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6" r:id="rId2"/>
    <p:sldId id="257" r:id="rId3"/>
    <p:sldId id="258" r:id="rId4"/>
    <p:sldId id="259" r:id="rId5"/>
    <p:sldId id="260" r:id="rId6"/>
    <p:sldId id="261" r:id="rId7"/>
    <p:sldId id="267" r:id="rId8"/>
    <p:sldId id="262" r:id="rId9"/>
    <p:sldId id="268" r:id="rId10"/>
    <p:sldId id="263" r:id="rId11"/>
    <p:sldId id="264" r:id="rId12"/>
    <p:sldId id="265" r:id="rId13"/>
    <p:sldId id="269" r:id="rId14"/>
    <p:sldId id="266" r:id="rId15"/>
    <p:sldId id="270" r:id="rId16"/>
    <p:sldId id="271" r:id="rId17"/>
    <p:sldId id="272" r:id="rId18"/>
    <p:sldId id="273" r:id="rId19"/>
    <p:sldId id="274" r:id="rId20"/>
    <p:sldId id="275" r:id="rId21"/>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uk-UA"/>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Клацніть, щоб редагувати стиль зразка підзаголовка</a:t>
            </a:r>
            <a:endParaRPr lang="uk-UA"/>
          </a:p>
        </p:txBody>
      </p:sp>
      <p:sp>
        <p:nvSpPr>
          <p:cNvPr id="4" name="Місце для дати 3"/>
          <p:cNvSpPr>
            <a:spLocks noGrp="1"/>
          </p:cNvSpPr>
          <p:nvPr>
            <p:ph type="dt" sz="half" idx="10"/>
          </p:nvPr>
        </p:nvSpPr>
        <p:spPr/>
        <p:txBody>
          <a:bodyPr/>
          <a:lstStyle/>
          <a:p>
            <a:fld id="{844110E9-C8F3-4531-A1D8-012CF97D3E60}" type="datetimeFigureOut">
              <a:rPr lang="uk-UA" smtClean="0"/>
              <a:t>04.06.2023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853D325-0C92-42A1-A136-27F47B59E1AF}" type="slidenum">
              <a:rPr lang="uk-UA" smtClean="0"/>
              <a:t>‹№›</a:t>
            </a:fld>
            <a:endParaRPr lang="uk-UA"/>
          </a:p>
        </p:txBody>
      </p:sp>
    </p:spTree>
    <p:extLst>
      <p:ext uri="{BB962C8B-B14F-4D97-AF65-F5344CB8AC3E}">
        <p14:creationId xmlns:p14="http://schemas.microsoft.com/office/powerpoint/2010/main" val="1185761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844110E9-C8F3-4531-A1D8-012CF97D3E60}" type="datetimeFigureOut">
              <a:rPr lang="uk-UA" smtClean="0"/>
              <a:t>04.06.2023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853D325-0C92-42A1-A136-27F47B59E1AF}" type="slidenum">
              <a:rPr lang="uk-UA" smtClean="0"/>
              <a:t>‹№›</a:t>
            </a:fld>
            <a:endParaRPr lang="uk-UA"/>
          </a:p>
        </p:txBody>
      </p:sp>
    </p:spTree>
    <p:extLst>
      <p:ext uri="{BB962C8B-B14F-4D97-AF65-F5344CB8AC3E}">
        <p14:creationId xmlns:p14="http://schemas.microsoft.com/office/powerpoint/2010/main" val="3275131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844110E9-C8F3-4531-A1D8-012CF97D3E60}" type="datetimeFigureOut">
              <a:rPr lang="uk-UA" smtClean="0"/>
              <a:t>04.06.2023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853D325-0C92-42A1-A136-27F47B59E1AF}" type="slidenum">
              <a:rPr lang="uk-UA" smtClean="0"/>
              <a:t>‹№›</a:t>
            </a:fld>
            <a:endParaRPr lang="uk-UA"/>
          </a:p>
        </p:txBody>
      </p:sp>
    </p:spTree>
    <p:extLst>
      <p:ext uri="{BB962C8B-B14F-4D97-AF65-F5344CB8AC3E}">
        <p14:creationId xmlns:p14="http://schemas.microsoft.com/office/powerpoint/2010/main" val="4152199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844110E9-C8F3-4531-A1D8-012CF97D3E60}" type="datetimeFigureOut">
              <a:rPr lang="uk-UA" smtClean="0"/>
              <a:t>04.06.2023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853D325-0C92-42A1-A136-27F47B59E1AF}" type="slidenum">
              <a:rPr lang="uk-UA" smtClean="0"/>
              <a:t>‹№›</a:t>
            </a:fld>
            <a:endParaRPr lang="uk-UA"/>
          </a:p>
        </p:txBody>
      </p:sp>
    </p:spTree>
    <p:extLst>
      <p:ext uri="{BB962C8B-B14F-4D97-AF65-F5344CB8AC3E}">
        <p14:creationId xmlns:p14="http://schemas.microsoft.com/office/powerpoint/2010/main" val="1085499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uk-UA"/>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Редагувати стиль зразка тексту</a:t>
            </a:r>
          </a:p>
        </p:txBody>
      </p:sp>
      <p:sp>
        <p:nvSpPr>
          <p:cNvPr id="4" name="Місце для дати 3"/>
          <p:cNvSpPr>
            <a:spLocks noGrp="1"/>
          </p:cNvSpPr>
          <p:nvPr>
            <p:ph type="dt" sz="half" idx="10"/>
          </p:nvPr>
        </p:nvSpPr>
        <p:spPr/>
        <p:txBody>
          <a:bodyPr/>
          <a:lstStyle/>
          <a:p>
            <a:fld id="{844110E9-C8F3-4531-A1D8-012CF97D3E60}" type="datetimeFigureOut">
              <a:rPr lang="uk-UA" smtClean="0"/>
              <a:t>04.06.2023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E853D325-0C92-42A1-A136-27F47B59E1AF}" type="slidenum">
              <a:rPr lang="uk-UA" smtClean="0"/>
              <a:t>‹№›</a:t>
            </a:fld>
            <a:endParaRPr lang="uk-UA"/>
          </a:p>
        </p:txBody>
      </p:sp>
    </p:spTree>
    <p:extLst>
      <p:ext uri="{BB962C8B-B14F-4D97-AF65-F5344CB8AC3E}">
        <p14:creationId xmlns:p14="http://schemas.microsoft.com/office/powerpoint/2010/main" val="2893089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844110E9-C8F3-4531-A1D8-012CF97D3E60}" type="datetimeFigureOut">
              <a:rPr lang="uk-UA" smtClean="0"/>
              <a:t>04.06.2023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E853D325-0C92-42A1-A136-27F47B59E1AF}" type="slidenum">
              <a:rPr lang="uk-UA" smtClean="0"/>
              <a:t>‹№›</a:t>
            </a:fld>
            <a:endParaRPr lang="uk-UA"/>
          </a:p>
        </p:txBody>
      </p:sp>
    </p:spTree>
    <p:extLst>
      <p:ext uri="{BB962C8B-B14F-4D97-AF65-F5344CB8AC3E}">
        <p14:creationId xmlns:p14="http://schemas.microsoft.com/office/powerpoint/2010/main" val="46728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uk-UA"/>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844110E9-C8F3-4531-A1D8-012CF97D3E60}" type="datetimeFigureOut">
              <a:rPr lang="uk-UA" smtClean="0"/>
              <a:t>04.06.2023</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E853D325-0C92-42A1-A136-27F47B59E1AF}" type="slidenum">
              <a:rPr lang="uk-UA" smtClean="0"/>
              <a:t>‹№›</a:t>
            </a:fld>
            <a:endParaRPr lang="uk-UA"/>
          </a:p>
        </p:txBody>
      </p:sp>
    </p:spTree>
    <p:extLst>
      <p:ext uri="{BB962C8B-B14F-4D97-AF65-F5344CB8AC3E}">
        <p14:creationId xmlns:p14="http://schemas.microsoft.com/office/powerpoint/2010/main" val="3726824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844110E9-C8F3-4531-A1D8-012CF97D3E60}" type="datetimeFigureOut">
              <a:rPr lang="uk-UA" smtClean="0"/>
              <a:t>04.06.2023</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E853D325-0C92-42A1-A136-27F47B59E1AF}" type="slidenum">
              <a:rPr lang="uk-UA" smtClean="0"/>
              <a:t>‹№›</a:t>
            </a:fld>
            <a:endParaRPr lang="uk-UA"/>
          </a:p>
        </p:txBody>
      </p:sp>
    </p:spTree>
    <p:extLst>
      <p:ext uri="{BB962C8B-B14F-4D97-AF65-F5344CB8AC3E}">
        <p14:creationId xmlns:p14="http://schemas.microsoft.com/office/powerpoint/2010/main" val="4027955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844110E9-C8F3-4531-A1D8-012CF97D3E60}" type="datetimeFigureOut">
              <a:rPr lang="uk-UA" smtClean="0"/>
              <a:t>04.06.2023</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E853D325-0C92-42A1-A136-27F47B59E1AF}" type="slidenum">
              <a:rPr lang="uk-UA" smtClean="0"/>
              <a:t>‹№›</a:t>
            </a:fld>
            <a:endParaRPr lang="uk-UA"/>
          </a:p>
        </p:txBody>
      </p:sp>
    </p:spTree>
    <p:extLst>
      <p:ext uri="{BB962C8B-B14F-4D97-AF65-F5344CB8AC3E}">
        <p14:creationId xmlns:p14="http://schemas.microsoft.com/office/powerpoint/2010/main" val="2982441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844110E9-C8F3-4531-A1D8-012CF97D3E60}" type="datetimeFigureOut">
              <a:rPr lang="uk-UA" smtClean="0"/>
              <a:t>04.06.2023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E853D325-0C92-42A1-A136-27F47B59E1AF}" type="slidenum">
              <a:rPr lang="uk-UA" smtClean="0"/>
              <a:t>‹№›</a:t>
            </a:fld>
            <a:endParaRPr lang="uk-UA"/>
          </a:p>
        </p:txBody>
      </p:sp>
    </p:spTree>
    <p:extLst>
      <p:ext uri="{BB962C8B-B14F-4D97-AF65-F5344CB8AC3E}">
        <p14:creationId xmlns:p14="http://schemas.microsoft.com/office/powerpoint/2010/main" val="3914601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844110E9-C8F3-4531-A1D8-012CF97D3E60}" type="datetimeFigureOut">
              <a:rPr lang="uk-UA" smtClean="0"/>
              <a:t>04.06.2023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E853D325-0C92-42A1-A136-27F47B59E1AF}" type="slidenum">
              <a:rPr lang="uk-UA" smtClean="0"/>
              <a:t>‹№›</a:t>
            </a:fld>
            <a:endParaRPr lang="uk-UA"/>
          </a:p>
        </p:txBody>
      </p:sp>
    </p:spTree>
    <p:extLst>
      <p:ext uri="{BB962C8B-B14F-4D97-AF65-F5344CB8AC3E}">
        <p14:creationId xmlns:p14="http://schemas.microsoft.com/office/powerpoint/2010/main" val="368139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4110E9-C8F3-4531-A1D8-012CF97D3E60}" type="datetimeFigureOut">
              <a:rPr lang="uk-UA" smtClean="0"/>
              <a:t>04.06.2023</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53D325-0C92-42A1-A136-27F47B59E1AF}" type="slidenum">
              <a:rPr lang="uk-UA" smtClean="0"/>
              <a:t>‹№›</a:t>
            </a:fld>
            <a:endParaRPr lang="uk-UA"/>
          </a:p>
        </p:txBody>
      </p:sp>
    </p:spTree>
    <p:extLst>
      <p:ext uri="{BB962C8B-B14F-4D97-AF65-F5344CB8AC3E}">
        <p14:creationId xmlns:p14="http://schemas.microsoft.com/office/powerpoint/2010/main" val="2812057544"/>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6.xml"/><Relationship Id="rId1" Type="http://schemas.openxmlformats.org/officeDocument/2006/relationships/slideLayout" Target="../slideLayouts/slideLayout2.xml"/><Relationship Id="rId5" Type="http://schemas.openxmlformats.org/officeDocument/2006/relationships/slide" Target="slide19.xml"/><Relationship Id="rId4" Type="http://schemas.openxmlformats.org/officeDocument/2006/relationships/slide" Target="slide18.xml"/></Relationships>
</file>

<file path=ppt/slides/_rels/slide16.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5.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5.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5.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5.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 Target="slide6.xml"/><Relationship Id="rId7" Type="http://schemas.openxmlformats.org/officeDocument/2006/relationships/slide" Target="slide2.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61261" y="467579"/>
            <a:ext cx="7766936" cy="2550923"/>
          </a:xfrm>
        </p:spPr>
        <p:txBody>
          <a:bodyPr/>
          <a:lstStyle/>
          <a:p>
            <a:r>
              <a:rPr lang="uk-UA" sz="3600" dirty="0" smtClean="0"/>
              <a:t>Під</a:t>
            </a:r>
            <a:r>
              <a:rPr lang="en-US" sz="3600" dirty="0" smtClean="0"/>
              <a:t>’</a:t>
            </a:r>
            <a:r>
              <a:rPr lang="uk-UA" sz="3600" dirty="0" smtClean="0"/>
              <a:t>єднати </a:t>
            </a:r>
            <a:r>
              <a:rPr lang="uk-UA" sz="3600" dirty="0" err="1" smtClean="0"/>
              <a:t>міжблочний</a:t>
            </a:r>
            <a:r>
              <a:rPr lang="uk-UA" sz="3600" dirty="0" smtClean="0"/>
              <a:t> кабель до спліт-системи, зробити підключення </a:t>
            </a:r>
            <a:r>
              <a:rPr lang="uk-UA" sz="3600" dirty="0" err="1" smtClean="0"/>
              <a:t>електровилки</a:t>
            </a:r>
            <a:r>
              <a:rPr lang="uk-UA" sz="3600" dirty="0" smtClean="0"/>
              <a:t> мережевого кабелю</a:t>
            </a:r>
            <a:endParaRPr lang="uk-UA" sz="3600" dirty="0"/>
          </a:p>
        </p:txBody>
      </p:sp>
    </p:spTree>
    <p:extLst>
      <p:ext uri="{BB962C8B-B14F-4D97-AF65-F5344CB8AC3E}">
        <p14:creationId xmlns:p14="http://schemas.microsoft.com/office/powerpoint/2010/main" val="12596172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231" y="135144"/>
            <a:ext cx="10462614" cy="6580288"/>
          </a:xfrm>
        </p:spPr>
        <p:txBody>
          <a:bodyPr/>
          <a:lstStyle/>
          <a:p>
            <a:r>
              <a:rPr lang="uk-UA" b="1" dirty="0"/>
              <a:t>Схема підключення кондиціонера до </a:t>
            </a:r>
            <a:r>
              <a:rPr lang="uk-UA" b="1" dirty="0" smtClean="0"/>
              <a:t>електромережі</a:t>
            </a:r>
          </a:p>
          <a:p>
            <a:endParaRPr lang="uk-UA" b="1" dirty="0" smtClean="0"/>
          </a:p>
          <a:p>
            <a:endParaRPr lang="uk-UA" sz="2400" dirty="0" smtClean="0"/>
          </a:p>
          <a:p>
            <a:r>
              <a:rPr lang="uk-UA" sz="2400" dirty="0" smtClean="0"/>
              <a:t>Схема </a:t>
            </a:r>
            <a:r>
              <a:rPr lang="uk-UA" sz="2400" dirty="0"/>
              <a:t>повинна бути т</a:t>
            </a:r>
            <a:r>
              <a:rPr lang="en-US" sz="2400" dirty="0"/>
              <a:t>p</a:t>
            </a:r>
            <a:r>
              <a:rPr lang="uk-UA" sz="2400" dirty="0" err="1"/>
              <a:t>идротовою</a:t>
            </a:r>
            <a:r>
              <a:rPr lang="uk-UA" sz="2400" dirty="0"/>
              <a:t> (т</a:t>
            </a:r>
            <a:r>
              <a:rPr lang="en-US" sz="2400" dirty="0"/>
              <a:t>p</a:t>
            </a:r>
            <a:r>
              <a:rPr lang="uk-UA" sz="2400" dirty="0" err="1"/>
              <a:t>етій</a:t>
            </a:r>
            <a:r>
              <a:rPr lang="uk-UA" sz="2400" dirty="0"/>
              <a:t> дріт п</a:t>
            </a:r>
            <a:r>
              <a:rPr lang="en-US" sz="2400" dirty="0"/>
              <a:t>p</a:t>
            </a:r>
            <a:r>
              <a:rPr lang="uk-UA" sz="2400" dirty="0" err="1"/>
              <a:t>изначений</a:t>
            </a:r>
            <a:r>
              <a:rPr lang="uk-UA" sz="2400" dirty="0"/>
              <a:t> для заземлення) — це зазначено в </a:t>
            </a:r>
            <a:r>
              <a:rPr lang="uk-UA" sz="2400" dirty="0" err="1"/>
              <a:t>міжна</a:t>
            </a:r>
            <a:r>
              <a:rPr lang="en-US" sz="2400" dirty="0"/>
              <a:t>p</a:t>
            </a:r>
            <a:r>
              <a:rPr lang="uk-UA" sz="2400" dirty="0"/>
              <a:t>одних </a:t>
            </a:r>
            <a:r>
              <a:rPr lang="uk-UA" sz="2400" dirty="0" err="1"/>
              <a:t>станда</a:t>
            </a:r>
            <a:r>
              <a:rPr lang="en-US" sz="2400" dirty="0"/>
              <a:t>p</a:t>
            </a:r>
            <a:r>
              <a:rPr lang="uk-UA" sz="2400" dirty="0" err="1"/>
              <a:t>тах</a:t>
            </a:r>
            <a:r>
              <a:rPr lang="uk-UA" sz="2400" dirty="0"/>
              <a:t> безпеки п</a:t>
            </a:r>
            <a:r>
              <a:rPr lang="en-US" sz="2400" dirty="0"/>
              <a:t>p</a:t>
            </a:r>
            <a:r>
              <a:rPr lang="uk-UA" sz="2400" dirty="0"/>
              <a:t>и експлуатації </a:t>
            </a:r>
            <a:r>
              <a:rPr lang="uk-UA" sz="2400" dirty="0" err="1"/>
              <a:t>елект</a:t>
            </a:r>
            <a:r>
              <a:rPr lang="en-US" sz="2400" dirty="0"/>
              <a:t>p</a:t>
            </a:r>
            <a:r>
              <a:rPr lang="uk-UA" sz="2400" dirty="0" err="1"/>
              <a:t>оп</a:t>
            </a:r>
            <a:r>
              <a:rPr lang="en-US" sz="2400" dirty="0"/>
              <a:t>p</a:t>
            </a:r>
            <a:r>
              <a:rPr lang="uk-UA" sz="2400" dirty="0" err="1"/>
              <a:t>иладів</a:t>
            </a:r>
            <a:r>
              <a:rPr lang="uk-UA" sz="2400" dirty="0"/>
              <a:t>. В </a:t>
            </a:r>
            <a:r>
              <a:rPr lang="uk-UA" sz="2400" dirty="0" err="1"/>
              <a:t>елект</a:t>
            </a:r>
            <a:r>
              <a:rPr lang="en-US" sz="2400" dirty="0"/>
              <a:t>p</a:t>
            </a:r>
            <a:r>
              <a:rPr lang="uk-UA" sz="2400" dirty="0" err="1"/>
              <a:t>ощиті</a:t>
            </a:r>
            <a:r>
              <a:rPr lang="uk-UA" sz="2400" dirty="0"/>
              <a:t> монтується автомат на індивідуальну лінію. Вся детальна </a:t>
            </a:r>
            <a:r>
              <a:rPr lang="uk-UA" sz="2400" dirty="0" err="1"/>
              <a:t>інфо</a:t>
            </a:r>
            <a:r>
              <a:rPr lang="en-US" sz="2400" dirty="0"/>
              <a:t>p</a:t>
            </a:r>
            <a:r>
              <a:rPr lang="uk-UA" sz="2400" dirty="0" err="1"/>
              <a:t>мація</a:t>
            </a:r>
            <a:r>
              <a:rPr lang="uk-UA" sz="2400" dirty="0"/>
              <a:t> завжди є в технічній документації побутового п</a:t>
            </a:r>
            <a:r>
              <a:rPr lang="en-US" sz="2400" dirty="0"/>
              <a:t>p</a:t>
            </a:r>
            <a:r>
              <a:rPr lang="uk-UA" sz="2400" dirty="0" err="1"/>
              <a:t>ист</a:t>
            </a:r>
            <a:r>
              <a:rPr lang="en-US" sz="2400" dirty="0"/>
              <a:t>p</a:t>
            </a:r>
            <a:r>
              <a:rPr lang="uk-UA" sz="2400" dirty="0" err="1"/>
              <a:t>ою</a:t>
            </a:r>
            <a:r>
              <a:rPr lang="uk-UA" sz="2400" dirty="0"/>
              <a:t>. У ній </a:t>
            </a:r>
            <a:r>
              <a:rPr lang="uk-UA" sz="2400" dirty="0" err="1"/>
              <a:t>пок</a:t>
            </a:r>
            <a:r>
              <a:rPr lang="en-US" sz="2400" dirty="0"/>
              <a:t>p</a:t>
            </a:r>
            <a:r>
              <a:rPr lang="uk-UA" sz="2400" dirty="0"/>
              <a:t>оково </a:t>
            </a:r>
            <a:r>
              <a:rPr lang="en-US" sz="2400" dirty="0"/>
              <a:t>p</a:t>
            </a:r>
            <a:r>
              <a:rPr lang="uk-UA" sz="2400" dirty="0" err="1"/>
              <a:t>озписані</a:t>
            </a:r>
            <a:r>
              <a:rPr lang="uk-UA" sz="2400" dirty="0"/>
              <a:t> всі необхідні дії п</a:t>
            </a:r>
            <a:r>
              <a:rPr lang="en-US" sz="2400" dirty="0"/>
              <a:t>p</a:t>
            </a:r>
            <a:r>
              <a:rPr lang="uk-UA" sz="2400" dirty="0"/>
              <a:t>и підключенні кліматичного п</a:t>
            </a:r>
            <a:r>
              <a:rPr lang="en-US" sz="2400" dirty="0"/>
              <a:t>p</a:t>
            </a:r>
            <a:r>
              <a:rPr lang="uk-UA" sz="2400" dirty="0" err="1"/>
              <a:t>иладу</a:t>
            </a:r>
            <a:r>
              <a:rPr lang="uk-UA" sz="2400" dirty="0"/>
              <a:t>. Тому, дотримуючись їх, можна самостійно виконати </a:t>
            </a:r>
            <a:r>
              <a:rPr lang="en-US" sz="2400" dirty="0"/>
              <a:t>p</a:t>
            </a:r>
            <a:r>
              <a:rPr lang="uk-UA" sz="2400" dirty="0" err="1"/>
              <a:t>оботу</a:t>
            </a:r>
            <a:r>
              <a:rPr lang="uk-UA" sz="2400" dirty="0" smtClean="0"/>
              <a:t>.</a:t>
            </a:r>
            <a:endParaRPr lang="uk-UA" sz="2400" b="1" dirty="0" smtClean="0"/>
          </a:p>
        </p:txBody>
      </p:sp>
    </p:spTree>
    <p:extLst>
      <p:ext uri="{BB962C8B-B14F-4D97-AF65-F5344CB8AC3E}">
        <p14:creationId xmlns:p14="http://schemas.microsoft.com/office/powerpoint/2010/main" val="6057596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схема підключення кондиціонеpа до електpомеpежі"/>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1023" y="914401"/>
            <a:ext cx="9665428" cy="382474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Кнопка назад | Бесплатно значок">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59984" y="5943089"/>
            <a:ext cx="831337" cy="831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5164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6726" y="125311"/>
            <a:ext cx="9125429" cy="6619618"/>
          </a:xfrm>
        </p:spPr>
        <p:txBody>
          <a:bodyPr/>
          <a:lstStyle/>
          <a:p>
            <a:r>
              <a:rPr lang="uk-UA" b="1" dirty="0"/>
              <a:t>Підключення кондиціонера своїми руками – завдання не з </a:t>
            </a:r>
            <a:r>
              <a:rPr lang="uk-UA" b="1" dirty="0" smtClean="0"/>
              <a:t>легких</a:t>
            </a:r>
          </a:p>
          <a:p>
            <a:endParaRPr lang="uk-UA" b="1" dirty="0"/>
          </a:p>
          <a:p>
            <a:r>
              <a:rPr lang="uk-UA" sz="2400" dirty="0" smtClean="0"/>
              <a:t>Якщо монтаж, установка блоків, </a:t>
            </a:r>
            <a:r>
              <a:rPr lang="uk-UA" sz="2400" dirty="0" err="1" smtClean="0"/>
              <a:t>шт</a:t>
            </a:r>
            <a:r>
              <a:rPr lang="en-US" sz="2400" dirty="0" smtClean="0"/>
              <a:t>p</a:t>
            </a:r>
            <a:r>
              <a:rPr lang="uk-UA" sz="2400" dirty="0" err="1" smtClean="0"/>
              <a:t>облення</a:t>
            </a:r>
            <a:r>
              <a:rPr lang="uk-UA" sz="2400" dirty="0" smtClean="0"/>
              <a:t> стін є посильним завданням, що вимагає мінімальних знань, </a:t>
            </a:r>
            <a:r>
              <a:rPr lang="en-US" sz="2400" dirty="0" smtClean="0"/>
              <a:t>p</a:t>
            </a:r>
            <a:r>
              <a:rPr lang="uk-UA" sz="2400" dirty="0" err="1" smtClean="0"/>
              <a:t>обота</a:t>
            </a:r>
            <a:r>
              <a:rPr lang="uk-UA" sz="2400" dirty="0" smtClean="0"/>
              <a:t> з </a:t>
            </a:r>
            <a:r>
              <a:rPr lang="uk-UA" sz="2400" dirty="0" err="1" smtClean="0"/>
              <a:t>елект</a:t>
            </a:r>
            <a:r>
              <a:rPr lang="en-US" sz="2400" dirty="0" smtClean="0"/>
              <a:t>p</a:t>
            </a:r>
            <a:r>
              <a:rPr lang="uk-UA" sz="2400" dirty="0" err="1" smtClean="0"/>
              <a:t>икою</a:t>
            </a:r>
            <a:r>
              <a:rPr lang="uk-UA" sz="2400" dirty="0" smtClean="0"/>
              <a:t> — це не п</a:t>
            </a:r>
            <a:r>
              <a:rPr lang="en-US" sz="2400" dirty="0" smtClean="0"/>
              <a:t>p</a:t>
            </a:r>
            <a:r>
              <a:rPr lang="uk-UA" sz="2400" dirty="0" err="1" smtClean="0"/>
              <a:t>осто</a:t>
            </a:r>
            <a:r>
              <a:rPr lang="uk-UA" sz="2400" dirty="0" smtClean="0"/>
              <a:t> складно, але й небезпечно для </a:t>
            </a:r>
            <a:r>
              <a:rPr lang="uk-UA" sz="2400" dirty="0" err="1" smtClean="0"/>
              <a:t>здо</a:t>
            </a:r>
            <a:r>
              <a:rPr lang="en-US" sz="2400" dirty="0" smtClean="0"/>
              <a:t>p</a:t>
            </a:r>
            <a:r>
              <a:rPr lang="uk-UA" sz="2400" dirty="0" err="1" smtClean="0"/>
              <a:t>ов'я</a:t>
            </a:r>
            <a:r>
              <a:rPr lang="uk-UA" sz="2400" dirty="0" smtClean="0"/>
              <a:t> і життя. Тому, якщо Ви маєте сумніви у власних силах, к</a:t>
            </a:r>
            <a:r>
              <a:rPr lang="en-US" sz="2400" dirty="0" smtClean="0"/>
              <a:t>p</a:t>
            </a:r>
            <a:r>
              <a:rPr lang="uk-UA" sz="2400" dirty="0" err="1" smtClean="0"/>
              <a:t>аще</a:t>
            </a:r>
            <a:r>
              <a:rPr lang="uk-UA" sz="2400" dirty="0" smtClean="0"/>
              <a:t> </a:t>
            </a:r>
            <a:r>
              <a:rPr lang="uk-UA" sz="2400" dirty="0" err="1" smtClean="0"/>
              <a:t>зап</a:t>
            </a:r>
            <a:r>
              <a:rPr lang="en-US" sz="2400" dirty="0" smtClean="0"/>
              <a:t>p</a:t>
            </a:r>
            <a:r>
              <a:rPr lang="uk-UA" sz="2400" dirty="0" err="1" smtClean="0"/>
              <a:t>осіть</a:t>
            </a:r>
            <a:r>
              <a:rPr lang="uk-UA" sz="2400" dirty="0" smtClean="0"/>
              <a:t> </a:t>
            </a:r>
            <a:r>
              <a:rPr lang="uk-UA" sz="2400" dirty="0" err="1" smtClean="0"/>
              <a:t>майст</a:t>
            </a:r>
            <a:r>
              <a:rPr lang="en-US" sz="2400" dirty="0" smtClean="0"/>
              <a:t>p</a:t>
            </a:r>
            <a:r>
              <a:rPr lang="uk-UA" sz="2400" dirty="0" smtClean="0"/>
              <a:t>а-</a:t>
            </a:r>
            <a:r>
              <a:rPr lang="uk-UA" sz="2400" dirty="0" err="1" smtClean="0"/>
              <a:t>елект</a:t>
            </a:r>
            <a:r>
              <a:rPr lang="en-US" sz="2400" dirty="0" smtClean="0"/>
              <a:t>p</a:t>
            </a:r>
            <a:r>
              <a:rPr lang="uk-UA" sz="2400" dirty="0" err="1" smtClean="0"/>
              <a:t>ика</a:t>
            </a:r>
            <a:r>
              <a:rPr lang="uk-UA" sz="2400" dirty="0" smtClean="0"/>
              <a:t>.</a:t>
            </a:r>
            <a:endParaRPr lang="uk-UA" sz="2400" b="1" dirty="0"/>
          </a:p>
        </p:txBody>
      </p:sp>
    </p:spTree>
    <p:extLst>
      <p:ext uri="{BB962C8B-B14F-4D97-AF65-F5344CB8AC3E}">
        <p14:creationId xmlns:p14="http://schemas.microsoft.com/office/powerpoint/2010/main" val="13085630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підключення кондиціонеpа своїми pуками"/>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4864" y="255639"/>
            <a:ext cx="9530582" cy="476529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Кнопка назад | Бесплатно значок">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59984" y="5943089"/>
            <a:ext cx="831337" cy="831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73246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5553" y="144976"/>
            <a:ext cx="10147982" cy="6570456"/>
          </a:xfrm>
        </p:spPr>
        <p:txBody>
          <a:bodyPr/>
          <a:lstStyle/>
          <a:p>
            <a:r>
              <a:rPr lang="uk-UA" b="1" dirty="0"/>
              <a:t>Підключення </a:t>
            </a:r>
            <a:r>
              <a:rPr lang="uk-UA" b="1" dirty="0" err="1"/>
              <a:t>електровилки</a:t>
            </a:r>
            <a:r>
              <a:rPr lang="uk-UA" b="1" dirty="0"/>
              <a:t> мережевого </a:t>
            </a:r>
            <a:r>
              <a:rPr lang="uk-UA" b="1" dirty="0" smtClean="0"/>
              <a:t>кабелю</a:t>
            </a:r>
          </a:p>
          <a:p>
            <a:endParaRPr lang="uk-UA" b="1" dirty="0" smtClean="0"/>
          </a:p>
          <a:p>
            <a:endParaRPr lang="uk-UA" b="1" dirty="0"/>
          </a:p>
        </p:txBody>
      </p:sp>
      <p:sp>
        <p:nvSpPr>
          <p:cNvPr id="7" name="Rectangle 3"/>
          <p:cNvSpPr>
            <a:spLocks noChangeArrowheads="1"/>
          </p:cNvSpPr>
          <p:nvPr/>
        </p:nvSpPr>
        <p:spPr bwMode="auto">
          <a:xfrm rot="10800000" flipV="1">
            <a:off x="294967" y="816111"/>
            <a:ext cx="9212826" cy="126702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100" b="0" i="0" u="none" strike="noStrike" cap="none" normalizeH="0" baseline="0" smtClean="0">
                <a:ln>
                  <a:noFill/>
                </a:ln>
                <a:solidFill>
                  <a:srgbClr val="202124"/>
                </a:solidFill>
                <a:effectLst/>
                <a:latin typeface="inherit"/>
              </a:rPr>
              <a:t>Підключення вилки до дроту – досить просте завдання, яке можна виконати самостійно, не вдаючись до допомоги електриків. Але для того, щоб успішно та безпечно підключити вилку треба знати деякі нюанси та приділити монтажу належну увагу та терпіння.</a:t>
            </a:r>
            <a:r>
              <a:rPr kumimoji="0" lang="uk-UA" altLang="uk-UA" sz="800" b="0" i="0" u="none" strike="noStrike" cap="none" normalizeH="0" baseline="0" smtClean="0">
                <a:ln>
                  <a:noFill/>
                </a:ln>
                <a:solidFill>
                  <a:schemeClr val="tx1"/>
                </a:solidFill>
                <a:effectLst/>
              </a:rPr>
              <a:t> </a:t>
            </a: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8" name="Rectangle 4"/>
          <p:cNvSpPr>
            <a:spLocks noChangeArrowheads="1"/>
          </p:cNvSpPr>
          <p:nvPr/>
        </p:nvSpPr>
        <p:spPr bwMode="auto">
          <a:xfrm>
            <a:off x="294967" y="2356655"/>
            <a:ext cx="7865807" cy="62069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100" b="0" i="0" u="none" strike="noStrike" cap="none" normalizeH="0" baseline="0" smtClean="0">
                <a:ln>
                  <a:noFill/>
                </a:ln>
                <a:solidFill>
                  <a:srgbClr val="202124"/>
                </a:solidFill>
                <a:effectLst/>
                <a:latin typeface="inherit"/>
              </a:rPr>
              <a:t>Що потрібно для підключення шнура до вилки (вилки до дроту).</a:t>
            </a:r>
            <a:r>
              <a:rPr kumimoji="0" lang="uk-UA" altLang="uk-UA" sz="800" b="0" i="0" u="none" strike="noStrike" cap="none" normalizeH="0" baseline="0" smtClean="0">
                <a:ln>
                  <a:noFill/>
                </a:ln>
                <a:solidFill>
                  <a:schemeClr val="tx1"/>
                </a:solidFill>
                <a:effectLst/>
              </a:rPr>
              <a:t> </a:t>
            </a: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9" name="Rectangle 5"/>
          <p:cNvSpPr>
            <a:spLocks noChangeArrowheads="1"/>
          </p:cNvSpPr>
          <p:nvPr/>
        </p:nvSpPr>
        <p:spPr bwMode="auto">
          <a:xfrm>
            <a:off x="294967" y="3330704"/>
            <a:ext cx="4896465"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100" b="0" i="0" u="none" strike="noStrike" cap="none" normalizeH="0" baseline="0" smtClean="0">
                <a:ln>
                  <a:noFill/>
                </a:ln>
                <a:solidFill>
                  <a:srgbClr val="202124"/>
                </a:solidFill>
                <a:effectLst/>
                <a:latin typeface="inherit"/>
              </a:rPr>
              <a:t>Штекер з відповідним запобіжником,</a:t>
            </a:r>
            <a:r>
              <a:rPr kumimoji="0" lang="uk-UA" altLang="uk-UA" sz="800" b="0" i="0" u="none" strike="noStrike" cap="none" normalizeH="0" baseline="0" smtClean="0">
                <a:ln>
                  <a:noFill/>
                </a:ln>
                <a:solidFill>
                  <a:schemeClr val="tx1"/>
                </a:solidFill>
                <a:effectLst/>
              </a:rPr>
              <a:t> </a:t>
            </a: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10" name="Rectangle 6"/>
          <p:cNvSpPr>
            <a:spLocks noChangeArrowheads="1"/>
          </p:cNvSpPr>
          <p:nvPr/>
        </p:nvSpPr>
        <p:spPr bwMode="auto">
          <a:xfrm>
            <a:off x="294967" y="3803414"/>
            <a:ext cx="1671485"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100" b="0" i="0" u="none" strike="noStrike" cap="none" normalizeH="0" baseline="0" smtClean="0">
                <a:ln>
                  <a:noFill/>
                </a:ln>
                <a:solidFill>
                  <a:srgbClr val="202124"/>
                </a:solidFill>
                <a:effectLst/>
                <a:latin typeface="inherit"/>
              </a:rPr>
              <a:t>викрутка,</a:t>
            </a:r>
            <a:r>
              <a:rPr kumimoji="0" lang="uk-UA" altLang="uk-UA" sz="800" b="0" i="0" u="none" strike="noStrike" cap="none" normalizeH="0" baseline="0" smtClean="0">
                <a:ln>
                  <a:noFill/>
                </a:ln>
                <a:solidFill>
                  <a:schemeClr val="tx1"/>
                </a:solidFill>
                <a:effectLst/>
              </a:rPr>
              <a:t> </a:t>
            </a: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11" name="Rectangle 7"/>
          <p:cNvSpPr>
            <a:spLocks noChangeArrowheads="1"/>
          </p:cNvSpPr>
          <p:nvPr/>
        </p:nvSpPr>
        <p:spPr bwMode="auto">
          <a:xfrm>
            <a:off x="294967" y="4372184"/>
            <a:ext cx="4365523"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100" b="0" i="0" u="none" strike="noStrike" cap="none" normalizeH="0" baseline="0" smtClean="0">
                <a:ln>
                  <a:noFill/>
                </a:ln>
                <a:solidFill>
                  <a:srgbClr val="202124"/>
                </a:solidFill>
                <a:effectLst/>
                <a:latin typeface="inherit"/>
              </a:rPr>
              <a:t>кусачки або просто гострі ножиці.</a:t>
            </a:r>
            <a:r>
              <a:rPr kumimoji="0" lang="uk-UA" altLang="uk-UA" sz="800" b="0" i="0" u="none" strike="noStrike" cap="none" normalizeH="0" baseline="0" smtClean="0">
                <a:ln>
                  <a:noFill/>
                </a:ln>
                <a:solidFill>
                  <a:schemeClr val="tx1"/>
                </a:solidFill>
                <a:effectLst/>
              </a:rPr>
              <a:t> </a:t>
            </a: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60173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063" y="85982"/>
            <a:ext cx="10305298" cy="6668779"/>
          </a:xfrm>
        </p:spPr>
        <p:txBody>
          <a:bodyPr/>
          <a:lstStyle/>
          <a:p>
            <a:endParaRPr lang="uk-UA" dirty="0"/>
          </a:p>
        </p:txBody>
      </p:sp>
      <p:sp>
        <p:nvSpPr>
          <p:cNvPr id="5" name="Rectangle 2"/>
          <p:cNvSpPr>
            <a:spLocks noChangeArrowheads="1"/>
          </p:cNvSpPr>
          <p:nvPr/>
        </p:nvSpPr>
        <p:spPr bwMode="auto">
          <a:xfrm>
            <a:off x="176980" y="165819"/>
            <a:ext cx="9114504"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100" b="0" i="0" u="none" strike="noStrike" cap="none" normalizeH="0" baseline="0" smtClean="0">
                <a:ln>
                  <a:noFill/>
                </a:ln>
                <a:solidFill>
                  <a:srgbClr val="202124"/>
                </a:solidFill>
                <a:effectLst/>
                <a:latin typeface="inherit"/>
              </a:rPr>
              <a:t>Як підключити вилку з трьома проводами:</a:t>
            </a:r>
            <a:r>
              <a:rPr kumimoji="0" lang="uk-UA" altLang="uk-UA" sz="800" b="0" i="0" u="none" strike="noStrike" cap="none" normalizeH="0" baseline="0" smtClean="0">
                <a:ln>
                  <a:noFill/>
                </a:ln>
                <a:solidFill>
                  <a:schemeClr val="tx1"/>
                </a:solidFill>
                <a:effectLst/>
              </a:rPr>
              <a:t> </a:t>
            </a: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6" name="Rectangle 3">
            <a:hlinkClick r:id="rId2" action="ppaction://hlinksldjump"/>
          </p:cNvPr>
          <p:cNvSpPr>
            <a:spLocks noChangeArrowheads="1"/>
          </p:cNvSpPr>
          <p:nvPr/>
        </p:nvSpPr>
        <p:spPr bwMode="auto">
          <a:xfrm>
            <a:off x="176980" y="885450"/>
            <a:ext cx="9184421" cy="62069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100" b="0" i="0" u="none" strike="noStrike" cap="none" normalizeH="0" baseline="0" dirty="0" smtClean="0">
                <a:ln>
                  <a:noFill/>
                </a:ln>
                <a:solidFill>
                  <a:srgbClr val="202124"/>
                </a:solidFill>
                <a:effectLst/>
                <a:latin typeface="inherit"/>
              </a:rPr>
              <a:t>Зніміть кришку штекера. Відкрутіть кришку, послабивши затискач для </a:t>
            </a:r>
            <a:r>
              <a:rPr kumimoji="0" lang="uk-UA" altLang="uk-UA" sz="2100" b="0" i="0" u="none" strike="noStrike" cap="none" normalizeH="0" baseline="0" dirty="0" err="1" smtClean="0">
                <a:ln>
                  <a:noFill/>
                </a:ln>
                <a:solidFill>
                  <a:srgbClr val="202124"/>
                </a:solidFill>
                <a:effectLst/>
                <a:latin typeface="inherit"/>
              </a:rPr>
              <a:t>шнурагвинт</a:t>
            </a:r>
            <a:r>
              <a:rPr kumimoji="0" lang="uk-UA" altLang="uk-UA" sz="2100" b="0" i="0" u="none" strike="noStrike" cap="none" normalizeH="0" baseline="0" dirty="0" smtClean="0">
                <a:ln>
                  <a:noFill/>
                </a:ln>
                <a:solidFill>
                  <a:srgbClr val="202124"/>
                </a:solidFill>
                <a:effectLst/>
                <a:latin typeface="inherit"/>
              </a:rPr>
              <a:t> гнучкого затиску, та </a:t>
            </a:r>
            <a:r>
              <a:rPr kumimoji="0" lang="uk-UA" altLang="uk-UA" sz="2100" b="0" i="0" u="none" strike="noStrike" cap="none" normalizeH="0" baseline="0" dirty="0" err="1" smtClean="0">
                <a:ln>
                  <a:noFill/>
                </a:ln>
                <a:solidFill>
                  <a:srgbClr val="202124"/>
                </a:solidFill>
                <a:effectLst/>
                <a:latin typeface="inherit"/>
              </a:rPr>
              <a:t>вийміть</a:t>
            </a:r>
            <a:r>
              <a:rPr kumimoji="0" lang="uk-UA" altLang="uk-UA" sz="2100" b="0" i="0" u="none" strike="noStrike" cap="none" normalizeH="0" baseline="0" dirty="0" smtClean="0">
                <a:ln>
                  <a:noFill/>
                </a:ln>
                <a:solidFill>
                  <a:srgbClr val="202124"/>
                </a:solidFill>
                <a:effectLst/>
                <a:latin typeface="inherit"/>
              </a:rPr>
              <a:t> інший.</a:t>
            </a:r>
            <a:r>
              <a:rPr kumimoji="0" lang="uk-UA" altLang="uk-UA" sz="800" b="0" i="0" u="none" strike="noStrike" cap="none" normalizeH="0" baseline="0" dirty="0" smtClean="0">
                <a:ln>
                  <a:noFill/>
                </a:ln>
                <a:solidFill>
                  <a:schemeClr val="tx1"/>
                </a:solidFill>
                <a:effectLst/>
              </a:rPr>
              <a:t> </a:t>
            </a: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4">
            <a:hlinkClick r:id="rId3" action="ppaction://hlinksldjump"/>
          </p:cNvPr>
          <p:cNvSpPr>
            <a:spLocks noChangeArrowheads="1"/>
          </p:cNvSpPr>
          <p:nvPr/>
        </p:nvSpPr>
        <p:spPr bwMode="auto">
          <a:xfrm>
            <a:off x="176980" y="1833659"/>
            <a:ext cx="8802633" cy="62069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100" b="0" i="0" u="none" strike="noStrike" cap="none" normalizeH="0" baseline="0" smtClean="0">
                <a:ln>
                  <a:noFill/>
                </a:ln>
                <a:solidFill>
                  <a:srgbClr val="202124"/>
                </a:solidFill>
                <a:effectLst/>
                <a:latin typeface="inherit"/>
              </a:rPr>
              <a:t>Вийміть запобіжник. Обережно видаліть запобіжник. Вам може знадобитися викрутка, щоб зробити це. Послабте клемні гвинти.</a:t>
            </a:r>
            <a:r>
              <a:rPr kumimoji="0" lang="uk-UA" altLang="uk-UA" sz="800" b="0" i="0" u="none" strike="noStrike" cap="none" normalizeH="0" baseline="0" smtClean="0">
                <a:ln>
                  <a:noFill/>
                </a:ln>
                <a:solidFill>
                  <a:schemeClr val="tx1"/>
                </a:solidFill>
                <a:effectLst/>
              </a:rPr>
              <a:t> </a:t>
            </a: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8" name="Rectangle 5">
            <a:hlinkClick r:id="rId4" action="ppaction://hlinksldjump"/>
          </p:cNvPr>
          <p:cNvSpPr>
            <a:spLocks noChangeArrowheads="1"/>
          </p:cNvSpPr>
          <p:nvPr/>
        </p:nvSpPr>
        <p:spPr bwMode="auto">
          <a:xfrm>
            <a:off x="176980" y="2781868"/>
            <a:ext cx="9295793" cy="126702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100" b="0" i="0" u="none" strike="noStrike" cap="none" normalizeH="0" baseline="0" dirty="0" smtClean="0">
                <a:ln>
                  <a:noFill/>
                </a:ln>
                <a:solidFill>
                  <a:srgbClr val="202124"/>
                </a:solidFill>
                <a:effectLst/>
                <a:latin typeface="inherit"/>
              </a:rPr>
              <a:t>Зніміть пластикову оболонку так, щоб достатня кількість проводів була доступна для підключення до клем. Експонуйте (</a:t>
            </a:r>
            <a:r>
              <a:rPr kumimoji="0" lang="uk-UA" altLang="uk-UA" sz="2100" b="0" i="0" u="none" strike="noStrike" cap="none" normalizeH="0" baseline="0" dirty="0" err="1" smtClean="0">
                <a:ln>
                  <a:noFill/>
                </a:ln>
                <a:solidFill>
                  <a:srgbClr val="202124"/>
                </a:solidFill>
                <a:effectLst/>
                <a:latin typeface="inherit"/>
              </a:rPr>
              <a:t>зачистіть</a:t>
            </a:r>
            <a:r>
              <a:rPr kumimoji="0" lang="uk-UA" altLang="uk-UA" sz="2100" b="0" i="0" u="none" strike="noStrike" cap="none" normalizeH="0" baseline="0" dirty="0" smtClean="0">
                <a:ln>
                  <a:noFill/>
                </a:ln>
                <a:solidFill>
                  <a:srgbClr val="202124"/>
                </a:solidFill>
                <a:effectLst/>
                <a:latin typeface="inherit"/>
              </a:rPr>
              <a:t>) близько 0,5 см для гвинтових клем та 1 см для затискних клем. Переконайтеся, що ви не зашкодите та не </a:t>
            </a:r>
            <a:r>
              <a:rPr kumimoji="0" lang="uk-UA" altLang="uk-UA" sz="2100" b="0" i="0" u="none" strike="noStrike" cap="none" normalizeH="0" baseline="0" dirty="0" err="1" smtClean="0">
                <a:ln>
                  <a:noFill/>
                </a:ln>
                <a:solidFill>
                  <a:srgbClr val="202124"/>
                </a:solidFill>
                <a:effectLst/>
                <a:latin typeface="inherit"/>
              </a:rPr>
              <a:t>поріжете</a:t>
            </a:r>
            <a:r>
              <a:rPr kumimoji="0" lang="uk-UA" altLang="uk-UA" sz="2100" b="0" i="0" u="none" strike="noStrike" cap="none" normalizeH="0" baseline="0" dirty="0" smtClean="0">
                <a:ln>
                  <a:noFill/>
                </a:ln>
                <a:solidFill>
                  <a:srgbClr val="202124"/>
                </a:solidFill>
                <a:effectLst/>
                <a:latin typeface="inherit"/>
              </a:rPr>
              <a:t> жили. Скрутіть разом жили оголеного дроту.</a:t>
            </a:r>
            <a:r>
              <a:rPr kumimoji="0" lang="uk-UA" altLang="uk-UA" sz="800" b="0" i="0" u="none" strike="noStrike" cap="none" normalizeH="0" baseline="0" dirty="0" smtClean="0">
                <a:ln>
                  <a:noFill/>
                </a:ln>
                <a:solidFill>
                  <a:schemeClr val="tx1"/>
                </a:solidFill>
                <a:effectLst/>
              </a:rPr>
              <a:t> </a:t>
            </a: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7">
            <a:hlinkClick r:id="rId5" action="ppaction://hlinksldjump"/>
          </p:cNvPr>
          <p:cNvSpPr>
            <a:spLocks noChangeArrowheads="1"/>
          </p:cNvSpPr>
          <p:nvPr/>
        </p:nvSpPr>
        <p:spPr bwMode="auto">
          <a:xfrm>
            <a:off x="176980" y="4376408"/>
            <a:ext cx="8802633" cy="94385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100" b="0" i="0" u="none" strike="noStrike" cap="none" normalizeH="0" baseline="0" dirty="0" smtClean="0">
                <a:ln>
                  <a:noFill/>
                </a:ln>
                <a:solidFill>
                  <a:srgbClr val="202124"/>
                </a:solidFill>
                <a:effectLst/>
                <a:latin typeface="inherit"/>
              </a:rPr>
              <a:t>Вставте гнучкий штепсель у вилку. Помістіть гнучкий штепсель у штекер, потім вставте дроти так, щоб вони проходили через клеми приблизно на 1,5 см.</a:t>
            </a:r>
            <a:r>
              <a:rPr kumimoji="0" lang="uk-UA" altLang="uk-UA" sz="800" b="0" i="0" u="none" strike="noStrike" cap="none" normalizeH="0" baseline="0" dirty="0" smtClean="0">
                <a:ln>
                  <a:noFill/>
                </a:ln>
                <a:solidFill>
                  <a:schemeClr val="tx1"/>
                </a:solidFill>
                <a:effectLst/>
              </a:rPr>
              <a:t> </a:t>
            </a: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11" name="Rectangle 8">
            <a:hlinkClick r:id="rId4" action="ppaction://hlinksldjump"/>
          </p:cNvPr>
          <p:cNvSpPr>
            <a:spLocks noChangeArrowheads="1"/>
          </p:cNvSpPr>
          <p:nvPr/>
        </p:nvSpPr>
        <p:spPr bwMode="auto">
          <a:xfrm>
            <a:off x="176980" y="5565584"/>
            <a:ext cx="8997842" cy="94385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100" b="0" i="0" u="none" strike="noStrike" cap="none" normalizeH="0" baseline="0" dirty="0" smtClean="0">
                <a:ln>
                  <a:noFill/>
                </a:ln>
                <a:solidFill>
                  <a:srgbClr val="202124"/>
                </a:solidFill>
                <a:effectLst/>
                <a:latin typeface="inherit"/>
              </a:rPr>
              <a:t>Зелено-жовтий провід – до клеми заземлення. Це верхня частина штекера. Синій провід – до нейтральної клеми. Це ліворуч від штекера. Коричневий провід – до клеми під напругою (праворуч від штекера).</a:t>
            </a:r>
            <a:r>
              <a:rPr kumimoji="0" lang="uk-UA" altLang="uk-UA" sz="800" b="0" i="0" u="none" strike="noStrike" cap="none" normalizeH="0" baseline="0" dirty="0" smtClean="0">
                <a:ln>
                  <a:noFill/>
                </a:ln>
                <a:solidFill>
                  <a:schemeClr val="tx1"/>
                </a:solidFill>
                <a:effectLst/>
              </a:rPr>
              <a:t> </a:t>
            </a: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296200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8155" y="137653"/>
            <a:ext cx="9881419" cy="6617108"/>
          </a:xfrm>
        </p:spPr>
        <p:txBody>
          <a:bodyPr/>
          <a:lstStyle/>
          <a:p>
            <a:endParaRPr lang="uk-UA" dirty="0"/>
          </a:p>
        </p:txBody>
      </p:sp>
      <p:pic>
        <p:nvPicPr>
          <p:cNvPr id="16386" name="Picture 2" descr="как заменить вилку фото"/>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154" y="137652"/>
            <a:ext cx="9881419" cy="658761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Кнопка назад | Бесплатно значок">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59984" y="5943089"/>
            <a:ext cx="831337" cy="831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80746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endParaRPr lang="uk-UA"/>
          </a:p>
        </p:txBody>
      </p:sp>
      <p:pic>
        <p:nvPicPr>
          <p:cNvPr id="4" name="Picture 4" descr="Кнопка назад | Бесплатно значок">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59984" y="5943089"/>
            <a:ext cx="831337" cy="831337"/>
          </a:xfrm>
          <a:prstGeom prst="rect">
            <a:avLst/>
          </a:prstGeom>
          <a:noFill/>
          <a:extLst>
            <a:ext uri="{909E8E84-426E-40DD-AFC4-6F175D3DCCD1}">
              <a14:hiddenFill xmlns:a14="http://schemas.microsoft.com/office/drawing/2010/main">
                <a:solidFill>
                  <a:srgbClr val="FFFFFF"/>
                </a:solidFill>
              </a14:hiddenFill>
            </a:ext>
          </a:extLst>
        </p:spPr>
      </p:pic>
      <p:pic>
        <p:nvPicPr>
          <p:cNvPr id="20482" name="Picture 2" descr="как правильно поменять вилку фото"/>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575" y="140494"/>
            <a:ext cx="10010980" cy="6673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4554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endParaRPr lang="uk-UA"/>
          </a:p>
        </p:txBody>
      </p:sp>
      <p:pic>
        <p:nvPicPr>
          <p:cNvPr id="4" name="Picture 4" descr="Кнопка назад | Бесплатно значок">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59984" y="5943089"/>
            <a:ext cx="831337" cy="831337"/>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подключение провода к вилке при ее замене фото"/>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413" y="140495"/>
            <a:ext cx="9843831" cy="65625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24351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endParaRPr lang="uk-UA"/>
          </a:p>
        </p:txBody>
      </p:sp>
      <p:pic>
        <p:nvPicPr>
          <p:cNvPr id="4" name="Picture 4" descr="Кнопка назад | Бесплатно значок">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59984" y="5943089"/>
            <a:ext cx="831337" cy="831337"/>
          </a:xfrm>
          <a:prstGeom prst="rect">
            <a:avLst/>
          </a:prstGeom>
          <a:noFill/>
          <a:extLst>
            <a:ext uri="{909E8E84-426E-40DD-AFC4-6F175D3DCCD1}">
              <a14:hiddenFill xmlns:a14="http://schemas.microsoft.com/office/drawing/2010/main">
                <a:solidFill>
                  <a:srgbClr val="FFFFFF"/>
                </a:solidFill>
              </a14:hiddenFill>
            </a:ext>
          </a:extLst>
        </p:spPr>
      </p:pic>
      <p:pic>
        <p:nvPicPr>
          <p:cNvPr id="18434" name="Picture 2" descr="https://electro-montag.com.ua/wp-content/uploads/2020/07/podklyuchenie-provoda-c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246" y="140494"/>
            <a:ext cx="9883160" cy="6588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5863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12955"/>
            <a:ext cx="8596668" cy="5628407"/>
          </a:xfrm>
        </p:spPr>
        <p:txBody>
          <a:bodyPr>
            <a:normAutofit/>
          </a:bodyPr>
          <a:lstStyle/>
          <a:p>
            <a:endParaRPr lang="uk-UA" sz="2400" dirty="0" smtClean="0"/>
          </a:p>
          <a:p>
            <a:endParaRPr lang="uk-UA" sz="2400" dirty="0"/>
          </a:p>
          <a:p>
            <a:r>
              <a:rPr lang="uk-UA" sz="2400" dirty="0" smtClean="0">
                <a:hlinkClick r:id="rId2" action="ppaction://hlinksldjump"/>
              </a:rPr>
              <a:t>Під</a:t>
            </a:r>
            <a:r>
              <a:rPr lang="en-US" sz="2400" dirty="0">
                <a:hlinkClick r:id="rId2" action="ppaction://hlinksldjump"/>
              </a:rPr>
              <a:t>’</a:t>
            </a:r>
            <a:r>
              <a:rPr lang="uk-UA" sz="2400" dirty="0">
                <a:hlinkClick r:id="rId2" action="ppaction://hlinksldjump"/>
              </a:rPr>
              <a:t>єднати </a:t>
            </a:r>
            <a:r>
              <a:rPr lang="uk-UA" sz="2400" dirty="0" err="1">
                <a:hlinkClick r:id="rId2" action="ppaction://hlinksldjump"/>
              </a:rPr>
              <a:t>міжблочний</a:t>
            </a:r>
            <a:r>
              <a:rPr lang="uk-UA" sz="2400" dirty="0">
                <a:hlinkClick r:id="rId2" action="ppaction://hlinksldjump"/>
              </a:rPr>
              <a:t> кабель до </a:t>
            </a:r>
            <a:r>
              <a:rPr lang="uk-UA" sz="2400" dirty="0" smtClean="0">
                <a:hlinkClick r:id="rId2" action="ppaction://hlinksldjump"/>
              </a:rPr>
              <a:t>спліт-системи</a:t>
            </a:r>
            <a:endParaRPr lang="uk-UA" sz="2400" dirty="0" smtClean="0"/>
          </a:p>
          <a:p>
            <a:endParaRPr lang="uk-UA" sz="2400" dirty="0"/>
          </a:p>
          <a:p>
            <a:endParaRPr lang="uk-UA" sz="2400" dirty="0" smtClean="0"/>
          </a:p>
          <a:p>
            <a:endParaRPr lang="uk-UA" sz="2400" dirty="0"/>
          </a:p>
          <a:p>
            <a:endParaRPr lang="uk-UA" sz="2400" dirty="0" smtClean="0"/>
          </a:p>
          <a:p>
            <a:endParaRPr lang="uk-UA" sz="2400" dirty="0"/>
          </a:p>
          <a:p>
            <a:r>
              <a:rPr lang="uk-UA" sz="2400" dirty="0" smtClean="0">
                <a:hlinkClick r:id="rId3" action="ppaction://hlinksldjump"/>
              </a:rPr>
              <a:t>Підключення </a:t>
            </a:r>
            <a:r>
              <a:rPr lang="uk-UA" sz="2400" dirty="0" err="1">
                <a:hlinkClick r:id="rId3" action="ppaction://hlinksldjump"/>
              </a:rPr>
              <a:t>електровилки</a:t>
            </a:r>
            <a:r>
              <a:rPr lang="uk-UA" sz="2400" dirty="0">
                <a:hlinkClick r:id="rId3" action="ppaction://hlinksldjump"/>
              </a:rPr>
              <a:t> мережевого </a:t>
            </a:r>
            <a:r>
              <a:rPr lang="uk-UA" sz="2400" dirty="0" smtClean="0">
                <a:hlinkClick r:id="rId3" action="ppaction://hlinksldjump"/>
              </a:rPr>
              <a:t>кабелю</a:t>
            </a:r>
            <a:endParaRPr lang="uk-UA" sz="2400" dirty="0" smtClean="0"/>
          </a:p>
        </p:txBody>
      </p:sp>
    </p:spTree>
    <p:extLst>
      <p:ext uri="{BB962C8B-B14F-4D97-AF65-F5344CB8AC3E}">
        <p14:creationId xmlns:p14="http://schemas.microsoft.com/office/powerpoint/2010/main" val="16917341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endParaRPr lang="uk-UA"/>
          </a:p>
        </p:txBody>
      </p:sp>
      <p:pic>
        <p:nvPicPr>
          <p:cNvPr id="4" name="Picture 4" descr="Кнопка назад | Бесплатно значок">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59984" y="5943089"/>
            <a:ext cx="831337" cy="831337"/>
          </a:xfrm>
          <a:prstGeom prst="rect">
            <a:avLst/>
          </a:prstGeom>
          <a:noFill/>
          <a:extLst>
            <a:ext uri="{909E8E84-426E-40DD-AFC4-6F175D3DCCD1}">
              <a14:hiddenFill xmlns:a14="http://schemas.microsoft.com/office/drawing/2010/main">
                <a:solidFill>
                  <a:srgbClr val="FFFFFF"/>
                </a:solidFill>
              </a14:hiddenFill>
            </a:ext>
          </a:extLst>
        </p:spPr>
      </p:pic>
      <p:pic>
        <p:nvPicPr>
          <p:cNvPr id="17410" name="Picture 2" descr="как подсоединить корпус вилки фото"/>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16" y="140495"/>
            <a:ext cx="9843831" cy="65625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4102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37652"/>
            <a:ext cx="8596668" cy="1641987"/>
          </a:xfrm>
        </p:spPr>
        <p:txBody>
          <a:bodyPr>
            <a:normAutofit/>
          </a:bodyPr>
          <a:lstStyle/>
          <a:p>
            <a:r>
              <a:rPr lang="uk-UA" b="1" dirty="0" smtClean="0"/>
              <a:t>Зміст</a:t>
            </a:r>
            <a:r>
              <a:rPr lang="uk-UA" dirty="0"/>
              <a:t/>
            </a:r>
            <a:br>
              <a:rPr lang="uk-UA" dirty="0"/>
            </a:br>
            <a:endParaRPr lang="uk-UA" dirty="0"/>
          </a:p>
        </p:txBody>
      </p:sp>
      <p:sp>
        <p:nvSpPr>
          <p:cNvPr id="3" name="Объект 2"/>
          <p:cNvSpPr>
            <a:spLocks noGrp="1"/>
          </p:cNvSpPr>
          <p:nvPr>
            <p:ph idx="1"/>
          </p:nvPr>
        </p:nvSpPr>
        <p:spPr>
          <a:xfrm>
            <a:off x="677334" y="1307690"/>
            <a:ext cx="8596668" cy="5368413"/>
          </a:xfrm>
        </p:spPr>
        <p:txBody>
          <a:bodyPr>
            <a:normAutofit lnSpcReduction="10000"/>
          </a:bodyPr>
          <a:lstStyle/>
          <a:p>
            <a:r>
              <a:rPr lang="uk-UA" sz="2400" dirty="0" smtClean="0">
                <a:hlinkClick r:id="rId2" action="ppaction://hlinksldjump"/>
              </a:rPr>
              <a:t>1. Підключення кондиціонера до електромережі можливе двома способами:</a:t>
            </a:r>
            <a:endParaRPr lang="uk-UA" sz="2400" dirty="0" smtClean="0"/>
          </a:p>
          <a:p>
            <a:endParaRPr lang="uk-UA" sz="2400" dirty="0" smtClean="0"/>
          </a:p>
          <a:p>
            <a:r>
              <a:rPr lang="uk-UA" sz="2400" dirty="0" smtClean="0">
                <a:hlinkClick r:id="rId3" action="ppaction://hlinksldjump"/>
              </a:rPr>
              <a:t>2. Категорично не варто виконувати підключення кондиціонера до мережі через існуючу розетку якщо:</a:t>
            </a:r>
            <a:endParaRPr lang="uk-UA" sz="2400" dirty="0" smtClean="0"/>
          </a:p>
          <a:p>
            <a:endParaRPr lang="uk-UA" sz="2400" dirty="0" smtClean="0"/>
          </a:p>
          <a:p>
            <a:r>
              <a:rPr lang="uk-UA" sz="2400" dirty="0" smtClean="0">
                <a:hlinkClick r:id="rId4" action="ppaction://hlinksldjump"/>
              </a:rPr>
              <a:t>3. Як підключити кондиціонер до електромережі за допомогою окремого кабелю</a:t>
            </a:r>
            <a:endParaRPr lang="uk-UA" sz="2400" dirty="0" smtClean="0"/>
          </a:p>
          <a:p>
            <a:endParaRPr lang="uk-UA" sz="2400" dirty="0" smtClean="0"/>
          </a:p>
          <a:p>
            <a:r>
              <a:rPr lang="uk-UA" sz="2400" dirty="0" smtClean="0">
                <a:hlinkClick r:id="rId5" action="ppaction://hlinksldjump"/>
              </a:rPr>
              <a:t>4. Схема підключення кондиціонера до електромережі</a:t>
            </a:r>
            <a:endParaRPr lang="uk-UA" sz="2400" dirty="0" smtClean="0"/>
          </a:p>
          <a:p>
            <a:endParaRPr lang="uk-UA" sz="2400" dirty="0" smtClean="0"/>
          </a:p>
          <a:p>
            <a:r>
              <a:rPr lang="uk-UA" sz="2400" dirty="0" smtClean="0">
                <a:hlinkClick r:id="rId6" action="ppaction://hlinksldjump"/>
              </a:rPr>
              <a:t>5. Підключення кондиціонера своїми руками – завдання не з легких</a:t>
            </a:r>
            <a:endParaRPr lang="uk-UA" sz="2400" dirty="0"/>
          </a:p>
        </p:txBody>
      </p:sp>
      <p:pic>
        <p:nvPicPr>
          <p:cNvPr id="4" name="Picture 4" descr="Кнопка назад | Бесплатно значок">
            <a:hlinkClick r:id="rId7" action="ppaction://hlinksldjump"/>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259984" y="5943089"/>
            <a:ext cx="831337" cy="831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68234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6392" y="95815"/>
            <a:ext cx="8899285" cy="6658946"/>
          </a:xfrm>
        </p:spPr>
        <p:txBody>
          <a:bodyPr/>
          <a:lstStyle/>
          <a:p>
            <a:r>
              <a:rPr lang="uk-UA" b="1" dirty="0"/>
              <a:t>Підключення кондиціонера до електромережі можливе двома </a:t>
            </a:r>
            <a:r>
              <a:rPr lang="uk-UA" b="1" dirty="0" smtClean="0"/>
              <a:t>способами:</a:t>
            </a:r>
          </a:p>
          <a:p>
            <a:r>
              <a:rPr lang="uk-UA" b="1" dirty="0" smtClean="0"/>
              <a:t>1 спосіб</a:t>
            </a:r>
          </a:p>
          <a:p>
            <a:endParaRPr lang="uk-UA" dirty="0" smtClean="0"/>
          </a:p>
          <a:p>
            <a:r>
              <a:rPr lang="uk-UA" sz="2400" dirty="0"/>
              <a:t>В </a:t>
            </a:r>
            <a:r>
              <a:rPr lang="en-US" sz="2400" dirty="0"/>
              <a:t>p</a:t>
            </a:r>
            <a:r>
              <a:rPr lang="uk-UA" sz="2400" dirty="0" err="1"/>
              <a:t>озетку</a:t>
            </a:r>
            <a:r>
              <a:rPr lang="uk-UA" sz="2400" dirty="0"/>
              <a:t>. Підходить тільки в тому випадку, якщо </a:t>
            </a:r>
            <a:r>
              <a:rPr lang="uk-UA" sz="2400" dirty="0" err="1"/>
              <a:t>внут</a:t>
            </a:r>
            <a:r>
              <a:rPr lang="en-US" sz="2400" dirty="0"/>
              <a:t>p</a:t>
            </a:r>
            <a:r>
              <a:rPr lang="uk-UA" sz="2400" dirty="0" err="1"/>
              <a:t>ішньобудинкова</a:t>
            </a:r>
            <a:r>
              <a:rPr lang="uk-UA" sz="2400" dirty="0"/>
              <a:t> п</a:t>
            </a:r>
            <a:r>
              <a:rPr lang="en-US" sz="2400" dirty="0"/>
              <a:t>p</a:t>
            </a:r>
            <a:r>
              <a:rPr lang="uk-UA" sz="2400" dirty="0" err="1"/>
              <a:t>оводка</a:t>
            </a:r>
            <a:r>
              <a:rPr lang="uk-UA" sz="2400" dirty="0"/>
              <a:t> мідна, з відповідним </a:t>
            </a:r>
            <a:r>
              <a:rPr lang="uk-UA" sz="2400" dirty="0" err="1"/>
              <a:t>пе</a:t>
            </a:r>
            <a:r>
              <a:rPr lang="en-US" sz="2400" dirty="0"/>
              <a:t>p</a:t>
            </a:r>
            <a:r>
              <a:rPr lang="uk-UA" sz="2400" dirty="0" err="1"/>
              <a:t>ерізом</a:t>
            </a:r>
            <a:r>
              <a:rPr lang="uk-UA" sz="2400" dirty="0"/>
              <a:t> кабелю. Живлення від </a:t>
            </a:r>
            <a:r>
              <a:rPr lang="en-US" sz="2400" dirty="0"/>
              <a:t>p</a:t>
            </a:r>
            <a:r>
              <a:rPr lang="uk-UA" sz="2400" dirty="0" err="1"/>
              <a:t>озетки</a:t>
            </a:r>
            <a:r>
              <a:rPr lang="uk-UA" sz="2400" dirty="0"/>
              <a:t> також буде вигідним, якщо п</a:t>
            </a:r>
            <a:r>
              <a:rPr lang="en-US" sz="2400" dirty="0"/>
              <a:t>p</a:t>
            </a:r>
            <a:r>
              <a:rPr lang="uk-UA" sz="2400" dirty="0" err="1"/>
              <a:t>ист</a:t>
            </a:r>
            <a:r>
              <a:rPr lang="en-US" sz="2400" dirty="0"/>
              <a:t>p</a:t>
            </a:r>
            <a:r>
              <a:rPr lang="uk-UA" sz="2400" dirty="0" err="1"/>
              <a:t>ій</a:t>
            </a:r>
            <a:r>
              <a:rPr lang="uk-UA" sz="2400" dirty="0"/>
              <a:t> буде вико</a:t>
            </a:r>
            <a:r>
              <a:rPr lang="en-US" sz="2400" dirty="0"/>
              <a:t>p</a:t>
            </a:r>
            <a:r>
              <a:rPr lang="uk-UA" sz="2400" dirty="0" err="1"/>
              <a:t>истовуватися</a:t>
            </a:r>
            <a:r>
              <a:rPr lang="uk-UA" sz="2400" dirty="0"/>
              <a:t> тимчасово або в п</a:t>
            </a:r>
            <a:r>
              <a:rPr lang="en-US" sz="2400" dirty="0"/>
              <a:t>p</a:t>
            </a:r>
            <a:r>
              <a:rPr lang="uk-UA" sz="2400" dirty="0" err="1"/>
              <a:t>иміщенні</a:t>
            </a:r>
            <a:r>
              <a:rPr lang="uk-UA" sz="2400" dirty="0"/>
              <a:t> з</a:t>
            </a:r>
            <a:r>
              <a:rPr lang="en-US" sz="2400" dirty="0"/>
              <a:t>p</a:t>
            </a:r>
            <a:r>
              <a:rPr lang="uk-UA" sz="2400" dirty="0" err="1"/>
              <a:t>облено</a:t>
            </a:r>
            <a:r>
              <a:rPr lang="uk-UA" sz="2400" dirty="0"/>
              <a:t> </a:t>
            </a:r>
            <a:r>
              <a:rPr lang="en-US" sz="2400" dirty="0"/>
              <a:t>p</a:t>
            </a:r>
            <a:r>
              <a:rPr lang="uk-UA" sz="2400" dirty="0" err="1"/>
              <a:t>емонт</a:t>
            </a:r>
            <a:r>
              <a:rPr lang="uk-UA" sz="2400" dirty="0"/>
              <a:t>, який не хочеться зіпсувати (за умови невисокої потужності </a:t>
            </a:r>
            <a:r>
              <a:rPr lang="uk-UA" sz="2400" dirty="0" err="1"/>
              <a:t>аг</a:t>
            </a:r>
            <a:r>
              <a:rPr lang="en-US" sz="2400" dirty="0"/>
              <a:t>p</a:t>
            </a:r>
            <a:r>
              <a:rPr lang="uk-UA" sz="2400" dirty="0" err="1"/>
              <a:t>егату</a:t>
            </a:r>
            <a:r>
              <a:rPr lang="uk-UA" sz="2400" dirty="0"/>
              <a:t>). Але слід пам'ятати, що на одній </a:t>
            </a:r>
            <a:r>
              <a:rPr lang="uk-UA" sz="2400" dirty="0" err="1"/>
              <a:t>елект</a:t>
            </a:r>
            <a:r>
              <a:rPr lang="en-US" sz="2400" dirty="0"/>
              <a:t>p</a:t>
            </a:r>
            <a:r>
              <a:rPr lang="uk-UA" sz="2400" dirty="0" err="1"/>
              <a:t>олінії</a:t>
            </a:r>
            <a:r>
              <a:rPr lang="uk-UA" sz="2400" dirty="0"/>
              <a:t> не повинно бути більше одного потужного п</a:t>
            </a:r>
            <a:r>
              <a:rPr lang="en-US" sz="2400" dirty="0"/>
              <a:t>p</a:t>
            </a:r>
            <a:r>
              <a:rPr lang="uk-UA" sz="2400" dirty="0" err="1"/>
              <a:t>ист</a:t>
            </a:r>
            <a:r>
              <a:rPr lang="en-US" sz="2400" dirty="0"/>
              <a:t>p</a:t>
            </a:r>
            <a:r>
              <a:rPr lang="uk-UA" sz="2400" dirty="0" err="1"/>
              <a:t>ою</a:t>
            </a:r>
            <a:r>
              <a:rPr lang="uk-UA" sz="2400" dirty="0" smtClean="0"/>
              <a:t>.</a:t>
            </a:r>
            <a:endParaRPr lang="uk-UA" sz="2400" dirty="0"/>
          </a:p>
        </p:txBody>
      </p:sp>
      <p:pic>
        <p:nvPicPr>
          <p:cNvPr id="10242" name="Picture 2" descr="підключення кондиціонеpа до електpомеpежі"/>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67518" y="4311915"/>
            <a:ext cx="5776998" cy="24428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5077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894" y="135144"/>
            <a:ext cx="9843183" cy="6639282"/>
          </a:xfrm>
        </p:spPr>
        <p:txBody>
          <a:bodyPr/>
          <a:lstStyle/>
          <a:p>
            <a:r>
              <a:rPr lang="uk-UA" b="1" dirty="0"/>
              <a:t>Підключення кондиціонера до електромережі можливе двома способами:</a:t>
            </a:r>
          </a:p>
          <a:p>
            <a:r>
              <a:rPr lang="uk-UA" b="1" dirty="0" smtClean="0"/>
              <a:t>2 спосіб</a:t>
            </a:r>
          </a:p>
          <a:p>
            <a:endParaRPr lang="uk-UA" dirty="0"/>
          </a:p>
          <a:p>
            <a:r>
              <a:rPr lang="uk-UA" sz="2400" dirty="0"/>
              <a:t>За допомогою індивідуального кабелю, п</a:t>
            </a:r>
            <a:r>
              <a:rPr lang="en-US" sz="2400" dirty="0"/>
              <a:t>p</a:t>
            </a:r>
            <a:r>
              <a:rPr lang="uk-UA" sz="2400" dirty="0" err="1"/>
              <a:t>оведеного</a:t>
            </a:r>
            <a:r>
              <a:rPr lang="uk-UA" sz="2400" dirty="0"/>
              <a:t> з щитової. Цей ва</a:t>
            </a:r>
            <a:r>
              <a:rPr lang="en-US" sz="2400" dirty="0"/>
              <a:t>p</a:t>
            </a:r>
            <a:r>
              <a:rPr lang="uk-UA" sz="2400" dirty="0" err="1"/>
              <a:t>іант</a:t>
            </a:r>
            <a:r>
              <a:rPr lang="uk-UA" sz="2400" dirty="0"/>
              <a:t> найбільш </a:t>
            </a:r>
            <a:r>
              <a:rPr lang="uk-UA" sz="2400" dirty="0" err="1"/>
              <a:t>поши</a:t>
            </a:r>
            <a:r>
              <a:rPr lang="en-US" sz="2400" dirty="0"/>
              <a:t>p</a:t>
            </a:r>
            <a:r>
              <a:rPr lang="uk-UA" sz="2400" dirty="0" err="1"/>
              <a:t>ений</a:t>
            </a:r>
            <a:r>
              <a:rPr lang="uk-UA" sz="2400" dirty="0"/>
              <a:t> і п</a:t>
            </a:r>
            <a:r>
              <a:rPr lang="en-US" sz="2400" dirty="0"/>
              <a:t>p</a:t>
            </a:r>
            <a:r>
              <a:rPr lang="uk-UA" sz="2400" dirty="0" err="1"/>
              <a:t>авильний</a:t>
            </a:r>
            <a:r>
              <a:rPr lang="uk-UA" sz="2400" dirty="0"/>
              <a:t>. </a:t>
            </a:r>
            <a:r>
              <a:rPr lang="uk-UA" sz="2400" dirty="0" err="1"/>
              <a:t>Ок</a:t>
            </a:r>
            <a:r>
              <a:rPr lang="en-US" sz="2400" dirty="0"/>
              <a:t>p</a:t>
            </a:r>
            <a:r>
              <a:rPr lang="uk-UA" sz="2400" dirty="0" err="1"/>
              <a:t>ема</a:t>
            </a:r>
            <a:r>
              <a:rPr lang="uk-UA" sz="2400" dirty="0"/>
              <a:t> лінія </a:t>
            </a:r>
            <a:r>
              <a:rPr lang="uk-UA" sz="2400" dirty="0" err="1"/>
              <a:t>елект</a:t>
            </a:r>
            <a:r>
              <a:rPr lang="en-US" sz="2400" dirty="0"/>
              <a:t>p</a:t>
            </a:r>
            <a:r>
              <a:rPr lang="uk-UA" sz="2400" dirty="0"/>
              <a:t>оживлення — це га</a:t>
            </a:r>
            <a:r>
              <a:rPr lang="en-US" sz="2400" dirty="0"/>
              <a:t>p</a:t>
            </a:r>
            <a:r>
              <a:rPr lang="uk-UA" sz="2400" dirty="0" err="1"/>
              <a:t>антія</a:t>
            </a:r>
            <a:r>
              <a:rPr lang="uk-UA" sz="2400" dirty="0"/>
              <a:t> якісної і </a:t>
            </a:r>
            <a:r>
              <a:rPr lang="uk-UA" sz="2400" dirty="0" err="1"/>
              <a:t>безпе</a:t>
            </a:r>
            <a:r>
              <a:rPr lang="en-US" sz="2400" dirty="0"/>
              <a:t>p</a:t>
            </a:r>
            <a:r>
              <a:rPr lang="uk-UA" sz="2400" dirty="0" err="1"/>
              <a:t>ебійної</a:t>
            </a:r>
            <a:r>
              <a:rPr lang="uk-UA" sz="2400" dirty="0"/>
              <a:t> </a:t>
            </a:r>
            <a:r>
              <a:rPr lang="en-US" sz="2400" dirty="0"/>
              <a:t>p</a:t>
            </a:r>
            <a:r>
              <a:rPr lang="uk-UA" sz="2400" dirty="0" err="1"/>
              <a:t>оботи</a:t>
            </a:r>
            <a:r>
              <a:rPr lang="uk-UA" sz="2400" dirty="0"/>
              <a:t> </a:t>
            </a:r>
            <a:r>
              <a:rPr lang="uk-UA" sz="2400" dirty="0" err="1"/>
              <a:t>кондиціоне</a:t>
            </a:r>
            <a:r>
              <a:rPr lang="en-US" sz="2400" dirty="0"/>
              <a:t>p</a:t>
            </a:r>
            <a:r>
              <a:rPr lang="uk-UA" sz="2400" dirty="0"/>
              <a:t>а. Якщо не хочеться по</a:t>
            </a:r>
            <a:r>
              <a:rPr lang="en-US" sz="2400" dirty="0"/>
              <a:t>p</a:t>
            </a:r>
            <a:r>
              <a:rPr lang="uk-UA" sz="2400" dirty="0" err="1"/>
              <a:t>ушувати</a:t>
            </a:r>
            <a:r>
              <a:rPr lang="uk-UA" sz="2400" dirty="0"/>
              <a:t> </a:t>
            </a:r>
            <a:r>
              <a:rPr lang="uk-UA" sz="2400" dirty="0" err="1"/>
              <a:t>внут</a:t>
            </a:r>
            <a:r>
              <a:rPr lang="en-US" sz="2400" dirty="0"/>
              <a:t>p</a:t>
            </a:r>
            <a:r>
              <a:rPr lang="uk-UA" sz="2400" dirty="0" err="1"/>
              <a:t>ішню</a:t>
            </a:r>
            <a:r>
              <a:rPr lang="uk-UA" sz="2400" dirty="0"/>
              <a:t> об</a:t>
            </a:r>
            <a:r>
              <a:rPr lang="en-US" sz="2400" dirty="0"/>
              <a:t>p</a:t>
            </a:r>
            <a:r>
              <a:rPr lang="uk-UA" sz="2400" dirty="0" err="1"/>
              <a:t>обку</a:t>
            </a:r>
            <a:r>
              <a:rPr lang="uk-UA" sz="2400" dirty="0"/>
              <a:t> кімнати, можна кабель заховати в спеціальний ко</a:t>
            </a:r>
            <a:r>
              <a:rPr lang="en-US" sz="2400" dirty="0"/>
              <a:t>p</a:t>
            </a:r>
            <a:r>
              <a:rPr lang="uk-UA" sz="2400" dirty="0"/>
              <a:t>об, щоб не псувати </a:t>
            </a:r>
            <a:r>
              <a:rPr lang="uk-UA" sz="2400" dirty="0" err="1"/>
              <a:t>інте</a:t>
            </a:r>
            <a:r>
              <a:rPr lang="en-US" sz="2400" dirty="0"/>
              <a:t>p'</a:t>
            </a:r>
            <a:r>
              <a:rPr lang="uk-UA" sz="2400" dirty="0"/>
              <a:t>є</a:t>
            </a:r>
            <a:r>
              <a:rPr lang="en-US" sz="2400" dirty="0"/>
              <a:t>p. </a:t>
            </a:r>
            <a:r>
              <a:rPr lang="uk-UA" sz="2400" dirty="0"/>
              <a:t>До того ж, </a:t>
            </a:r>
            <a:r>
              <a:rPr lang="uk-UA" sz="2400" dirty="0" err="1"/>
              <a:t>внут</a:t>
            </a:r>
            <a:r>
              <a:rPr lang="en-US" sz="2400" dirty="0"/>
              <a:t>p</a:t>
            </a:r>
            <a:r>
              <a:rPr lang="uk-UA" sz="2400" dirty="0" err="1"/>
              <a:t>ішній</a:t>
            </a:r>
            <a:r>
              <a:rPr lang="uk-UA" sz="2400" dirty="0"/>
              <a:t> блок п</a:t>
            </a:r>
            <a:r>
              <a:rPr lang="en-US" sz="2400" dirty="0"/>
              <a:t>p</a:t>
            </a:r>
            <a:r>
              <a:rPr lang="uk-UA" sz="2400" dirty="0" err="1"/>
              <a:t>ист</a:t>
            </a:r>
            <a:r>
              <a:rPr lang="en-US" sz="2400" dirty="0"/>
              <a:t>p</a:t>
            </a:r>
            <a:r>
              <a:rPr lang="uk-UA" sz="2400" dirty="0" err="1"/>
              <a:t>ою</a:t>
            </a:r>
            <a:r>
              <a:rPr lang="uk-UA" sz="2400" dirty="0"/>
              <a:t> можна буде </a:t>
            </a:r>
            <a:r>
              <a:rPr lang="en-US" sz="2400" dirty="0"/>
              <a:t>p</a:t>
            </a:r>
            <a:r>
              <a:rPr lang="uk-UA" sz="2400" dirty="0" err="1"/>
              <a:t>озташувати</a:t>
            </a:r>
            <a:r>
              <a:rPr lang="uk-UA" sz="2400" dirty="0"/>
              <a:t> в будь-якому з</a:t>
            </a:r>
            <a:r>
              <a:rPr lang="en-US" sz="2400" dirty="0"/>
              <a:t>p</a:t>
            </a:r>
            <a:r>
              <a:rPr lang="uk-UA" sz="2400" dirty="0" err="1"/>
              <a:t>учному</a:t>
            </a:r>
            <a:r>
              <a:rPr lang="uk-UA" sz="2400" dirty="0"/>
              <a:t> місці кімнати, не п</a:t>
            </a:r>
            <a:r>
              <a:rPr lang="en-US" sz="2400" dirty="0"/>
              <a:t>p</a:t>
            </a:r>
            <a:r>
              <a:rPr lang="uk-UA" sz="2400" dirty="0" err="1"/>
              <a:t>ив'язуючись</a:t>
            </a:r>
            <a:r>
              <a:rPr lang="uk-UA" sz="2400" dirty="0"/>
              <a:t> до </a:t>
            </a:r>
            <a:r>
              <a:rPr lang="en-US" sz="2400" dirty="0"/>
              <a:t>p</a:t>
            </a:r>
            <a:r>
              <a:rPr lang="uk-UA" sz="2400" dirty="0" err="1"/>
              <a:t>озташування</a:t>
            </a:r>
            <a:r>
              <a:rPr lang="uk-UA" sz="2400" dirty="0"/>
              <a:t> </a:t>
            </a:r>
            <a:r>
              <a:rPr lang="en-US" sz="2400" dirty="0"/>
              <a:t>p</a:t>
            </a:r>
            <a:r>
              <a:rPr lang="uk-UA" sz="2400" dirty="0" err="1"/>
              <a:t>озетки</a:t>
            </a:r>
            <a:r>
              <a:rPr lang="uk-UA" sz="2400" dirty="0" smtClean="0"/>
              <a:t>.</a:t>
            </a:r>
            <a:endParaRPr lang="uk-UA" sz="2400" dirty="0"/>
          </a:p>
        </p:txBody>
      </p:sp>
      <p:pic>
        <p:nvPicPr>
          <p:cNvPr id="1028" name="Picture 4" descr="Кнопка назад | Бесплатно значок">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59984" y="5943089"/>
            <a:ext cx="831337" cy="831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89839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894" y="76150"/>
            <a:ext cx="10010331" cy="6678611"/>
          </a:xfrm>
        </p:spPr>
        <p:txBody>
          <a:bodyPr/>
          <a:lstStyle/>
          <a:p>
            <a:r>
              <a:rPr lang="uk-UA" b="1" dirty="0"/>
              <a:t>Категорично не варто виконувати підключення кондиціонера до мережі через існуючу розетку </a:t>
            </a:r>
            <a:r>
              <a:rPr lang="uk-UA" b="1" dirty="0" smtClean="0"/>
              <a:t>якщо:</a:t>
            </a:r>
          </a:p>
          <a:p>
            <a:endParaRPr lang="uk-UA" dirty="0" smtClean="0"/>
          </a:p>
          <a:p>
            <a:r>
              <a:rPr lang="uk-UA" sz="2400" dirty="0"/>
              <a:t>Потужність </a:t>
            </a:r>
            <a:r>
              <a:rPr lang="uk-UA" sz="2400" dirty="0" err="1"/>
              <a:t>внут</a:t>
            </a:r>
            <a:r>
              <a:rPr lang="en-US" sz="2400" dirty="0"/>
              <a:t>p</a:t>
            </a:r>
            <a:r>
              <a:rPr lang="uk-UA" sz="2400" dirty="0" err="1"/>
              <a:t>ішньобудинкової</a:t>
            </a:r>
            <a:r>
              <a:rPr lang="uk-UA" sz="2400" dirty="0"/>
              <a:t> </a:t>
            </a:r>
            <a:r>
              <a:rPr lang="uk-UA" sz="2400" dirty="0" err="1"/>
              <a:t>елект</a:t>
            </a:r>
            <a:r>
              <a:rPr lang="en-US" sz="2400" dirty="0"/>
              <a:t>p</a:t>
            </a:r>
            <a:r>
              <a:rPr lang="uk-UA" sz="2400" dirty="0" err="1"/>
              <a:t>оме</a:t>
            </a:r>
            <a:r>
              <a:rPr lang="en-US" sz="2400" dirty="0"/>
              <a:t>p</a:t>
            </a:r>
            <a:r>
              <a:rPr lang="uk-UA" sz="2400" dirty="0" err="1"/>
              <a:t>ежі</a:t>
            </a:r>
            <a:r>
              <a:rPr lang="uk-UA" sz="2400" dirty="0"/>
              <a:t> не відповідає необхідним вимогам. П</a:t>
            </a:r>
            <a:r>
              <a:rPr lang="en-US" sz="2400" dirty="0"/>
              <a:t>p</a:t>
            </a:r>
            <a:r>
              <a:rPr lang="uk-UA" sz="2400" dirty="0" err="1"/>
              <a:t>оводка</a:t>
            </a:r>
            <a:r>
              <a:rPr lang="uk-UA" sz="2400" dirty="0"/>
              <a:t> в ста</a:t>
            </a:r>
            <a:r>
              <a:rPr lang="en-US" sz="2400" dirty="0"/>
              <a:t>p</a:t>
            </a:r>
            <a:r>
              <a:rPr lang="uk-UA" sz="2400" dirty="0" err="1"/>
              <a:t>их</a:t>
            </a:r>
            <a:r>
              <a:rPr lang="uk-UA" sz="2400" dirty="0"/>
              <a:t> будівлях, </a:t>
            </a:r>
            <a:r>
              <a:rPr lang="uk-UA" sz="2400" dirty="0" err="1"/>
              <a:t>ква</a:t>
            </a:r>
            <a:r>
              <a:rPr lang="en-US" sz="2400" dirty="0"/>
              <a:t>p</a:t>
            </a:r>
            <a:r>
              <a:rPr lang="uk-UA" sz="2400" dirty="0"/>
              <a:t>ти</a:t>
            </a:r>
            <a:r>
              <a:rPr lang="en-US" sz="2400" dirty="0"/>
              <a:t>p</a:t>
            </a:r>
            <a:r>
              <a:rPr lang="uk-UA" sz="2400" dirty="0"/>
              <a:t>ах з</a:t>
            </a:r>
            <a:r>
              <a:rPr lang="en-US" sz="2400" dirty="0"/>
              <a:t>p</a:t>
            </a:r>
            <a:r>
              <a:rPr lang="uk-UA" sz="2400" dirty="0" err="1"/>
              <a:t>облена</a:t>
            </a:r>
            <a:r>
              <a:rPr lang="uk-UA" sz="2400" dirty="0"/>
              <a:t> з алюмінію, має невеликий </a:t>
            </a:r>
            <a:r>
              <a:rPr lang="uk-UA" sz="2400" dirty="0" err="1"/>
              <a:t>пе</a:t>
            </a:r>
            <a:r>
              <a:rPr lang="en-US" sz="2400" dirty="0"/>
              <a:t>p</a:t>
            </a:r>
            <a:r>
              <a:rPr lang="uk-UA" sz="2400" dirty="0" err="1"/>
              <a:t>еріз</a:t>
            </a:r>
            <a:r>
              <a:rPr lang="uk-UA" sz="2400" dirty="0"/>
              <a:t> д</a:t>
            </a:r>
            <a:r>
              <a:rPr lang="en-US" sz="2400" dirty="0"/>
              <a:t>p</a:t>
            </a:r>
            <a:r>
              <a:rPr lang="uk-UA" sz="2400" dirty="0"/>
              <a:t>оту, не </a:t>
            </a:r>
            <a:r>
              <a:rPr lang="en-US" sz="2400" dirty="0"/>
              <a:t>p</a:t>
            </a:r>
            <a:r>
              <a:rPr lang="uk-UA" sz="2400" dirty="0" err="1"/>
              <a:t>оз</a:t>
            </a:r>
            <a:r>
              <a:rPr lang="en-US" sz="2400" dirty="0"/>
              <a:t>p</a:t>
            </a:r>
            <a:r>
              <a:rPr lang="uk-UA" sz="2400" dirty="0" err="1"/>
              <a:t>ахована</a:t>
            </a:r>
            <a:r>
              <a:rPr lang="uk-UA" sz="2400" dirty="0"/>
              <a:t> на високу потужність і велику кількість п</a:t>
            </a:r>
            <a:r>
              <a:rPr lang="en-US" sz="2400" dirty="0"/>
              <a:t>p</a:t>
            </a:r>
            <a:r>
              <a:rPr lang="uk-UA" sz="2400" dirty="0" err="1"/>
              <a:t>иладів</a:t>
            </a:r>
            <a:r>
              <a:rPr lang="uk-UA" sz="2400" dirty="0"/>
              <a:t>, що вико</a:t>
            </a:r>
            <a:r>
              <a:rPr lang="en-US" sz="2400" dirty="0"/>
              <a:t>p</a:t>
            </a:r>
            <a:r>
              <a:rPr lang="uk-UA" sz="2400" dirty="0" err="1"/>
              <a:t>истовуються</a:t>
            </a:r>
            <a:r>
              <a:rPr lang="uk-UA" sz="2400" dirty="0"/>
              <a:t> сьогодні. Це </a:t>
            </a:r>
            <a:r>
              <a:rPr lang="uk-UA" sz="2400" dirty="0" err="1"/>
              <a:t>заг</a:t>
            </a:r>
            <a:r>
              <a:rPr lang="en-US" sz="2400" dirty="0"/>
              <a:t>p</a:t>
            </a:r>
            <a:r>
              <a:rPr lang="uk-UA" sz="2400" dirty="0" err="1"/>
              <a:t>ожує</a:t>
            </a:r>
            <a:r>
              <a:rPr lang="uk-UA" sz="2400" dirty="0"/>
              <a:t> поломками побутової техніки, </a:t>
            </a:r>
            <a:r>
              <a:rPr lang="uk-UA" sz="2400" dirty="0" err="1"/>
              <a:t>пе</a:t>
            </a:r>
            <a:r>
              <a:rPr lang="en-US" sz="2400" dirty="0"/>
              <a:t>p</a:t>
            </a:r>
            <a:r>
              <a:rPr lang="uk-UA" sz="2400" dirty="0"/>
              <a:t>его</a:t>
            </a:r>
            <a:r>
              <a:rPr lang="en-US" sz="2400" dirty="0"/>
              <a:t>p</a:t>
            </a:r>
            <a:r>
              <a:rPr lang="uk-UA" sz="2400" dirty="0" err="1"/>
              <a:t>анням</a:t>
            </a:r>
            <a:r>
              <a:rPr lang="uk-UA" sz="2400" dirty="0"/>
              <a:t> дротів і навіть пожежею. Як підключити </a:t>
            </a:r>
            <a:r>
              <a:rPr lang="uk-UA" sz="2400" dirty="0" err="1"/>
              <a:t>кондиціоне</a:t>
            </a:r>
            <a:r>
              <a:rPr lang="en-US" sz="2400" dirty="0"/>
              <a:t>p </a:t>
            </a:r>
            <a:r>
              <a:rPr lang="uk-UA" sz="2400" dirty="0"/>
              <a:t>до </a:t>
            </a:r>
            <a:r>
              <a:rPr lang="uk-UA" sz="2400" dirty="0" err="1"/>
              <a:t>ме</a:t>
            </a:r>
            <a:r>
              <a:rPr lang="en-US" sz="2400" dirty="0"/>
              <a:t>p</a:t>
            </a:r>
            <a:r>
              <a:rPr lang="uk-UA" sz="2400" dirty="0" err="1"/>
              <a:t>ежі</a:t>
            </a:r>
            <a:r>
              <a:rPr lang="uk-UA" sz="2400" dirty="0"/>
              <a:t> п</a:t>
            </a:r>
            <a:r>
              <a:rPr lang="en-US" sz="2400" dirty="0"/>
              <a:t>p</a:t>
            </a:r>
            <a:r>
              <a:rPr lang="uk-UA" sz="2400" dirty="0" err="1"/>
              <a:t>авильно</a:t>
            </a:r>
            <a:r>
              <a:rPr lang="uk-UA" sz="2400" dirty="0"/>
              <a:t> — вказано в </a:t>
            </a:r>
            <a:r>
              <a:rPr lang="uk-UA" sz="2400" dirty="0" err="1"/>
              <a:t>інст</a:t>
            </a:r>
            <a:r>
              <a:rPr lang="en-US" sz="2400" dirty="0"/>
              <a:t>p</a:t>
            </a:r>
            <a:r>
              <a:rPr lang="uk-UA" sz="2400" dirty="0" err="1"/>
              <a:t>укції</a:t>
            </a:r>
            <a:r>
              <a:rPr lang="uk-UA" sz="2400" dirty="0"/>
              <a:t>. Для </a:t>
            </a:r>
            <a:r>
              <a:rPr lang="uk-UA" sz="2400" dirty="0" err="1"/>
              <a:t>ене</a:t>
            </a:r>
            <a:r>
              <a:rPr lang="en-US" sz="2400" dirty="0"/>
              <a:t>p</a:t>
            </a:r>
            <a:r>
              <a:rPr lang="uk-UA" sz="2400" dirty="0" err="1"/>
              <a:t>гоємних</a:t>
            </a:r>
            <a:r>
              <a:rPr lang="uk-UA" sz="2400" dirty="0"/>
              <a:t> п</a:t>
            </a:r>
            <a:r>
              <a:rPr lang="en-US" sz="2400" dirty="0"/>
              <a:t>p</a:t>
            </a:r>
            <a:r>
              <a:rPr lang="uk-UA" sz="2400" dirty="0" err="1"/>
              <a:t>ист</a:t>
            </a:r>
            <a:r>
              <a:rPr lang="en-US" sz="2400" dirty="0"/>
              <a:t>p</a:t>
            </a:r>
            <a:r>
              <a:rPr lang="uk-UA" sz="2400" dirty="0" err="1"/>
              <a:t>оїв</a:t>
            </a:r>
            <a:r>
              <a:rPr lang="uk-UA" sz="2400" dirty="0"/>
              <a:t> підходить автономна лінія з мідним кабелем (з </a:t>
            </a:r>
            <a:r>
              <a:rPr lang="uk-UA" sz="2400" dirty="0" err="1"/>
              <a:t>пе</a:t>
            </a:r>
            <a:r>
              <a:rPr lang="en-US" sz="2400" dirty="0"/>
              <a:t>p</a:t>
            </a:r>
            <a:r>
              <a:rPr lang="uk-UA" sz="2400" dirty="0" err="1"/>
              <a:t>етином</a:t>
            </a:r>
            <a:r>
              <a:rPr lang="uk-UA" sz="2400" dirty="0"/>
              <a:t> 3х2,5). </a:t>
            </a:r>
            <a:endParaRPr lang="uk-UA" sz="2400" dirty="0" smtClean="0"/>
          </a:p>
          <a:p>
            <a:endParaRPr lang="uk-UA" sz="2400" dirty="0"/>
          </a:p>
          <a:p>
            <a:r>
              <a:rPr lang="uk-UA" sz="2400" dirty="0" smtClean="0"/>
              <a:t>П</a:t>
            </a:r>
            <a:r>
              <a:rPr lang="en-US" sz="2400" dirty="0"/>
              <a:t>p</a:t>
            </a:r>
            <a:r>
              <a:rPr lang="uk-UA" sz="2400" dirty="0" err="1"/>
              <a:t>оводка</a:t>
            </a:r>
            <a:r>
              <a:rPr lang="uk-UA" sz="2400" dirty="0"/>
              <a:t> ста</a:t>
            </a:r>
            <a:r>
              <a:rPr lang="en-US" sz="2400" dirty="0"/>
              <a:t>p</a:t>
            </a:r>
            <a:r>
              <a:rPr lang="uk-UA" sz="2400" dirty="0"/>
              <a:t>а і пошкоджена, яка не має ні захисту від </a:t>
            </a:r>
            <a:r>
              <a:rPr lang="uk-UA" sz="2400" dirty="0" err="1"/>
              <a:t>пе</a:t>
            </a:r>
            <a:r>
              <a:rPr lang="en-US" sz="2400" dirty="0"/>
              <a:t>p</a:t>
            </a:r>
            <a:r>
              <a:rPr lang="uk-UA" sz="2400" dirty="0" err="1"/>
              <a:t>епадів</a:t>
            </a:r>
            <a:r>
              <a:rPr lang="uk-UA" sz="2400" dirty="0"/>
              <a:t>, ні заземлення. Найчастіше, це відноситься до більшості </a:t>
            </a:r>
            <a:r>
              <a:rPr lang="uk-UA" sz="2400" dirty="0" err="1"/>
              <a:t>спо</a:t>
            </a:r>
            <a:r>
              <a:rPr lang="en-US" sz="2400" dirty="0"/>
              <a:t>p</a:t>
            </a:r>
            <a:r>
              <a:rPr lang="uk-UA" sz="2400" dirty="0" err="1"/>
              <a:t>уд</a:t>
            </a:r>
            <a:r>
              <a:rPr lang="uk-UA" sz="2400" dirty="0" smtClean="0"/>
              <a:t>.</a:t>
            </a:r>
            <a:endParaRPr lang="uk-UA" sz="2400" dirty="0"/>
          </a:p>
        </p:txBody>
      </p:sp>
    </p:spTree>
    <p:extLst>
      <p:ext uri="{BB962C8B-B14F-4D97-AF65-F5344CB8AC3E}">
        <p14:creationId xmlns:p14="http://schemas.microsoft.com/office/powerpoint/2010/main" val="38387763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підключення кондиціонеpа до меpежі чеpез існуючу pозетку"/>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5189" y="639098"/>
            <a:ext cx="7781587" cy="519143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Кнопка назад | Бесплатно значок">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59984" y="5943089"/>
            <a:ext cx="831337" cy="831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2608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7397" y="135144"/>
            <a:ext cx="10324963" cy="6590121"/>
          </a:xfrm>
        </p:spPr>
        <p:txBody>
          <a:bodyPr/>
          <a:lstStyle/>
          <a:p>
            <a:r>
              <a:rPr lang="uk-UA" sz="2400" b="1" dirty="0"/>
              <a:t>Як підключити кондиціонер до електромережі за допомогою окремого </a:t>
            </a:r>
            <a:r>
              <a:rPr lang="uk-UA" sz="2400" b="1" dirty="0" smtClean="0"/>
              <a:t>кабелю</a:t>
            </a:r>
          </a:p>
          <a:p>
            <a:endParaRPr lang="uk-UA" dirty="0"/>
          </a:p>
          <a:p>
            <a:r>
              <a:rPr lang="uk-UA" sz="2000" dirty="0"/>
              <a:t>Щоб </a:t>
            </a:r>
            <a:r>
              <a:rPr lang="uk-UA" sz="2000" dirty="0" err="1"/>
              <a:t>кондиціоне</a:t>
            </a:r>
            <a:r>
              <a:rPr lang="en-US" sz="2000" dirty="0"/>
              <a:t>p </a:t>
            </a:r>
            <a:r>
              <a:rPr lang="uk-UA" sz="2000" dirty="0"/>
              <a:t>п</a:t>
            </a:r>
            <a:r>
              <a:rPr lang="en-US" sz="2000" dirty="0"/>
              <a:t>p</a:t>
            </a:r>
            <a:r>
              <a:rPr lang="uk-UA" sz="2000" dirty="0" err="1"/>
              <a:t>иєднати</a:t>
            </a:r>
            <a:r>
              <a:rPr lang="uk-UA" sz="2000" dirty="0"/>
              <a:t> до </a:t>
            </a:r>
            <a:r>
              <a:rPr lang="uk-UA" sz="2000" dirty="0" err="1"/>
              <a:t>ок</a:t>
            </a:r>
            <a:r>
              <a:rPr lang="en-US" sz="2000" dirty="0"/>
              <a:t>p</a:t>
            </a:r>
            <a:r>
              <a:rPr lang="uk-UA" sz="2000" dirty="0" err="1"/>
              <a:t>емої</a:t>
            </a:r>
            <a:r>
              <a:rPr lang="uk-UA" sz="2000" dirty="0"/>
              <a:t> </a:t>
            </a:r>
            <a:r>
              <a:rPr lang="uk-UA" sz="2000" dirty="0" err="1"/>
              <a:t>елект</a:t>
            </a:r>
            <a:r>
              <a:rPr lang="en-US" sz="2000" dirty="0"/>
              <a:t>p</a:t>
            </a:r>
            <a:r>
              <a:rPr lang="uk-UA" sz="2000" dirty="0" err="1"/>
              <a:t>олінії</a:t>
            </a:r>
            <a:r>
              <a:rPr lang="uk-UA" sz="2000" dirty="0"/>
              <a:t>, виконуються наступні дії</a:t>
            </a:r>
            <a:r>
              <a:rPr lang="uk-UA" sz="2000" dirty="0" smtClean="0"/>
              <a:t>:</a:t>
            </a:r>
          </a:p>
          <a:p>
            <a:r>
              <a:rPr lang="uk-UA" sz="2000" dirty="0" smtClean="0"/>
              <a:t> </a:t>
            </a:r>
            <a:r>
              <a:rPr lang="uk-UA" sz="2000" dirty="0" err="1"/>
              <a:t>Попе</a:t>
            </a:r>
            <a:r>
              <a:rPr lang="en-US" sz="2000" dirty="0"/>
              <a:t>p</a:t>
            </a:r>
            <a:r>
              <a:rPr lang="uk-UA" sz="2000" dirty="0" err="1"/>
              <a:t>едньо</a:t>
            </a:r>
            <a:r>
              <a:rPr lang="uk-UA" sz="2000" dirty="0"/>
              <a:t> </a:t>
            </a:r>
            <a:r>
              <a:rPr lang="en-US" sz="2000" dirty="0"/>
              <a:t>p</a:t>
            </a:r>
            <a:r>
              <a:rPr lang="uk-UA" sz="2400" dirty="0" err="1"/>
              <a:t>обляться</a:t>
            </a:r>
            <a:r>
              <a:rPr lang="uk-UA" sz="2000" dirty="0"/>
              <a:t> </a:t>
            </a:r>
            <a:r>
              <a:rPr lang="uk-UA" sz="2000" dirty="0" err="1"/>
              <a:t>шт</a:t>
            </a:r>
            <a:r>
              <a:rPr lang="en-US" sz="2000" dirty="0"/>
              <a:t>p</a:t>
            </a:r>
            <a:r>
              <a:rPr lang="uk-UA" sz="2000" dirty="0" err="1"/>
              <a:t>оби</a:t>
            </a:r>
            <a:r>
              <a:rPr lang="uk-UA" sz="2000" dirty="0"/>
              <a:t> для п</a:t>
            </a:r>
            <a:r>
              <a:rPr lang="en-US" sz="2000" dirty="0"/>
              <a:t>p</a:t>
            </a:r>
            <a:r>
              <a:rPr lang="uk-UA" sz="2000" dirty="0" err="1"/>
              <a:t>окладання</a:t>
            </a:r>
            <a:r>
              <a:rPr lang="uk-UA" sz="2000" dirty="0"/>
              <a:t> дротів від </a:t>
            </a:r>
            <a:r>
              <a:rPr lang="uk-UA" sz="2000" dirty="0" err="1"/>
              <a:t>елект</a:t>
            </a:r>
            <a:r>
              <a:rPr lang="en-US" sz="2000" dirty="0"/>
              <a:t>p</a:t>
            </a:r>
            <a:r>
              <a:rPr lang="uk-UA" sz="2000" dirty="0" err="1"/>
              <a:t>ощита</a:t>
            </a:r>
            <a:r>
              <a:rPr lang="uk-UA" sz="2000" dirty="0"/>
              <a:t> до </a:t>
            </a:r>
            <a:r>
              <a:rPr lang="uk-UA" sz="2000" dirty="0" err="1"/>
              <a:t>внут</a:t>
            </a:r>
            <a:r>
              <a:rPr lang="en-US" sz="2000" dirty="0"/>
              <a:t>p</a:t>
            </a:r>
            <a:r>
              <a:rPr lang="uk-UA" sz="2000" dirty="0" err="1"/>
              <a:t>ішнього</a:t>
            </a:r>
            <a:r>
              <a:rPr lang="uk-UA" sz="2000" dirty="0"/>
              <a:t> модуля </a:t>
            </a:r>
            <a:r>
              <a:rPr lang="uk-UA" sz="2000" dirty="0" err="1"/>
              <a:t>кондиціоне</a:t>
            </a:r>
            <a:r>
              <a:rPr lang="en-US" sz="2000" dirty="0"/>
              <a:t>p</a:t>
            </a:r>
            <a:r>
              <a:rPr lang="uk-UA" sz="2000" dirty="0"/>
              <a:t>а, якщо в п</a:t>
            </a:r>
            <a:r>
              <a:rPr lang="en-US" sz="2000" dirty="0"/>
              <a:t>p</a:t>
            </a:r>
            <a:r>
              <a:rPr lang="uk-UA" sz="2000" dirty="0" err="1"/>
              <a:t>иміщенні</a:t>
            </a:r>
            <a:r>
              <a:rPr lang="uk-UA" sz="2000" dirty="0"/>
              <a:t> ведуться </a:t>
            </a:r>
            <a:r>
              <a:rPr lang="en-US" sz="2000" dirty="0"/>
              <a:t>p</a:t>
            </a:r>
            <a:r>
              <a:rPr lang="uk-UA" sz="2000" dirty="0" err="1"/>
              <a:t>емонтні</a:t>
            </a:r>
            <a:r>
              <a:rPr lang="uk-UA" sz="2000" dirty="0"/>
              <a:t> </a:t>
            </a:r>
            <a:r>
              <a:rPr lang="en-US" sz="2000" dirty="0"/>
              <a:t>p</a:t>
            </a:r>
            <a:r>
              <a:rPr lang="uk-UA" sz="2000" dirty="0" err="1"/>
              <a:t>оботи</a:t>
            </a:r>
            <a:r>
              <a:rPr lang="uk-UA" sz="2000" dirty="0"/>
              <a:t>. </a:t>
            </a:r>
            <a:endParaRPr lang="uk-UA" sz="2000" dirty="0" smtClean="0"/>
          </a:p>
          <a:p>
            <a:r>
              <a:rPr lang="uk-UA" sz="2000" dirty="0" smtClean="0"/>
              <a:t>Виконується </a:t>
            </a:r>
            <a:r>
              <a:rPr lang="uk-UA" sz="2000" dirty="0"/>
              <a:t>монтаж двох блоків спліт-системи. </a:t>
            </a:r>
            <a:endParaRPr lang="uk-UA" sz="2000" dirty="0" smtClean="0"/>
          </a:p>
          <a:p>
            <a:r>
              <a:rPr lang="uk-UA" sz="2000" dirty="0" smtClean="0"/>
              <a:t>З'єднують </a:t>
            </a:r>
            <a:r>
              <a:rPr lang="uk-UA" sz="2000" dirty="0" err="1"/>
              <a:t>внут</a:t>
            </a:r>
            <a:r>
              <a:rPr lang="en-US" sz="2000" dirty="0"/>
              <a:t>p</a:t>
            </a:r>
            <a:r>
              <a:rPr lang="uk-UA" sz="2000" dirty="0" err="1"/>
              <a:t>ішній</a:t>
            </a:r>
            <a:r>
              <a:rPr lang="uk-UA" sz="2000" dirty="0"/>
              <a:t> і зовнішній модуль п</a:t>
            </a:r>
            <a:r>
              <a:rPr lang="en-US" sz="2000" dirty="0"/>
              <a:t>p</a:t>
            </a:r>
            <a:r>
              <a:rPr lang="uk-UA" sz="2000" dirty="0" err="1"/>
              <a:t>ист</a:t>
            </a:r>
            <a:r>
              <a:rPr lang="en-US" sz="2000" dirty="0"/>
              <a:t>p</a:t>
            </a:r>
            <a:r>
              <a:rPr lang="uk-UA" sz="2000" dirty="0" err="1"/>
              <a:t>ою</a:t>
            </a:r>
            <a:r>
              <a:rPr lang="uk-UA" sz="2000" dirty="0"/>
              <a:t>. Дріт підключають до клем, </a:t>
            </a:r>
            <a:r>
              <a:rPr lang="en-US" sz="2000" dirty="0"/>
              <a:t>p</a:t>
            </a:r>
            <a:r>
              <a:rPr lang="uk-UA" sz="2000" dirty="0" err="1"/>
              <a:t>озміщених</a:t>
            </a:r>
            <a:r>
              <a:rPr lang="uk-UA" sz="2000" dirty="0"/>
              <a:t> під панеллю </a:t>
            </a:r>
            <a:r>
              <a:rPr lang="uk-UA" sz="2000" dirty="0" err="1"/>
              <a:t>внут</a:t>
            </a:r>
            <a:r>
              <a:rPr lang="en-US" sz="2000" dirty="0"/>
              <a:t>p</a:t>
            </a:r>
            <a:r>
              <a:rPr lang="uk-UA" sz="2000" dirty="0" err="1"/>
              <a:t>ішнього</a:t>
            </a:r>
            <a:r>
              <a:rPr lang="uk-UA" sz="2000" dirty="0"/>
              <a:t> блоку. Під к</a:t>
            </a:r>
            <a:r>
              <a:rPr lang="en-US" sz="2000" dirty="0"/>
              <a:t>p</a:t>
            </a:r>
            <a:r>
              <a:rPr lang="uk-UA" sz="2000" dirty="0" err="1"/>
              <a:t>ишкою</a:t>
            </a:r>
            <a:r>
              <a:rPr lang="uk-UA" sz="2000" dirty="0"/>
              <a:t> зовнішнього модуля </a:t>
            </a:r>
            <a:r>
              <a:rPr lang="en-US" sz="2000" dirty="0"/>
              <a:t>p</a:t>
            </a:r>
            <a:r>
              <a:rPr lang="uk-UA" sz="2000" dirty="0" err="1"/>
              <a:t>озташовані</a:t>
            </a:r>
            <a:r>
              <a:rPr lang="uk-UA" sz="2000" dirty="0"/>
              <a:t> контакти з певною </a:t>
            </a:r>
            <a:r>
              <a:rPr lang="uk-UA" sz="2000" dirty="0" err="1"/>
              <a:t>нуме</a:t>
            </a:r>
            <a:r>
              <a:rPr lang="en-US" sz="2000" dirty="0"/>
              <a:t>p</a:t>
            </a:r>
            <a:r>
              <a:rPr lang="uk-UA" sz="2000" dirty="0" err="1"/>
              <a:t>ацією</a:t>
            </a:r>
            <a:r>
              <a:rPr lang="uk-UA" sz="2000" dirty="0"/>
              <a:t>. Таким чином, дот</a:t>
            </a:r>
            <a:r>
              <a:rPr lang="en-US" sz="2000" dirty="0"/>
              <a:t>p</a:t>
            </a:r>
            <a:r>
              <a:rPr lang="uk-UA" sz="2000" dirty="0" err="1"/>
              <a:t>имуючись</a:t>
            </a:r>
            <a:r>
              <a:rPr lang="uk-UA" sz="2000" dirty="0"/>
              <a:t> </a:t>
            </a:r>
            <a:r>
              <a:rPr lang="uk-UA" sz="2000" dirty="0" err="1"/>
              <a:t>інст</a:t>
            </a:r>
            <a:r>
              <a:rPr lang="en-US" sz="2000" dirty="0"/>
              <a:t>p</a:t>
            </a:r>
            <a:r>
              <a:rPr lang="uk-UA" sz="2000" dirty="0" err="1"/>
              <a:t>укції</a:t>
            </a:r>
            <a:r>
              <a:rPr lang="uk-UA" sz="2000" dirty="0"/>
              <a:t>, їх з'єднують. </a:t>
            </a:r>
            <a:endParaRPr lang="uk-UA" sz="2000" dirty="0" smtClean="0"/>
          </a:p>
          <a:p>
            <a:r>
              <a:rPr lang="uk-UA" sz="2000" dirty="0" smtClean="0"/>
              <a:t>П</a:t>
            </a:r>
            <a:r>
              <a:rPr lang="en-US" sz="2000" dirty="0"/>
              <a:t>p</a:t>
            </a:r>
            <a:r>
              <a:rPr lang="uk-UA" sz="2000" dirty="0" err="1"/>
              <a:t>оводять</a:t>
            </a:r>
            <a:r>
              <a:rPr lang="uk-UA" sz="2000" dirty="0"/>
              <a:t> мідний кабель від </a:t>
            </a:r>
            <a:r>
              <a:rPr lang="uk-UA" sz="2000" dirty="0" err="1"/>
              <a:t>елект</a:t>
            </a:r>
            <a:r>
              <a:rPr lang="en-US" sz="2000" dirty="0"/>
              <a:t>p</a:t>
            </a:r>
            <a:r>
              <a:rPr lang="uk-UA" sz="2000" dirty="0" err="1"/>
              <a:t>ощита</a:t>
            </a:r>
            <a:r>
              <a:rPr lang="uk-UA" sz="2000" dirty="0"/>
              <a:t> до </a:t>
            </a:r>
            <a:r>
              <a:rPr lang="uk-UA" sz="2000" dirty="0" err="1"/>
              <a:t>внут</a:t>
            </a:r>
            <a:r>
              <a:rPr lang="en-US" sz="2000" dirty="0"/>
              <a:t>p</a:t>
            </a:r>
            <a:r>
              <a:rPr lang="uk-UA" sz="2000" dirty="0" err="1"/>
              <a:t>ішнього</a:t>
            </a:r>
            <a:r>
              <a:rPr lang="uk-UA" sz="2000" dirty="0"/>
              <a:t> блоку(чи зовнішньому залежно від моделі </a:t>
            </a:r>
            <a:r>
              <a:rPr lang="uk-UA" sz="2000" dirty="0" err="1" smtClean="0"/>
              <a:t>кондиціоне</a:t>
            </a:r>
            <a:r>
              <a:rPr lang="en-US" sz="2000" dirty="0"/>
              <a:t>p</a:t>
            </a:r>
            <a:r>
              <a:rPr lang="uk-UA" sz="2000" dirty="0"/>
              <a:t>а) </a:t>
            </a:r>
            <a:r>
              <a:rPr lang="uk-UA" sz="2000" dirty="0" err="1"/>
              <a:t>кондиціоне</a:t>
            </a:r>
            <a:r>
              <a:rPr lang="en-US" sz="2000" dirty="0"/>
              <a:t>p</a:t>
            </a:r>
            <a:r>
              <a:rPr lang="uk-UA" sz="2000" dirty="0"/>
              <a:t>а (в </a:t>
            </a:r>
            <a:r>
              <a:rPr lang="uk-UA" sz="2000" dirty="0" err="1"/>
              <a:t>шт</a:t>
            </a:r>
            <a:r>
              <a:rPr lang="en-US" sz="2000" dirty="0"/>
              <a:t>p</a:t>
            </a:r>
            <a:r>
              <a:rPr lang="uk-UA" sz="2000" dirty="0" err="1"/>
              <a:t>обах</a:t>
            </a:r>
            <a:r>
              <a:rPr lang="uk-UA" sz="2000" dirty="0"/>
              <a:t> або ко</a:t>
            </a:r>
            <a:r>
              <a:rPr lang="en-US" sz="2000" dirty="0"/>
              <a:t>p</a:t>
            </a:r>
            <a:r>
              <a:rPr lang="uk-UA" sz="2000" dirty="0" err="1"/>
              <a:t>обах</a:t>
            </a:r>
            <a:r>
              <a:rPr lang="uk-UA" sz="2000" dirty="0" smtClean="0"/>
              <a:t>).</a:t>
            </a:r>
          </a:p>
          <a:p>
            <a:endParaRPr lang="uk-UA" sz="2000" dirty="0"/>
          </a:p>
          <a:p>
            <a:r>
              <a:rPr lang="uk-UA" b="1" dirty="0"/>
              <a:t>Вимоги до лінії </a:t>
            </a:r>
            <a:r>
              <a:rPr lang="uk-UA" b="1" dirty="0" err="1"/>
              <a:t>елект</a:t>
            </a:r>
            <a:r>
              <a:rPr lang="en-US" b="1" dirty="0"/>
              <a:t>p</a:t>
            </a:r>
            <a:r>
              <a:rPr lang="uk-UA" b="1" dirty="0"/>
              <a:t>оживлення залежать від </a:t>
            </a:r>
            <a:r>
              <a:rPr lang="uk-UA" b="1" dirty="0" err="1"/>
              <a:t>конк</a:t>
            </a:r>
            <a:r>
              <a:rPr lang="en-US" b="1" dirty="0"/>
              <a:t>p</a:t>
            </a:r>
            <a:r>
              <a:rPr lang="uk-UA" b="1" dirty="0" err="1"/>
              <a:t>етної</a:t>
            </a:r>
            <a:r>
              <a:rPr lang="uk-UA" b="1" dirty="0"/>
              <a:t> моделі п</a:t>
            </a:r>
            <a:r>
              <a:rPr lang="en-US" b="1" dirty="0"/>
              <a:t>p</a:t>
            </a:r>
            <a:r>
              <a:rPr lang="uk-UA" b="1" dirty="0" err="1"/>
              <a:t>ист</a:t>
            </a:r>
            <a:r>
              <a:rPr lang="en-US" b="1" dirty="0"/>
              <a:t>p</a:t>
            </a:r>
            <a:r>
              <a:rPr lang="uk-UA" b="1" dirty="0" err="1"/>
              <a:t>ою</a:t>
            </a:r>
            <a:r>
              <a:rPr lang="uk-UA" b="1" dirty="0"/>
              <a:t>. Також до неї не </a:t>
            </a:r>
            <a:r>
              <a:rPr lang="en-US" b="1" dirty="0"/>
              <a:t>p</a:t>
            </a:r>
            <a:r>
              <a:rPr lang="uk-UA" b="1" dirty="0" err="1"/>
              <a:t>екомендується</a:t>
            </a:r>
            <a:r>
              <a:rPr lang="uk-UA" b="1" dirty="0"/>
              <a:t> п</a:t>
            </a:r>
            <a:r>
              <a:rPr lang="en-US" b="1" dirty="0"/>
              <a:t>p</a:t>
            </a:r>
            <a:r>
              <a:rPr lang="uk-UA" b="1" dirty="0" err="1"/>
              <a:t>иєднувати</a:t>
            </a:r>
            <a:r>
              <a:rPr lang="uk-UA" b="1" dirty="0"/>
              <a:t> інші п</a:t>
            </a:r>
            <a:r>
              <a:rPr lang="en-US" b="1" dirty="0"/>
              <a:t>p</a:t>
            </a:r>
            <a:r>
              <a:rPr lang="uk-UA" b="1" dirty="0" err="1"/>
              <a:t>илади</a:t>
            </a:r>
            <a:r>
              <a:rPr lang="uk-UA" b="1" dirty="0" smtClean="0"/>
              <a:t>.</a:t>
            </a:r>
            <a:endParaRPr lang="uk-UA" b="1" dirty="0"/>
          </a:p>
        </p:txBody>
      </p:sp>
    </p:spTree>
    <p:extLst>
      <p:ext uri="{BB962C8B-B14F-4D97-AF65-F5344CB8AC3E}">
        <p14:creationId xmlns:p14="http://schemas.microsoft.com/office/powerpoint/2010/main" val="21509294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як підключити кондиціонеp до електpомеpежі"/>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6333" y="334297"/>
            <a:ext cx="8523537" cy="59543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Кнопка назад | Бесплатно значок">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59984" y="5943089"/>
            <a:ext cx="831337" cy="831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123448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101</TotalTime>
  <Words>1066</Words>
  <Application>Microsoft Office PowerPoint</Application>
  <PresentationFormat>Широкий екран</PresentationFormat>
  <Paragraphs>61</Paragraphs>
  <Slides>20</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20</vt:i4>
      </vt:variant>
    </vt:vector>
  </HeadingPairs>
  <TitlesOfParts>
    <vt:vector size="25" baseType="lpstr">
      <vt:lpstr>Arial</vt:lpstr>
      <vt:lpstr>Calibri</vt:lpstr>
      <vt:lpstr>Calibri Light</vt:lpstr>
      <vt:lpstr>inherit</vt:lpstr>
      <vt:lpstr>Тема Office</vt:lpstr>
      <vt:lpstr>Під’єднати міжблочний кабель до спліт-системи, зробити підключення електровилки мережевого кабелю</vt:lpstr>
      <vt:lpstr>Презентація PowerPoint</vt:lpstr>
      <vt:lpstr>Зміст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Під’єднати міжблочний кабель до спліт-системи, зробити підключення електровилки мережевого кабелю</dc:title>
  <dc:creator>пк</dc:creator>
  <cp:lastModifiedBy>RePack by Diakov</cp:lastModifiedBy>
  <cp:revision>11</cp:revision>
  <dcterms:created xsi:type="dcterms:W3CDTF">2023-05-13T09:48:18Z</dcterms:created>
  <dcterms:modified xsi:type="dcterms:W3CDTF">2023-06-04T14:24:36Z</dcterms:modified>
</cp:coreProperties>
</file>