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310" r:id="rId2"/>
    <p:sldId id="298" r:id="rId3"/>
    <p:sldId id="289" r:id="rId4"/>
    <p:sldId id="297" r:id="rId5"/>
    <p:sldId id="290" r:id="rId6"/>
    <p:sldId id="293" r:id="rId7"/>
    <p:sldId id="300" r:id="rId8"/>
    <p:sldId id="302" r:id="rId9"/>
    <p:sldId id="304" r:id="rId10"/>
    <p:sldId id="299" r:id="rId11"/>
    <p:sldId id="258" r:id="rId12"/>
    <p:sldId id="262" r:id="rId13"/>
    <p:sldId id="287" r:id="rId14"/>
    <p:sldId id="306" r:id="rId15"/>
    <p:sldId id="307" r:id="rId16"/>
    <p:sldId id="288" r:id="rId17"/>
    <p:sldId id="286" r:id="rId18"/>
    <p:sldId id="27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p>
            <a:fld id="{A42BE7FE-9B7E-43AC-A3E6-72BB8AE81033}" type="datetimeFigureOut">
              <a:rPr lang="uk-UA" smtClean="0"/>
              <a:pPr/>
              <a:t>27.11.2023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11" name="Номер слайда 10"/>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2BE7FE-9B7E-43AC-A3E6-72BB8AE81033}" type="datetimeFigureOut">
              <a:rPr lang="uk-UA" smtClean="0"/>
              <a:pPr/>
              <a:t>27.11.2023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2BE7FE-9B7E-43AC-A3E6-72BB8AE81033}" type="datetimeFigureOut">
              <a:rPr lang="uk-UA" smtClean="0"/>
              <a:pPr/>
              <a:t>27.11.2023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502920" y="530352"/>
            <a:ext cx="8183880" cy="41879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2BE7FE-9B7E-43AC-A3E6-72BB8AE81033}" type="datetimeFigureOut">
              <a:rPr lang="uk-UA" smtClean="0"/>
              <a:pPr/>
              <a:t>27.11.2023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42BE7FE-9B7E-43AC-A3E6-72BB8AE81033}" type="datetimeFigureOut">
              <a:rPr lang="uk-UA" smtClean="0"/>
              <a:pPr/>
              <a:t>27.11.2023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42BE7FE-9B7E-43AC-A3E6-72BB8AE81033}" type="datetimeFigureOut">
              <a:rPr lang="uk-UA" smtClean="0"/>
              <a:pPr/>
              <a:t>27.11.2023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42BE7FE-9B7E-43AC-A3E6-72BB8AE81033}" type="datetimeFigureOut">
              <a:rPr lang="uk-UA" smtClean="0"/>
              <a:pPr/>
              <a:t>27.11.2023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42BE7FE-9B7E-43AC-A3E6-72BB8AE81033}" type="datetimeFigureOut">
              <a:rPr lang="uk-UA" smtClean="0"/>
              <a:pPr/>
              <a:t>27.11.2023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A42BE7FE-9B7E-43AC-A3E6-72BB8AE81033}" type="datetimeFigureOut">
              <a:rPr lang="uk-UA" smtClean="0"/>
              <a:pPr/>
              <a:t>27.11.2023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42BE7FE-9B7E-43AC-A3E6-72BB8AE81033}" type="datetimeFigureOut">
              <a:rPr lang="uk-UA" smtClean="0"/>
              <a:pPr/>
              <a:t>27.11.2023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786BD65-4DF0-40AD-AA2B-BD975FAFDD0E}"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42BE7FE-9B7E-43AC-A3E6-72BB8AE81033}" type="datetimeFigureOut">
              <a:rPr lang="uk-UA" smtClean="0"/>
              <a:pPr/>
              <a:t>27.11.2023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786BD65-4DF0-40AD-AA2B-BD975FAFDD0E}" type="slidenum">
              <a:rPr lang="uk-UA" smtClean="0"/>
              <a:pPr/>
              <a:t>‹#›</a:t>
            </a:fld>
            <a:endParaRPr lang="uk-UA"/>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42BE7FE-9B7E-43AC-A3E6-72BB8AE81033}" type="datetimeFigureOut">
              <a:rPr lang="uk-UA" smtClean="0"/>
              <a:pPr/>
              <a:t>27.11.2023</a:t>
            </a:fld>
            <a:endParaRPr lang="uk-UA"/>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786BD65-4DF0-40AD-AA2B-BD975FAFDD0E}"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1988840"/>
            <a:ext cx="8183880" cy="1296144"/>
          </a:xfrm>
        </p:spPr>
        <p:txBody>
          <a:bodyPr/>
          <a:lstStyle/>
          <a:p>
            <a:pPr algn="ctr"/>
            <a:r>
              <a:rPr lang="uk-UA" dirty="0" smtClean="0"/>
              <a:t>Комунікаційний процес</a:t>
            </a:r>
            <a:endParaRPr lang="ru-RU" dirty="0"/>
          </a:p>
        </p:txBody>
      </p:sp>
    </p:spTree>
    <p:extLst>
      <p:ext uri="{BB962C8B-B14F-4D97-AF65-F5344CB8AC3E}">
        <p14:creationId xmlns:p14="http://schemas.microsoft.com/office/powerpoint/2010/main" val="1490382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2050" name="Picture 2" descr="Презентація до теми &quot;Ефективна комунікаці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3" y="9939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94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76672"/>
            <a:ext cx="8219256" cy="4965184"/>
          </a:xfrm>
        </p:spPr>
        <p:txBody>
          <a:bodyPr>
            <a:normAutofit/>
          </a:bodyPr>
          <a:lstStyle/>
          <a:p>
            <a:pPr algn="just"/>
            <a:r>
              <a:rPr lang="uk-UA" b="1" dirty="0" smtClean="0">
                <a:latin typeface="Times New Roman" pitchFamily="18" charset="0"/>
                <a:cs typeface="Times New Roman" pitchFamily="18" charset="0"/>
              </a:rPr>
              <a:t>Вербальне спілкування </a:t>
            </a:r>
            <a:r>
              <a:rPr lang="uk-UA" dirty="0" smtClean="0">
                <a:latin typeface="Times New Roman" pitchFamily="18" charset="0"/>
                <a:cs typeface="Times New Roman" pitchFamily="18" charset="0"/>
              </a:rPr>
              <a:t>(від латин. </a:t>
            </a:r>
            <a:r>
              <a:rPr lang="uk-UA" dirty="0" err="1" smtClean="0">
                <a:latin typeface="Times New Roman" pitchFamily="18" charset="0"/>
                <a:cs typeface="Times New Roman" pitchFamily="18" charset="0"/>
              </a:rPr>
              <a:t>verbalis</a:t>
            </a:r>
            <a:r>
              <a:rPr lang="uk-UA" dirty="0" smtClean="0">
                <a:latin typeface="Times New Roman" pitchFamily="18" charset="0"/>
                <a:cs typeface="Times New Roman" pitchFamily="18" charset="0"/>
              </a:rPr>
              <a:t> — словесний) здійснюється за допомогою мови, а тому є унікальним видом спілкування, доступним людині.</a:t>
            </a:r>
          </a:p>
          <a:p>
            <a:pPr algn="just"/>
            <a:r>
              <a:rPr lang="uk-UA" i="1" dirty="0" smtClean="0">
                <a:latin typeface="Times New Roman"/>
                <a:ea typeface="Times New Roman"/>
              </a:rPr>
              <a:t>Вербальна комунікація</a:t>
            </a:r>
            <a:r>
              <a:rPr lang="uk-UA" dirty="0" smtClean="0">
                <a:latin typeface="Times New Roman"/>
                <a:ea typeface="Times New Roman"/>
              </a:rPr>
              <a:t> — процес двостороннього </a:t>
            </a:r>
            <a:r>
              <a:rPr lang="uk-UA" dirty="0" err="1" smtClean="0">
                <a:latin typeface="Times New Roman"/>
                <a:ea typeface="Times New Roman"/>
              </a:rPr>
              <a:t>мовного</a:t>
            </a:r>
            <a:r>
              <a:rPr lang="uk-UA" dirty="0" smtClean="0">
                <a:latin typeface="Times New Roman"/>
                <a:ea typeface="Times New Roman"/>
              </a:rPr>
              <a:t> обміну інформацією.</a:t>
            </a:r>
            <a:endParaRPr lang="uk-UA" dirty="0">
              <a:latin typeface="Times New Roman" pitchFamily="18" charset="0"/>
              <a:cs typeface="Times New Roman"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661"/>
          <a:stretch/>
        </p:blipFill>
        <p:spPr bwMode="auto">
          <a:xfrm>
            <a:off x="4716016" y="3451777"/>
            <a:ext cx="3919048" cy="2504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478198"/>
            <a:ext cx="3240360" cy="249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04664"/>
            <a:ext cx="8280920" cy="3384376"/>
          </a:xfrm>
        </p:spPr>
        <p:txBody>
          <a:bodyPr>
            <a:normAutofit lnSpcReduction="10000"/>
          </a:bodyPr>
          <a:lstStyle/>
          <a:p>
            <a:pPr marL="0" indent="0" algn="just">
              <a:buNone/>
            </a:pPr>
            <a:r>
              <a:rPr lang="uk-UA" dirty="0" smtClean="0"/>
              <a:t> </a:t>
            </a:r>
            <a:r>
              <a:rPr lang="uk-UA" b="1" dirty="0" smtClean="0">
                <a:latin typeface="Times New Roman" pitchFamily="18" charset="0"/>
                <a:cs typeface="Times New Roman" pitchFamily="18" charset="0"/>
              </a:rPr>
              <a:t>Невербальне спілкування </a:t>
            </a:r>
            <a:r>
              <a:rPr lang="uk-UA" dirty="0" smtClean="0">
                <a:latin typeface="Times New Roman" pitchFamily="18" charset="0"/>
                <a:cs typeface="Times New Roman" pitchFamily="18" charset="0"/>
              </a:rPr>
              <a:t>відбувається за допомогою міміки, жестів і пантоміміки, через прямі сенсорні або тілесні контакти (тактильні, зорові, слухові, нюхові та інші відчуття й образи, отримані від іншої особи). Невербальні форми й засоби спілкування притаманні не тільки людині, але й деяким тваринам, наприклад собакам, мавпам і дельфінам. </a:t>
            </a:r>
            <a:endParaRPr lang="uk-UA"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371582"/>
            <a:ext cx="3911080" cy="26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61936" y="8411858"/>
            <a:ext cx="5634276" cy="1151574"/>
          </a:xfrm>
        </p:spPr>
        <p:txBody>
          <a:bodyPr/>
          <a:lstStyle/>
          <a:p>
            <a:endParaRPr lang="ru-RU" dirty="0"/>
          </a:p>
        </p:txBody>
      </p:sp>
      <p:sp>
        <p:nvSpPr>
          <p:cNvPr id="3" name="Объект 2"/>
          <p:cNvSpPr>
            <a:spLocks noGrp="1"/>
          </p:cNvSpPr>
          <p:nvPr>
            <p:ph idx="1"/>
          </p:nvPr>
        </p:nvSpPr>
        <p:spPr>
          <a:xfrm>
            <a:off x="502920" y="530352"/>
            <a:ext cx="8183880" cy="3330696"/>
          </a:xfrm>
        </p:spPr>
        <p:txBody>
          <a:bodyPr>
            <a:normAutofit fontScale="55000" lnSpcReduction="20000"/>
          </a:bodyPr>
          <a:lstStyle/>
          <a:p>
            <a:pPr algn="ctr"/>
            <a:r>
              <a:rPr lang="uk-UA" sz="5100" b="1" dirty="0" smtClean="0">
                <a:solidFill>
                  <a:srgbClr val="001AE6"/>
                </a:solidFill>
                <a:latin typeface="Cambria-Bold"/>
              </a:rPr>
              <a:t>Проведемо експеримент «Мовчки, але разом»</a:t>
            </a:r>
          </a:p>
          <a:p>
            <a:r>
              <a:rPr lang="uk-UA" b="1" dirty="0" smtClean="0">
                <a:solidFill>
                  <a:srgbClr val="000000"/>
                </a:solidFill>
                <a:latin typeface="Cambria-Bold"/>
              </a:rPr>
              <a:t>Крок 1. </a:t>
            </a:r>
            <a:r>
              <a:rPr lang="uk-UA" dirty="0" smtClean="0">
                <a:solidFill>
                  <a:srgbClr val="000000"/>
                </a:solidFill>
                <a:latin typeface="Cambria"/>
              </a:rPr>
              <a:t>Спільно із членами родини (або одним із них) спробуйте виконати якесь завдання, наприклад, приготувати вечерю, прибрати хату, щось полагодити. Ви маєте добре бачити один одного, але використовувати лише засоби невербального спілкування (тобто, без слів, лише міміка і жести).</a:t>
            </a:r>
          </a:p>
          <a:p>
            <a:r>
              <a:rPr lang="uk-UA" b="1" dirty="0" smtClean="0">
                <a:solidFill>
                  <a:srgbClr val="000000"/>
                </a:solidFill>
                <a:latin typeface="Cambria-Bold"/>
              </a:rPr>
              <a:t>Крок 2. </a:t>
            </a:r>
            <a:r>
              <a:rPr lang="uk-UA" dirty="0" smtClean="0">
                <a:solidFill>
                  <a:srgbClr val="000000"/>
                </a:solidFill>
                <a:latin typeface="Cambria"/>
              </a:rPr>
              <a:t>Виконайте завдання і обміркуйте результати спільної праці.</a:t>
            </a:r>
          </a:p>
          <a:p>
            <a:r>
              <a:rPr lang="uk-UA" b="1" dirty="0" smtClean="0">
                <a:solidFill>
                  <a:srgbClr val="000000"/>
                </a:solidFill>
                <a:latin typeface="Cambria-Bold"/>
              </a:rPr>
              <a:t>Крок 3. </a:t>
            </a:r>
            <a:r>
              <a:rPr lang="uk-UA" dirty="0" smtClean="0">
                <a:solidFill>
                  <a:srgbClr val="000000"/>
                </a:solidFill>
                <a:latin typeface="Cambria"/>
              </a:rPr>
              <a:t>Дайте відповіді на такі запитання:</a:t>
            </a:r>
          </a:p>
          <a:p>
            <a:pPr marL="0" indent="0">
              <a:buNone/>
            </a:pPr>
            <a:endParaRPr lang="uk-UA" dirty="0" smtClean="0">
              <a:solidFill>
                <a:srgbClr val="000000"/>
              </a:solidFill>
              <a:latin typeface="Cambria"/>
            </a:endParaRPr>
          </a:p>
          <a:p>
            <a:pPr marL="0" indent="0">
              <a:buNone/>
            </a:pPr>
            <a:r>
              <a:rPr lang="uk-UA" i="1" dirty="0" smtClean="0">
                <a:solidFill>
                  <a:srgbClr val="000000"/>
                </a:solidFill>
                <a:latin typeface="Cambria-Italic"/>
              </a:rPr>
              <a:t>1.Чи легко було працювати мовчки у групі?</a:t>
            </a:r>
          </a:p>
          <a:p>
            <a:pPr marL="0" indent="0">
              <a:buNone/>
            </a:pPr>
            <a:r>
              <a:rPr lang="uk-UA" i="1" dirty="0" smtClean="0">
                <a:solidFill>
                  <a:srgbClr val="000000"/>
                </a:solidFill>
                <a:latin typeface="Cambria-Italic"/>
              </a:rPr>
              <a:t>2.Як вам вдавалося порозумітись?</a:t>
            </a:r>
          </a:p>
          <a:p>
            <a:pPr marL="0" indent="0">
              <a:buNone/>
            </a:pPr>
            <a:r>
              <a:rPr lang="uk-UA" i="1" dirty="0" smtClean="0">
                <a:solidFill>
                  <a:srgbClr val="000000"/>
                </a:solidFill>
                <a:latin typeface="Cambria-Italic"/>
              </a:rPr>
              <a:t>3.Яким чином ви узгоджували свої дії?</a:t>
            </a:r>
          </a:p>
          <a:p>
            <a:pPr marL="0" indent="0">
              <a:buNone/>
            </a:pPr>
            <a:r>
              <a:rPr lang="uk-UA" i="1" dirty="0" smtClean="0">
                <a:solidFill>
                  <a:srgbClr val="000000"/>
                </a:solidFill>
                <a:latin typeface="Cambria-Italic"/>
              </a:rPr>
              <a:t>4.Чи всі отримали позитивні емоції від процесу роботи?</a:t>
            </a:r>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861048"/>
            <a:ext cx="1107629" cy="178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Лебідь, щука і рак текст + аудіо | Чарівна скарбничка казо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591" y="3717032"/>
            <a:ext cx="2472209" cy="2349773"/>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p:cNvSpPr/>
          <p:nvPr/>
        </p:nvSpPr>
        <p:spPr>
          <a:xfrm flipH="1">
            <a:off x="1719189" y="4869160"/>
            <a:ext cx="449540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Чому дійові особи не дійшли згоди у спільній справі?</a:t>
            </a:r>
            <a:endParaRPr lang="en-US" dirty="0"/>
          </a:p>
        </p:txBody>
      </p:sp>
    </p:spTree>
    <p:extLst>
      <p:ext uri="{BB962C8B-B14F-4D97-AF65-F5344CB8AC3E}">
        <p14:creationId xmlns:p14="http://schemas.microsoft.com/office/powerpoint/2010/main" val="2874858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uk-UA" sz="2400" dirty="0" smtClean="0"/>
              <a:t>Комунікація – це процес, під час якого двоє або більше людей обмінюються інформацією.</a:t>
            </a:r>
            <a:endParaRPr lang="en-US" sz="2400" dirty="0"/>
          </a:p>
        </p:txBody>
      </p:sp>
      <p:pic>
        <p:nvPicPr>
          <p:cNvPr id="10242" name="Picture 2" descr="Лекція 4. Комунікація всередині організац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332655"/>
            <a:ext cx="8496943" cy="465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736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Менеджмент у сфері послуг - Моргулець О.Б.-12.1. Сутність і види комунікацій  в управлінні сервісним підприємств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96943"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550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2920" y="404664"/>
            <a:ext cx="8101528" cy="936104"/>
          </a:xfrm>
        </p:spPr>
        <p:txBody>
          <a:bodyPr>
            <a:normAutofit fontScale="90000"/>
          </a:bodyPr>
          <a:lstStyle/>
          <a:p>
            <a:r>
              <a:rPr lang="ru-RU" sz="2800" dirty="0" smtClean="0">
                <a:solidFill>
                  <a:srgbClr val="001AE6"/>
                </a:solidFill>
                <a:latin typeface="Cambria-Bold"/>
              </a:rPr>
              <a:t/>
            </a:r>
            <a:br>
              <a:rPr lang="ru-RU" sz="2800" dirty="0" smtClean="0">
                <a:solidFill>
                  <a:srgbClr val="001AE6"/>
                </a:solidFill>
                <a:latin typeface="Cambria-Bold"/>
              </a:rPr>
            </a:br>
            <a:r>
              <a:rPr lang="ru-RU" sz="2800" dirty="0">
                <a:solidFill>
                  <a:srgbClr val="001AE6"/>
                </a:solidFill>
                <a:latin typeface="Cambria-Bold"/>
              </a:rPr>
              <a:t/>
            </a:r>
            <a:br>
              <a:rPr lang="ru-RU" sz="2800" dirty="0">
                <a:solidFill>
                  <a:srgbClr val="001AE6"/>
                </a:solidFill>
                <a:latin typeface="Cambria-Bold"/>
              </a:rPr>
            </a:br>
            <a:r>
              <a:rPr lang="ru-RU" sz="2800" dirty="0" smtClean="0">
                <a:solidFill>
                  <a:srgbClr val="001AE6"/>
                </a:solidFill>
                <a:latin typeface="Cambria-Bold"/>
              </a:rPr>
              <a:t/>
            </a:r>
            <a:br>
              <a:rPr lang="ru-RU" sz="2800" dirty="0" smtClean="0">
                <a:solidFill>
                  <a:srgbClr val="001AE6"/>
                </a:solidFill>
                <a:latin typeface="Cambria-Bold"/>
              </a:rPr>
            </a:br>
            <a:r>
              <a:rPr lang="ru-RU" sz="2800" dirty="0">
                <a:solidFill>
                  <a:srgbClr val="001AE6"/>
                </a:solidFill>
                <a:latin typeface="Cambria-Bold"/>
              </a:rPr>
              <a:t/>
            </a:r>
            <a:br>
              <a:rPr lang="ru-RU" sz="2800" dirty="0">
                <a:solidFill>
                  <a:srgbClr val="001AE6"/>
                </a:solidFill>
                <a:latin typeface="Cambria-Bold"/>
              </a:rPr>
            </a:br>
            <a:r>
              <a:rPr lang="uk-UA" sz="2000" dirty="0" smtClean="0">
                <a:solidFill>
                  <a:srgbClr val="001AE6"/>
                </a:solidFill>
                <a:latin typeface="Cambria-Bold"/>
              </a:rPr>
              <a:t>Невербальні засоби спілкування мають свою класифікацію, зокрема, це є:</a:t>
            </a:r>
            <a:br>
              <a:rPr lang="uk-UA" sz="2000" dirty="0" smtClean="0">
                <a:solidFill>
                  <a:srgbClr val="001AE6"/>
                </a:solidFill>
                <a:latin typeface="Cambria-Bold"/>
              </a:rPr>
            </a:br>
            <a:endParaRPr lang="uk-UA" sz="2000" dirty="0"/>
          </a:p>
        </p:txBody>
      </p:sp>
      <p:sp>
        <p:nvSpPr>
          <p:cNvPr id="3" name="Объект 2"/>
          <p:cNvSpPr>
            <a:spLocks noGrp="1"/>
          </p:cNvSpPr>
          <p:nvPr>
            <p:ph idx="4294967295"/>
          </p:nvPr>
        </p:nvSpPr>
        <p:spPr>
          <a:xfrm>
            <a:off x="395536" y="1340768"/>
            <a:ext cx="8291264" cy="3377282"/>
          </a:xfrm>
        </p:spPr>
        <p:txBody>
          <a:bodyPr>
            <a:normAutofit fontScale="25000" lnSpcReduction="20000"/>
          </a:bodyPr>
          <a:lstStyle/>
          <a:p>
            <a:r>
              <a:rPr lang="uk-UA" sz="8000" dirty="0" smtClean="0">
                <a:solidFill>
                  <a:srgbClr val="000000"/>
                </a:solidFill>
                <a:latin typeface="Times New Roman" pitchFamily="18" charset="0"/>
                <a:cs typeface="Times New Roman" pitchFamily="18" charset="0"/>
              </a:rPr>
              <a:t>рухи тіла, жести (рухи рук, ніг, голови тощо);</a:t>
            </a:r>
          </a:p>
          <a:p>
            <a:r>
              <a:rPr lang="uk-UA" sz="8000" dirty="0" smtClean="0">
                <a:solidFill>
                  <a:srgbClr val="000000"/>
                </a:solidFill>
                <a:latin typeface="Times New Roman" pitchFamily="18" charset="0"/>
                <a:cs typeface="Times New Roman" pitchFamily="18" charset="0"/>
              </a:rPr>
              <a:t>вираз очей та спрямованість погляду;</a:t>
            </a:r>
          </a:p>
          <a:p>
            <a:r>
              <a:rPr lang="uk-UA" sz="8000" dirty="0" smtClean="0">
                <a:solidFill>
                  <a:srgbClr val="000000"/>
                </a:solidFill>
                <a:latin typeface="Times New Roman" pitchFamily="18" charset="0"/>
                <a:cs typeface="Times New Roman" pitchFamily="18" charset="0"/>
              </a:rPr>
              <a:t>вираз обличчя;</a:t>
            </a:r>
          </a:p>
          <a:p>
            <a:r>
              <a:rPr lang="uk-UA" sz="8000" dirty="0" smtClean="0">
                <a:solidFill>
                  <a:srgbClr val="000000"/>
                </a:solidFill>
                <a:latin typeface="Times New Roman" pitchFamily="18" charset="0"/>
                <a:cs typeface="Times New Roman" pitchFamily="18" charset="0"/>
              </a:rPr>
              <a:t>тактильні засоби (потиск руки, поцілунки);</a:t>
            </a:r>
          </a:p>
          <a:p>
            <a:r>
              <a:rPr lang="uk-UA" sz="8000" dirty="0" smtClean="0">
                <a:solidFill>
                  <a:srgbClr val="000000"/>
                </a:solidFill>
                <a:latin typeface="Times New Roman" pitchFamily="18" charset="0"/>
                <a:cs typeface="Times New Roman" pitchFamily="18" charset="0"/>
              </a:rPr>
              <a:t>посмішка;</a:t>
            </a:r>
          </a:p>
          <a:p>
            <a:r>
              <a:rPr lang="uk-UA" sz="8000" dirty="0" smtClean="0">
                <a:solidFill>
                  <a:srgbClr val="000000"/>
                </a:solidFill>
                <a:latin typeface="Times New Roman" pitchFamily="18" charset="0"/>
                <a:cs typeface="Times New Roman" pitchFamily="18" charset="0"/>
              </a:rPr>
              <a:t>реакція шкіри (почервоніння, збліднення);</a:t>
            </a:r>
          </a:p>
          <a:p>
            <a:r>
              <a:rPr lang="uk-UA" sz="8000" dirty="0" smtClean="0">
                <a:solidFill>
                  <a:srgbClr val="000000"/>
                </a:solidFill>
                <a:latin typeface="Times New Roman" pitchFamily="18" charset="0"/>
                <a:cs typeface="Times New Roman" pitchFamily="18" charset="0"/>
              </a:rPr>
              <a:t>косметика;</a:t>
            </a:r>
          </a:p>
          <a:p>
            <a:r>
              <a:rPr lang="uk-UA" sz="8000" dirty="0" smtClean="0">
                <a:solidFill>
                  <a:srgbClr val="000000"/>
                </a:solidFill>
                <a:latin typeface="Times New Roman" pitchFamily="18" charset="0"/>
                <a:cs typeface="Times New Roman" pitchFamily="18" charset="0"/>
              </a:rPr>
              <a:t>запахи (парфуми);</a:t>
            </a:r>
          </a:p>
          <a:p>
            <a:r>
              <a:rPr lang="uk-UA" sz="8000" dirty="0" smtClean="0">
                <a:solidFill>
                  <a:srgbClr val="000000"/>
                </a:solidFill>
                <a:latin typeface="Times New Roman" pitchFamily="18" charset="0"/>
                <a:cs typeface="Times New Roman" pitchFamily="18" charset="0"/>
              </a:rPr>
              <a:t>одяг (колір, фасон);</a:t>
            </a:r>
          </a:p>
          <a:p>
            <a:r>
              <a:rPr lang="uk-UA" sz="8000" dirty="0" smtClean="0">
                <a:solidFill>
                  <a:srgbClr val="000000"/>
                </a:solidFill>
                <a:latin typeface="Times New Roman" pitchFamily="18" charset="0"/>
                <a:cs typeface="Times New Roman" pitchFamily="18" charset="0"/>
              </a:rPr>
              <a:t>манери поведінки (наприклад, як ми їмо, розмовляємо з іншою людиною тощо);</a:t>
            </a:r>
          </a:p>
          <a:p>
            <a:r>
              <a:rPr lang="uk-UA" sz="8000" dirty="0" err="1" smtClean="0">
                <a:solidFill>
                  <a:srgbClr val="000000"/>
                </a:solidFill>
                <a:latin typeface="Times New Roman" pitchFamily="18" charset="0"/>
                <a:cs typeface="Times New Roman" pitchFamily="18" charset="0"/>
              </a:rPr>
              <a:t>психогеографія</a:t>
            </a:r>
            <a:r>
              <a:rPr lang="uk-UA" sz="8000" dirty="0" smtClean="0">
                <a:solidFill>
                  <a:srgbClr val="000000"/>
                </a:solidFill>
                <a:latin typeface="Times New Roman" pitchFamily="18" charset="0"/>
                <a:cs typeface="Times New Roman" pitchFamily="18" charset="0"/>
              </a:rPr>
              <a:t> (просторове поле між співрозмовниками,</a:t>
            </a:r>
          </a:p>
          <a:p>
            <a:r>
              <a:rPr lang="uk-UA" sz="8000" dirty="0" smtClean="0">
                <a:solidFill>
                  <a:srgbClr val="000000"/>
                </a:solidFill>
                <a:latin typeface="Times New Roman" pitchFamily="18" charset="0"/>
                <a:cs typeface="Times New Roman" pitchFamily="18" charset="0"/>
              </a:rPr>
              <a:t>комунікаторами).</a:t>
            </a:r>
            <a:endParaRPr lang="uk-UA" sz="8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43198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581128"/>
            <a:ext cx="8183880" cy="1296144"/>
          </a:xfrm>
        </p:spPr>
        <p:txBody>
          <a:bodyPr>
            <a:normAutofit/>
          </a:bodyPr>
          <a:lstStyle/>
          <a:p>
            <a:r>
              <a:rPr lang="uk-UA" sz="2400" dirty="0" err="1" smtClean="0"/>
              <a:t>Комунікативністю</a:t>
            </a:r>
            <a:r>
              <a:rPr lang="uk-UA" sz="2400" dirty="0" smtClean="0"/>
              <a:t> називають здатність людини будувати широку мережу знайомств і вміння спільно обговорювати проблеми.</a:t>
            </a:r>
            <a:endParaRPr lang="uk-UA" sz="2400" dirty="0"/>
          </a:p>
        </p:txBody>
      </p:sp>
      <p:sp>
        <p:nvSpPr>
          <p:cNvPr id="3" name="Объект 2"/>
          <p:cNvSpPr>
            <a:spLocks noGrp="1"/>
          </p:cNvSpPr>
          <p:nvPr>
            <p:ph idx="1"/>
          </p:nvPr>
        </p:nvSpPr>
        <p:spPr>
          <a:xfrm>
            <a:off x="502920" y="530352"/>
            <a:ext cx="8183880" cy="4453128"/>
          </a:xfrm>
        </p:spPr>
        <p:txBody>
          <a:bodyPr>
            <a:normAutofit fontScale="92500" lnSpcReduction="20000"/>
          </a:bodyPr>
          <a:lstStyle/>
          <a:p>
            <a:r>
              <a:rPr lang="uk-UA" b="1" dirty="0" smtClean="0">
                <a:latin typeface="OpenSans-CondensedBold"/>
              </a:rPr>
              <a:t>Як виглядає процес комунікації</a:t>
            </a:r>
          </a:p>
          <a:p>
            <a:r>
              <a:rPr lang="uk-UA" dirty="0" smtClean="0">
                <a:latin typeface="Cambria"/>
              </a:rPr>
              <a:t>Загалом у процесі комунікації є три складових:</a:t>
            </a:r>
          </a:p>
          <a:p>
            <a:r>
              <a:rPr lang="uk-UA" b="1" dirty="0" smtClean="0">
                <a:latin typeface="Cambria-Bold"/>
              </a:rPr>
              <a:t>відправник </a:t>
            </a:r>
            <a:r>
              <a:rPr lang="uk-UA" dirty="0" smtClean="0">
                <a:latin typeface="Cambria"/>
              </a:rPr>
              <a:t>- той, хто говорить, пише, малює тощо;</a:t>
            </a:r>
          </a:p>
          <a:p>
            <a:r>
              <a:rPr lang="uk-UA" b="1" dirty="0" smtClean="0">
                <a:latin typeface="Cambria-Bold"/>
              </a:rPr>
              <a:t>повідомлення </a:t>
            </a:r>
            <a:r>
              <a:rPr lang="uk-UA" dirty="0" smtClean="0">
                <a:latin typeface="Cambria"/>
              </a:rPr>
              <a:t>- те, що відправник передає, тобто певним чином закодоване повідомлення в усній мові, письмі, малюнку, пісні тощо;</a:t>
            </a:r>
          </a:p>
          <a:p>
            <a:r>
              <a:rPr lang="uk-UA" b="1" dirty="0" smtClean="0">
                <a:latin typeface="Cambria-Bold"/>
              </a:rPr>
              <a:t>отримувач </a:t>
            </a:r>
            <a:r>
              <a:rPr lang="uk-UA" dirty="0" smtClean="0">
                <a:latin typeface="Cambria"/>
              </a:rPr>
              <a:t>- той, хто намагається зрозуміти суть повідомлення та, відповідно, сприймає його.</a:t>
            </a:r>
          </a:p>
          <a:p>
            <a:pPr algn="just"/>
            <a:r>
              <a:rPr lang="uk-UA" dirty="0" smtClean="0">
                <a:solidFill>
                  <a:srgbClr val="FF0000"/>
                </a:solidFill>
                <a:latin typeface="Cambria"/>
              </a:rPr>
              <a:t>Таким чином, комунікація - це не лише те, що передає відправник, але й те, що сприймає адресат.</a:t>
            </a:r>
            <a:endParaRPr lang="uk-UA" dirty="0">
              <a:solidFill>
                <a:srgbClr val="FF0000"/>
              </a:solidFill>
              <a:latin typeface="Cambria"/>
            </a:endParaRPr>
          </a:p>
        </p:txBody>
      </p:sp>
    </p:spTree>
    <p:extLst>
      <p:ext uri="{BB962C8B-B14F-4D97-AF65-F5344CB8AC3E}">
        <p14:creationId xmlns:p14="http://schemas.microsoft.com/office/powerpoint/2010/main" val="1485579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7704856" cy="648072"/>
          </a:xfrm>
        </p:spPr>
        <p:txBody>
          <a:bodyPr>
            <a:normAutofit/>
          </a:bodyPr>
          <a:lstStyle/>
          <a:p>
            <a:r>
              <a:rPr lang="uk-UA" dirty="0" smtClean="0"/>
              <a:t>Запитання для обговорення</a:t>
            </a:r>
          </a:p>
        </p:txBody>
      </p:sp>
      <p:sp>
        <p:nvSpPr>
          <p:cNvPr id="3" name="Содержимое 2"/>
          <p:cNvSpPr>
            <a:spLocks noGrp="1"/>
          </p:cNvSpPr>
          <p:nvPr>
            <p:ph idx="1"/>
          </p:nvPr>
        </p:nvSpPr>
        <p:spPr>
          <a:xfrm>
            <a:off x="539552" y="1196752"/>
            <a:ext cx="8064896" cy="3589013"/>
          </a:xfrm>
        </p:spPr>
        <p:txBody>
          <a:bodyPr>
            <a:noAutofit/>
          </a:bodyPr>
          <a:lstStyle/>
          <a:p>
            <a:pPr>
              <a:buNone/>
            </a:pPr>
            <a:r>
              <a:rPr lang="ru-RU" dirty="0" smtClean="0"/>
              <a:t>1.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спілкування</a:t>
            </a:r>
            <a:r>
              <a:rPr lang="ru-RU" dirty="0">
                <a:latin typeface="Times New Roman" pitchFamily="18" charset="0"/>
                <a:cs typeface="Times New Roman" pitchFamily="18" charset="0"/>
              </a:rPr>
              <a:t>? Яку роль </a:t>
            </a:r>
            <a:r>
              <a:rPr lang="ru-RU" dirty="0" err="1">
                <a:latin typeface="Times New Roman" pitchFamily="18" charset="0"/>
                <a:cs typeface="Times New Roman" pitchFamily="18" charset="0"/>
              </a:rPr>
              <a:t>воно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відіграє</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житті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людини</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2. </a:t>
            </a:r>
            <a:r>
              <a:rPr lang="ru-RU" dirty="0">
                <a:latin typeface="Times New Roman" pitchFamily="18" charset="0"/>
                <a:cs typeface="Times New Roman" pitchFamily="18" charset="0"/>
              </a:rPr>
              <a:t>У </a:t>
            </a:r>
            <a:r>
              <a:rPr lang="ru-RU" dirty="0" err="1">
                <a:latin typeface="Times New Roman" pitchFamily="18" charset="0"/>
                <a:cs typeface="Times New Roman" pitchFamily="18" charset="0"/>
              </a:rPr>
              <a:t>чому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полягає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відмінність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комунікації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спілкування</a:t>
            </a:r>
            <a:r>
              <a:rPr lang="ru-RU" dirty="0" smtClean="0">
                <a:latin typeface="Times New Roman" pitchFamily="18" charset="0"/>
                <a:cs typeface="Times New Roman" pitchFamily="18" charset="0"/>
              </a:rPr>
              <a:t>?</a:t>
            </a:r>
          </a:p>
          <a:p>
            <a:pPr>
              <a:buNone/>
            </a:pPr>
            <a:r>
              <a:rPr lang="uk-UA" dirty="0" smtClean="0">
                <a:latin typeface="Times New Roman" pitchFamily="18" charset="0"/>
                <a:cs typeface="Times New Roman" pitchFamily="18" charset="0"/>
              </a:rPr>
              <a:t>3. Що таке вербальне та невербальне спілкування ?</a:t>
            </a:r>
          </a:p>
          <a:p>
            <a:pPr>
              <a:buNone/>
            </a:pPr>
            <a:r>
              <a:rPr lang="uk-UA" dirty="0" smtClean="0">
                <a:latin typeface="Times New Roman" pitchFamily="18" charset="0"/>
                <a:cs typeface="Times New Roman" pitchFamily="18" charset="0"/>
              </a:rPr>
              <a:t>4. Якою мати бути комунікація, щоб називатися ефективною?</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183880" cy="1051560"/>
          </a:xfrm>
        </p:spPr>
        <p:txBody>
          <a:bodyPr>
            <a:normAutofit fontScale="90000"/>
          </a:bodyPr>
          <a:lstStyle/>
          <a:p>
            <a:pPr algn="ctr"/>
            <a:r>
              <a:rPr lang="uk-UA" dirty="0" smtClean="0"/>
              <a:t/>
            </a:r>
            <a:br>
              <a:rPr lang="uk-UA" dirty="0" smtClean="0"/>
            </a:br>
            <a:endParaRPr lang="en-US" dirty="0"/>
          </a:p>
        </p:txBody>
      </p:sp>
      <p:sp>
        <p:nvSpPr>
          <p:cNvPr id="3" name="Прямоугольник 2"/>
          <p:cNvSpPr/>
          <p:nvPr/>
        </p:nvSpPr>
        <p:spPr>
          <a:xfrm>
            <a:off x="1835696" y="2204864"/>
            <a:ext cx="6048672" cy="1043171"/>
          </a:xfrm>
          <a:prstGeom prst="rect">
            <a:avLst/>
          </a:prstGeom>
        </p:spPr>
        <p:txBody>
          <a:bodyPr wrap="square">
            <a:spAutoFit/>
          </a:bodyPr>
          <a:lstStyle/>
          <a:p>
            <a:pPr>
              <a:lnSpc>
                <a:spcPct val="115000"/>
              </a:lnSpc>
              <a:spcAft>
                <a:spcPts val="0"/>
              </a:spcAft>
            </a:pPr>
            <a:r>
              <a:rPr lang="uk-UA" sz="2800" dirty="0">
                <a:latin typeface="Times New Roman" panose="02020603050405020304" pitchFamily="18" charset="0"/>
                <a:ea typeface="Arial" panose="020B0604020202020204" pitchFamily="34" charset="0"/>
              </a:rPr>
              <a:t>1. Роль спілкування в житті людини й суспільства.</a:t>
            </a:r>
            <a:endParaRPr lang="en-US" sz="2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7657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33224"/>
            <a:ext cx="8183880" cy="1051560"/>
          </a:xfrm>
        </p:spPr>
        <p:txBody>
          <a:bodyPr/>
          <a:lstStyle/>
          <a:p>
            <a:pPr algn="ctr"/>
            <a:endParaRPr lang="ru-RU" dirty="0"/>
          </a:p>
        </p:txBody>
      </p:sp>
      <p:sp>
        <p:nvSpPr>
          <p:cNvPr id="3" name="Объект 2"/>
          <p:cNvSpPr>
            <a:spLocks noGrp="1"/>
          </p:cNvSpPr>
          <p:nvPr>
            <p:ph idx="1"/>
          </p:nvPr>
        </p:nvSpPr>
        <p:spPr>
          <a:xfrm>
            <a:off x="395536" y="2420888"/>
            <a:ext cx="8183880" cy="3233520"/>
          </a:xfrm>
        </p:spPr>
        <p:txBody>
          <a:bodyPr>
            <a:normAutofit fontScale="85000" lnSpcReduction="20000"/>
          </a:bodyPr>
          <a:lstStyle/>
          <a:p>
            <a:pPr algn="just"/>
            <a:r>
              <a:rPr lang="uk-UA" b="1" dirty="0" smtClean="0">
                <a:solidFill>
                  <a:srgbClr val="001AE6"/>
                </a:solidFill>
                <a:latin typeface="Cambria-Bold"/>
              </a:rPr>
              <a:t>Досліджуємо </a:t>
            </a:r>
            <a:r>
              <a:rPr lang="uk-UA" dirty="0" smtClean="0">
                <a:solidFill>
                  <a:srgbClr val="000000"/>
                </a:solidFill>
                <a:latin typeface="Cambria"/>
              </a:rPr>
              <a:t>поняття комунікації. Вчимося вибудовувати ефективний діалог зі співрозмовником та підтримувати його.</a:t>
            </a:r>
          </a:p>
          <a:p>
            <a:pPr algn="just"/>
            <a:r>
              <a:rPr lang="uk-UA" b="1" dirty="0" smtClean="0">
                <a:solidFill>
                  <a:srgbClr val="001AE6"/>
                </a:solidFill>
                <a:latin typeface="Cambria-Bold"/>
              </a:rPr>
              <a:t>Розуміємо </a:t>
            </a:r>
            <a:r>
              <a:rPr lang="uk-UA" dirty="0" smtClean="0">
                <a:solidFill>
                  <a:srgbClr val="000000"/>
                </a:solidFill>
                <a:latin typeface="Cambria"/>
              </a:rPr>
              <a:t>характер процесу міжособистісного спілкування, розрізняємо його основні сторони: вербальну та невербальну комунікацію.</a:t>
            </a:r>
          </a:p>
          <a:p>
            <a:pPr algn="just"/>
            <a:r>
              <a:rPr lang="uk-UA" b="1" dirty="0" smtClean="0">
                <a:solidFill>
                  <a:srgbClr val="001AE6"/>
                </a:solidFill>
                <a:latin typeface="Cambria-Bold"/>
              </a:rPr>
              <a:t>Діємо</a:t>
            </a:r>
            <a:r>
              <a:rPr lang="uk-UA" dirty="0" smtClean="0">
                <a:solidFill>
                  <a:srgbClr val="000000"/>
                </a:solidFill>
                <a:latin typeface="Cambria"/>
              </a:rPr>
              <a:t>, беручи участь у ситуаціях, які стосуються різних форм спілкування, вчимося передавати інформацію, впливати на співрозмовника і створювати позитивне враження про себе.</a:t>
            </a:r>
            <a:endParaRPr lang="uk-UA" dirty="0"/>
          </a:p>
        </p:txBody>
      </p:sp>
    </p:spTree>
    <p:extLst>
      <p:ext uri="{BB962C8B-B14F-4D97-AF65-F5344CB8AC3E}">
        <p14:creationId xmlns:p14="http://schemas.microsoft.com/office/powerpoint/2010/main" val="1666863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869160"/>
            <a:ext cx="8183880" cy="936104"/>
          </a:xfrm>
        </p:spPr>
        <p:txBody>
          <a:bodyPr>
            <a:normAutofit fontScale="90000"/>
          </a:bodyPr>
          <a:lstStyle/>
          <a:p>
            <a:pPr lvl="0" algn="ctr"/>
            <a:r>
              <a:rPr lang="uk-UA" sz="2000" dirty="0" smtClean="0">
                <a:solidFill>
                  <a:schemeClr val="tx1"/>
                </a:solidFill>
              </a:rPr>
              <a:t/>
            </a:r>
            <a:br>
              <a:rPr lang="uk-UA" sz="2000" dirty="0" smtClean="0">
                <a:solidFill>
                  <a:schemeClr val="tx1"/>
                </a:solidFill>
              </a:rPr>
            </a:br>
            <a:r>
              <a:rPr lang="uk-UA" sz="2000" i="1" dirty="0" smtClean="0">
                <a:solidFill>
                  <a:srgbClr val="FF0000"/>
                </a:solidFill>
              </a:rPr>
              <a:t>Дайте відповіді на питання:</a:t>
            </a:r>
            <a:br>
              <a:rPr lang="uk-UA" sz="2000" i="1" dirty="0" smtClean="0">
                <a:solidFill>
                  <a:srgbClr val="FF0000"/>
                </a:solidFill>
              </a:rPr>
            </a:br>
            <a:r>
              <a:rPr lang="uk-UA" sz="2000" dirty="0" smtClean="0">
                <a:solidFill>
                  <a:schemeClr val="tx1"/>
                </a:solidFill>
              </a:rPr>
              <a:t>Що </a:t>
            </a:r>
            <a:r>
              <a:rPr lang="uk-UA" sz="2000" dirty="0">
                <a:solidFill>
                  <a:schemeClr val="tx1"/>
                </a:solidFill>
              </a:rPr>
              <a:t>таке спілкування ?</a:t>
            </a:r>
            <a:r>
              <a:rPr lang="ru-RU" sz="2000" dirty="0">
                <a:solidFill>
                  <a:schemeClr val="tx1"/>
                </a:solidFill>
              </a:rPr>
              <a:t/>
            </a:r>
            <a:br>
              <a:rPr lang="ru-RU" sz="2000" dirty="0">
                <a:solidFill>
                  <a:schemeClr val="tx1"/>
                </a:solidFill>
              </a:rPr>
            </a:br>
            <a:r>
              <a:rPr lang="uk-UA" sz="2000" dirty="0">
                <a:solidFill>
                  <a:schemeClr val="tx1"/>
                </a:solidFill>
              </a:rPr>
              <a:t>Чому людині необхідне спілкування ?</a:t>
            </a:r>
          </a:p>
        </p:txBody>
      </p:sp>
      <p:pic>
        <p:nvPicPr>
          <p:cNvPr id="1026" name="Picture 2" descr="Роль спілкування в житті людини й суспільства - Підручник з Громадянської  освіти. 10 клас. Бакка - Нова програм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694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18304"/>
            <a:ext cx="8291264" cy="1158968"/>
          </a:xfrm>
        </p:spPr>
        <p:txBody>
          <a:bodyPr>
            <a:normAutofit/>
          </a:bodyPr>
          <a:lstStyle/>
          <a:p>
            <a:pPr algn="ctr"/>
            <a:r>
              <a:rPr lang="ru-RU" sz="2800" dirty="0" err="1" smtClean="0"/>
              <a:t>Поміркуйте</a:t>
            </a:r>
            <a:r>
              <a:rPr lang="ru-RU" sz="2800" dirty="0" smtClean="0"/>
              <a:t>, </a:t>
            </a:r>
            <a:r>
              <a:rPr lang="ru-RU" sz="2800" dirty="0" err="1" smtClean="0"/>
              <a:t>наскільки</a:t>
            </a:r>
            <a:r>
              <a:rPr lang="ru-RU" sz="2800" dirty="0" smtClean="0"/>
              <a:t> великим благом </a:t>
            </a:r>
            <a:r>
              <a:rPr lang="ru-RU" sz="2800" dirty="0" err="1" smtClean="0"/>
              <a:t>саме</a:t>
            </a:r>
            <a:r>
              <a:rPr lang="ru-RU" sz="2800" dirty="0" smtClean="0"/>
              <a:t> для вас є </a:t>
            </a:r>
            <a:r>
              <a:rPr lang="ru-RU" sz="2800" dirty="0" err="1" smtClean="0"/>
              <a:t>спілкування</a:t>
            </a:r>
            <a:r>
              <a:rPr lang="ru-RU" sz="2800" dirty="0" smtClean="0"/>
              <a:t>? </a:t>
            </a:r>
            <a:endParaRPr lang="ru-RU" sz="2800" dirty="0"/>
          </a:p>
        </p:txBody>
      </p:sp>
      <p:sp>
        <p:nvSpPr>
          <p:cNvPr id="3" name="Объект 2"/>
          <p:cNvSpPr>
            <a:spLocks noGrp="1"/>
          </p:cNvSpPr>
          <p:nvPr>
            <p:ph idx="1"/>
          </p:nvPr>
        </p:nvSpPr>
        <p:spPr/>
        <p:txBody>
          <a:bodyPr>
            <a:normAutofit fontScale="77500" lnSpcReduction="20000"/>
          </a:bodyPr>
          <a:lstStyle/>
          <a:p>
            <a:r>
              <a:rPr lang="uk-UA" sz="3500" b="1" i="1" dirty="0" smtClean="0">
                <a:solidFill>
                  <a:schemeClr val="accent1">
                    <a:lumMod val="75000"/>
                  </a:schemeClr>
                </a:solidFill>
                <a:latin typeface="Cambria-Italic"/>
              </a:rPr>
              <a:t>Прокоментуйте філософські думки:</a:t>
            </a:r>
          </a:p>
          <a:p>
            <a:pPr marL="0" indent="0">
              <a:buNone/>
            </a:pPr>
            <a:r>
              <a:rPr lang="uk-UA" i="1" dirty="0" smtClean="0">
                <a:latin typeface="Cambria-Italic"/>
              </a:rPr>
              <a:t>Ну що б, здавалося, слова…</a:t>
            </a:r>
          </a:p>
          <a:p>
            <a:pPr marL="0" indent="0">
              <a:buNone/>
            </a:pPr>
            <a:r>
              <a:rPr lang="uk-UA" i="1" dirty="0" smtClean="0">
                <a:latin typeface="Cambria-Italic"/>
              </a:rPr>
              <a:t>Слова та голос — більш нічого.</a:t>
            </a:r>
          </a:p>
          <a:p>
            <a:pPr marL="0" indent="0">
              <a:buNone/>
            </a:pPr>
            <a:r>
              <a:rPr lang="uk-UA" i="1" dirty="0" smtClean="0">
                <a:latin typeface="Cambria-Italic"/>
              </a:rPr>
              <a:t>А серце б’ється — </a:t>
            </a:r>
            <a:r>
              <a:rPr lang="uk-UA" i="1" dirty="0" err="1" smtClean="0">
                <a:latin typeface="Cambria-Italic"/>
              </a:rPr>
              <a:t>ожива</a:t>
            </a:r>
            <a:r>
              <a:rPr lang="uk-UA" i="1" dirty="0" smtClean="0">
                <a:latin typeface="Cambria-Italic"/>
              </a:rPr>
              <a:t>,</a:t>
            </a:r>
          </a:p>
          <a:p>
            <a:pPr marL="0" indent="0">
              <a:buNone/>
            </a:pPr>
            <a:r>
              <a:rPr lang="uk-UA" i="1" dirty="0" smtClean="0">
                <a:latin typeface="Cambria-Italic"/>
              </a:rPr>
              <a:t>Як їх почує!..</a:t>
            </a:r>
          </a:p>
          <a:p>
            <a:pPr marL="0" indent="0">
              <a:buNone/>
            </a:pPr>
            <a:r>
              <a:rPr lang="uk-UA" b="1" i="1" dirty="0" smtClean="0">
                <a:latin typeface="Cambria-BoldItalic"/>
              </a:rPr>
              <a:t>Тарас Шевченко</a:t>
            </a:r>
          </a:p>
          <a:p>
            <a:pPr marL="0" indent="0">
              <a:buNone/>
            </a:pPr>
            <a:endParaRPr lang="uk-UA" b="1" i="1" dirty="0" smtClean="0">
              <a:latin typeface="Cambria-BoldItalic"/>
            </a:endParaRPr>
          </a:p>
          <a:p>
            <a:pPr marL="0" indent="0">
              <a:buNone/>
            </a:pPr>
            <a:r>
              <a:rPr lang="uk-UA" dirty="0" smtClean="0">
                <a:latin typeface="Cambria-Italic"/>
              </a:rPr>
              <a:t>Розкіш людського спілкування – одне з найвищих людських благ, але цим благом треба вміти користуватися!</a:t>
            </a:r>
          </a:p>
          <a:p>
            <a:pPr marL="0" indent="0">
              <a:buNone/>
            </a:pPr>
            <a:r>
              <a:rPr lang="uk-UA" b="1" i="1" dirty="0" smtClean="0">
                <a:latin typeface="Cambria-BoldItalic"/>
              </a:rPr>
              <a:t>Антуан де Сент-Екзюпері</a:t>
            </a:r>
          </a:p>
          <a:p>
            <a:pPr marL="0" indent="0">
              <a:buNone/>
            </a:pPr>
            <a:endParaRPr lang="uk-UA" b="1" i="1" dirty="0" smtClean="0">
              <a:latin typeface="Cambria-BoldItalic"/>
            </a:endParaRPr>
          </a:p>
          <a:p>
            <a:pPr marL="0" indent="0">
              <a:buNone/>
            </a:pPr>
            <a:r>
              <a:rPr lang="uk-UA" dirty="0" smtClean="0">
                <a:latin typeface="Cambria-BoldItalic"/>
              </a:rPr>
              <a:t>Багато говорити і багато сказати – не одне й те саме.</a:t>
            </a:r>
          </a:p>
          <a:p>
            <a:pPr marL="0" indent="0">
              <a:buNone/>
            </a:pPr>
            <a:r>
              <a:rPr lang="uk-UA" b="1" i="1" dirty="0" smtClean="0">
                <a:latin typeface="Cambria-BoldItalic"/>
              </a:rPr>
              <a:t>Софокл – давньогрецький драматург</a:t>
            </a:r>
            <a:endParaRPr lang="uk-UA" dirty="0"/>
          </a:p>
        </p:txBody>
      </p:sp>
    </p:spTree>
    <p:extLst>
      <p:ext uri="{BB962C8B-B14F-4D97-AF65-F5344CB8AC3E}">
        <p14:creationId xmlns:p14="http://schemas.microsoft.com/office/powerpoint/2010/main" val="1843323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1655168" y="4740752"/>
            <a:ext cx="6877272" cy="1051560"/>
          </a:xfrm>
        </p:spPr>
        <p:txBody>
          <a:bodyPr/>
          <a:lstStyle/>
          <a:p>
            <a:endParaRPr lang="ru-RU" dirty="0"/>
          </a:p>
        </p:txBody>
      </p:sp>
      <p:sp>
        <p:nvSpPr>
          <p:cNvPr id="6" name="Объект 5"/>
          <p:cNvSpPr>
            <a:spLocks noGrp="1"/>
          </p:cNvSpPr>
          <p:nvPr>
            <p:ph idx="1"/>
          </p:nvPr>
        </p:nvSpPr>
        <p:spPr/>
        <p:txBody>
          <a:bodyPr>
            <a:normAutofit/>
          </a:bodyPr>
          <a:lstStyle/>
          <a:p>
            <a:pPr lvl="0">
              <a:buClr>
                <a:srgbClr val="F07F09"/>
              </a:buClr>
            </a:pPr>
            <a:r>
              <a:rPr lang="uk-UA" sz="2400" dirty="0" smtClean="0"/>
              <a:t>Спілкування – це процес взаємодії між людьми, у якому відбувається обмін діяльністю, інформацією, досвідом, цінностями й навичками, результатами праці.</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32856"/>
            <a:ext cx="7715200" cy="376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708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Презентація до уроку «« Спілкування та співпраця як перспектива розвитку  соціум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48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04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Предмет та завдання навчальної дисципліни «Психологія ділового спілкування».  Поняття спілкування у психології - презентация онлай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730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95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476672"/>
            <a:ext cx="8183880" cy="1051560"/>
          </a:xfrm>
        </p:spPr>
        <p:txBody>
          <a:bodyPr/>
          <a:lstStyle/>
          <a:p>
            <a:pPr algn="ctr"/>
            <a:r>
              <a:rPr lang="uk-UA" dirty="0" smtClean="0"/>
              <a:t>Види спілкування</a:t>
            </a:r>
            <a:endParaRPr lang="en-US" dirty="0"/>
          </a:p>
        </p:txBody>
      </p:sp>
      <p:pic>
        <p:nvPicPr>
          <p:cNvPr id="8194" name="Picture 2" descr="Види, типи і форми професійного спілкування - презентация онлай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28232"/>
            <a:ext cx="8352928" cy="442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285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531</TotalTime>
  <Words>624</Words>
  <Application>Microsoft Office PowerPoint</Application>
  <PresentationFormat>Экран (4:3)</PresentationFormat>
  <Paragraphs>61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Комунікаційний процес</vt:lpstr>
      <vt:lpstr> </vt:lpstr>
      <vt:lpstr>Презентация PowerPoint</vt:lpstr>
      <vt:lpstr> Дайте відповіді на питання: Що таке спілкування ? Чому людині необхідне спілкування ?</vt:lpstr>
      <vt:lpstr>Поміркуйте, наскільки великим благом саме для вас є спілкування? </vt:lpstr>
      <vt:lpstr>Презентация PowerPoint</vt:lpstr>
      <vt:lpstr>Презентация PowerPoint</vt:lpstr>
      <vt:lpstr>Презентация PowerPoint</vt:lpstr>
      <vt:lpstr>Види спілкування</vt:lpstr>
      <vt:lpstr>Презентация PowerPoint</vt:lpstr>
      <vt:lpstr>Презентация PowerPoint</vt:lpstr>
      <vt:lpstr>Презентация PowerPoint</vt:lpstr>
      <vt:lpstr>Презентация PowerPoint</vt:lpstr>
      <vt:lpstr>Комунікація – це процес, під час якого двоє або більше людей обмінюються інформацією.</vt:lpstr>
      <vt:lpstr>Презентация PowerPoint</vt:lpstr>
      <vt:lpstr>    Невербальні засоби спілкування мають свою класифікацію, зокрема, це є: </vt:lpstr>
      <vt:lpstr>Комунікативністю називають здатність людини будувати широку мережу знайомств і вміння спільно обговорювати проблеми.</vt:lpstr>
      <vt:lpstr>Запитання для обговорення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Спілкування і розбудова стосунків</dc:title>
  <dc:creator>Sony</dc:creator>
  <cp:lastModifiedBy>Administrator</cp:lastModifiedBy>
  <cp:revision>56</cp:revision>
  <dcterms:created xsi:type="dcterms:W3CDTF">2016-06-29T08:15:56Z</dcterms:created>
  <dcterms:modified xsi:type="dcterms:W3CDTF">2023-11-27T00:59:48Z</dcterms:modified>
</cp:coreProperties>
</file>