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3" r:id="rId15"/>
    <p:sldId id="269" r:id="rId16"/>
    <p:sldId id="270" r:id="rId17"/>
    <p:sldId id="267" r:id="rId18"/>
    <p:sldId id="271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4D34F3D-C7D3-4CA5-837A-8EEA7D8CB0B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6FA5BD6-30D1-430F-9396-AAB51B5FD5D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4F3D-C7D3-4CA5-837A-8EEA7D8CB0B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5BD6-30D1-430F-9396-AAB51B5FD5D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4F3D-C7D3-4CA5-837A-8EEA7D8CB0B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5BD6-30D1-430F-9396-AAB51B5FD5D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4D34F3D-C7D3-4CA5-837A-8EEA7D8CB0B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5BD6-30D1-430F-9396-AAB51B5FD5D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4D34F3D-C7D3-4CA5-837A-8EEA7D8CB0B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6FA5BD6-30D1-430F-9396-AAB51B5FD5D5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D34F3D-C7D3-4CA5-837A-8EEA7D8CB0B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6FA5BD6-30D1-430F-9396-AAB51B5FD5D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4D34F3D-C7D3-4CA5-837A-8EEA7D8CB0B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6FA5BD6-30D1-430F-9396-AAB51B5FD5D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4F3D-C7D3-4CA5-837A-8EEA7D8CB0B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A5BD6-30D1-430F-9396-AAB51B5FD5D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D34F3D-C7D3-4CA5-837A-8EEA7D8CB0B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6FA5BD6-30D1-430F-9396-AAB51B5FD5D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4D34F3D-C7D3-4CA5-837A-8EEA7D8CB0B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6FA5BD6-30D1-430F-9396-AAB51B5FD5D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4D34F3D-C7D3-4CA5-837A-8EEA7D8CB0B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6FA5BD6-30D1-430F-9396-AAB51B5FD5D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4D34F3D-C7D3-4CA5-837A-8EEA7D8CB0B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6FA5BD6-30D1-430F-9396-AAB51B5FD5D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280920" cy="1512168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/>
              <a:t>Навчання з питань охорони праці</a:t>
            </a:r>
            <a:endParaRPr lang="ru-RU" sz="6000" b="1" dirty="0"/>
          </a:p>
        </p:txBody>
      </p:sp>
      <p:pic>
        <p:nvPicPr>
          <p:cNvPr id="35842" name="Picture 2" descr="http://static.klasnaocinka.com.ua/uploads/editor/7810/502830/sitepage_61/images/bez_imeni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4968552" cy="32389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476672"/>
            <a:ext cx="83529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</a:rPr>
              <a:t>Працівники, які залучаються до виконання робіт з підвищеною небезпекою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, проходять підготовку лише в навчальних закладах.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При цьому теоретична частина предмета «Охорона праці» вивчається обсягом не менше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</a:rPr>
              <a:t>30 годин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, а під час перепідготовки та підвищення кваліфікації – не менше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</a:rPr>
              <a:t>15 годин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55" name="Picture 3" descr="http://ye.ua/images/news/_Na_Hmelnichchini_ye_ponad_dvi_sotni_ob_yektiv_pidvischenoyi_nebezpeki__1_2014_12_16_12_03_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3456385" cy="34261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61" name="Picture 9" descr="http://www.kormed.ru/files/upload/medialibrary/f05/f05878fd51ac3a0b963de1b79458bf3e.jpg"/>
          <p:cNvPicPr>
            <a:picLocks noChangeAspect="1" noChangeArrowheads="1"/>
          </p:cNvPicPr>
          <p:nvPr/>
        </p:nvPicPr>
        <p:blipFill>
          <a:blip r:embed="rId3" cstate="print"/>
          <a:srcRect t="7143" b="14286"/>
          <a:stretch>
            <a:fillRect/>
          </a:stretch>
        </p:blipFill>
        <p:spPr bwMode="auto">
          <a:xfrm>
            <a:off x="4788024" y="2564904"/>
            <a:ext cx="3384376" cy="3557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404664"/>
            <a:ext cx="8568952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Навчання і перевірка знань з питань охорони праці працівників під час прийняття на роботу і в процесі роботи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Працівники при прийнятті на роботу і періодично в процесі роботи, а вихованці, учні і студенти під час навчально-виховного процесу проходять навчання і перевірку знань з охорони праці, надання першої допомоги потерпілим від нещасних випадків, правил поведінки у разі аварії, а також відповідні інструктажі</a:t>
            </a:r>
            <a:r>
              <a:rPr lang="uk-UA" sz="2000" dirty="0" smtClean="0"/>
              <a:t>. </a:t>
            </a:r>
            <a:endParaRPr lang="ru-RU" sz="2000" dirty="0"/>
          </a:p>
        </p:txBody>
      </p:sp>
      <p:pic>
        <p:nvPicPr>
          <p:cNvPr id="22531" name="Picture 3" descr="http://osnova-plus.com/images/kutok-ob-bezp-zitty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12976"/>
            <a:ext cx="7941980" cy="34635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3888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Особи, які суміщають професії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проходять навчання та інструктажі з охорони праці як з їх основних професій, так і з професій за сумісництвом.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3645024"/>
            <a:ext cx="3600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</a:rPr>
              <a:t>Відповідальність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за організацію і здійснення навчання та перевірки знань працівників з питань охорони праці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</a:rPr>
              <a:t>покладається на роботодавця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</a:rPr>
              <a:t>.</a:t>
            </a:r>
            <a:endParaRPr kumimoji="0" lang="uk-UA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21507" name="Picture 3" descr="http://balance.ua/img/news/hhmERo6tRhzEAKL6iXp5YT3GPHDXPMUL_preview/147791077411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48680"/>
            <a:ext cx="3960440" cy="2640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9" name="Picture 5" descr="http://kyiv.sfs.gov.ua/data/material/000/126/181730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3888432" cy="2592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На підприємстві для перевірки знань працівників з питань охорони праці наказом керівника </a:t>
            </a:r>
            <a:r>
              <a:rPr lang="uk-UA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створюється відповідна комісія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Головою комісії призначається керівник підприємства або його заступник, до службових обов'язків якого належить організація роботи з охорони праці.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khor.gov.ua/wp-content/uploads/2016/11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5932313" cy="3796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 складу комісії підприємства входять:</a:t>
            </a:r>
          </a:p>
          <a:p>
            <a:endParaRPr lang="uk-UA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- спеціалісти служби охорони праці;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- представники юридичної, виробничих, технічних служб;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- представник профспілки або вповноважена найманими працівниками особа з питань охорони праці та ін.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140968"/>
            <a:ext cx="2160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Комісія вважається правомочною, якщо до її складу входять </a:t>
            </a:r>
            <a:r>
              <a:rPr lang="uk-UA" sz="2000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не менше трьох осіб</a:t>
            </a:r>
            <a:r>
              <a:rPr lang="uk-UA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ugppk.ru/files/imagecache/762x/node_upload/490/8fa3730c12e7.jpg"/>
          <p:cNvPicPr>
            <a:picLocks noChangeAspect="1" noChangeArrowheads="1"/>
          </p:cNvPicPr>
          <p:nvPr/>
        </p:nvPicPr>
        <p:blipFill>
          <a:blip r:embed="rId2" cstate="print"/>
          <a:srcRect l="-1961" t="3922" b="1961"/>
          <a:stretch>
            <a:fillRect/>
          </a:stretch>
        </p:blipFill>
        <p:spPr bwMode="auto">
          <a:xfrm>
            <a:off x="4139952" y="2852936"/>
            <a:ext cx="4104456" cy="3522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Форми перевірки знань з питань охорони праці </a:t>
            </a:r>
          </a:p>
          <a:p>
            <a:pPr algn="ctr"/>
            <a:r>
              <a:rPr lang="uk-UA" sz="28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працівників</a:t>
            </a:r>
            <a:r>
              <a:rPr lang="uk-UA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 тестування, залік або іспит.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c5k7.com/wp-content/uploads/2016/08/yok_ve_magur_ogrenci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6768752" cy="3553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3672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Результати перевірки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знань працівників з питань охорони праці оформляються відповідним протоколом.</a:t>
            </a:r>
          </a:p>
          <a:p>
            <a:pPr algn="ctr"/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При незадовільних результатах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перевірки знань працівник повинен протягом одного місяця пройти повторне навчання та повторну перевірку знань.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poltavagaz.com.ua/wp-content/uploads/2016/02/160203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861048"/>
            <a:ext cx="3867979" cy="241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ttp://maub.com.ua/img/news/2299/cejDJp5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355832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23528" y="404664"/>
            <a:ext cx="849694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Перевірка знань з питань охорони праці працівників, які виконують роботи підвищеної небезпеки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827584" y="1556792"/>
            <a:ext cx="32403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Посадові особи та працівники, зайняті на роботах з підвищеною небезпекою та на роботах, де є потреба у професійному доборі проходять щорічне спеціальне навчання і перевірку знань відповідних НПАОП.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82" name="Picture 6" descr="http://ddu329.minsk.edu.by/sm.aspx?guid=33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3513822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35292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Навчання з питань охорони праці посадових осіб</a:t>
            </a: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39604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Усі посадові особи до початку виконання своїх обов'язків і періодично (один раз на три роки) проходять навчання і перевірку знань з питань охорони праці.</a:t>
            </a:r>
          </a:p>
          <a:p>
            <a:pPr algn="ctr">
              <a:buFontTx/>
              <a:buChar char="-"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Тематичний план і програма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навчання цієї категорії працівників складаються на основі типового тематичного плану і програми та з урахуванням вимог охорони праці для конкретних галузей і виробництв.</a:t>
            </a:r>
          </a:p>
          <a:p>
            <a:pPr algn="ctr"/>
            <a:endParaRPr lang="uk-UA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volyn-cppk.com.ua/img/news/020160603124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ttp://overgraph.ru/images/517623_oratorsk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149080"/>
            <a:ext cx="3689525" cy="2279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Позачергова перевірка знань посадових осіб і спеціалістів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проводиться в разі введення в дію або перегляду нормативних актів із питань охорони праці; введення в дію нового устаткування або нових технологічних процесів.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i.ytimg.com/vi/Byk9XJa2yt4/maxresdefault.jpg"/>
          <p:cNvPicPr>
            <a:picLocks noChangeAspect="1" noChangeArrowheads="1"/>
          </p:cNvPicPr>
          <p:nvPr/>
        </p:nvPicPr>
        <p:blipFill>
          <a:blip r:embed="rId2" cstate="print"/>
          <a:srcRect l="7429" r="7665"/>
          <a:stretch>
            <a:fillRect/>
          </a:stretch>
        </p:blipFill>
        <p:spPr bwMode="auto">
          <a:xfrm>
            <a:off x="1547664" y="2492896"/>
            <a:ext cx="5976664" cy="3959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Принципи організації та види навчання з питань охорони праці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5602" name="Picture 2" descr="http://vrk3.org.ua/uploads/posts/2015-02/1424074563_movchan-irina-ohorona-prac-zaporuka-zhitt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336704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52928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Інструктажі з питань охорони праці.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 Види інструктажів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772816"/>
            <a:ext cx="7992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</a:rPr>
              <a:t>Інструктаж з охорони праці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–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ea typeface="Calibri" pitchFamily="34" charset="0"/>
              </a:rPr>
              <a:t>це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коротке ознайомлення працівника (учня,студента) з правилами та методами безпечного проведення робіт.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284984"/>
            <a:ext cx="280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Мета інструктажу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 - навчити працівника правильно і безпечно для себе і навколишнього середовища виконувати свої трудові обов'язки.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pl.dsp.gov.ua/wp-content/uploads/2015/10/images555-800x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56992"/>
            <a:ext cx="4751719" cy="2643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99288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Інструктажі за часом і характером проведення поділяють на:</a:t>
            </a:r>
          </a:p>
          <a:p>
            <a:endParaRPr lang="uk-UA" sz="24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- вступний;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- первинний;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- повторний;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- позаплановий;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- цільовий.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490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Роботодавець або керівник структурного підрозділу зобов'язаний видати працівнику </a:t>
            </a:r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примірник інструкції з охорони праці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за його професією або вивісити її на робочому місці.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ru.all.biz/img/ru/service_catalog/18955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365104"/>
            <a:ext cx="2592288" cy="1939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http://www.mcentum.edukit.cv.ua/files2/images/v/%D0%B7%D0%B0%D0%B3%D1%80%D1%83%D0%B6%D0%B5%D0%BD%D0%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988840"/>
            <a:ext cx="3683310" cy="147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2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648072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Вступний інструктаж:</a:t>
            </a:r>
            <a:endParaRPr lang="uk-UA" sz="32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367240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проводиться з усіма працівниками, які щойно прийняті на роботу; учнями, вихованцями та студентами навчально-виховних закладів перед початком навчання тощо;</a:t>
            </a:r>
          </a:p>
          <a:p>
            <a:pPr>
              <a:buFontTx/>
              <a:buChar char="-"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проводить спеціаліст відділу охорони праці або особа, що призначена наказом для проведення цієї роботи;</a:t>
            </a:r>
          </a:p>
          <a:p>
            <a:pPr>
              <a:buFontTx/>
              <a:buChar char="-"/>
            </a:pPr>
            <a:endParaRPr lang="uk-UA" sz="2000" dirty="0" smtClean="0"/>
          </a:p>
          <a:p>
            <a:pPr>
              <a:buFontTx/>
              <a:buChar char="-"/>
            </a:pPr>
            <a:endParaRPr lang="uk-UA" dirty="0" smtClean="0"/>
          </a:p>
        </p:txBody>
      </p:sp>
      <p:pic>
        <p:nvPicPr>
          <p:cNvPr id="4098" name="Picture 2" descr="http://www.school64.edu.kh.ua/files2/images/2012-2013/fk/%D0%92%D0%B5%D1%82%2C%D0%9E%D0%BB.26.11.2012%20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3384376" cy="2371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ttp://s4.image1.org/images/2012/03/16/1/ac36b1c33a657f34b63b81f41251d9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77072"/>
            <a:ext cx="3384376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94747"/>
            <a:ext cx="2952328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uk-UA" sz="2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місце проведення вступного інструктажу </a:t>
            </a:r>
            <a:r>
              <a:rPr lang="uk-UA" sz="2100" dirty="0" smtClean="0">
                <a:latin typeface="Arial" pitchFamily="34" charset="0"/>
                <a:cs typeface="Arial" pitchFamily="34" charset="0"/>
              </a:rPr>
              <a:t>- кабінет охорони праці або інше приміщення, обладнане наочними матеріалами;</a:t>
            </a:r>
          </a:p>
          <a:p>
            <a:endParaRPr lang="uk-UA" sz="2100" dirty="0" smtClean="0">
              <a:latin typeface="Arial" pitchFamily="34" charset="0"/>
              <a:cs typeface="Arial" pitchFamily="34" charset="0"/>
            </a:endParaRPr>
          </a:p>
          <a:p>
            <a:endParaRPr lang="uk-UA" sz="21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uk-UA" sz="2100" dirty="0" smtClean="0">
                <a:latin typeface="Arial" pitchFamily="34" charset="0"/>
                <a:cs typeface="Arial" pitchFamily="34" charset="0"/>
              </a:rPr>
              <a:t> про проведення вступного інструктажу робиться </a:t>
            </a:r>
            <a:r>
              <a:rPr lang="uk-UA" sz="2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запис в спеціальному журналі</a:t>
            </a:r>
            <a:r>
              <a:rPr lang="uk-UA" sz="2100" dirty="0" smtClean="0">
                <a:latin typeface="Arial" pitchFamily="34" charset="0"/>
                <a:cs typeface="Arial" pitchFamily="34" charset="0"/>
              </a:rPr>
              <a:t>, а також у документі про прийняття працівника на роботу.</a:t>
            </a:r>
          </a:p>
          <a:p>
            <a:pPr>
              <a:buFontTx/>
              <a:buChar char="-"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dnop.km.ua/uploads/1255933002_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8680"/>
            <a:ext cx="325953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http://www.marazm.org.ua/images/oxorona_praci_komplekt_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89040"/>
            <a:ext cx="4882116" cy="2569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hecke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476672"/>
            <a:ext cx="604867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Первинний</a:t>
            </a: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інструктаж</a:t>
            </a:r>
            <a:endParaRPr lang="ru-RU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293096"/>
            <a:ext cx="3024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- проводиться </a:t>
            </a:r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індивідуально або для групи осіб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спільного фаху;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tarix.info/uploads/posts/2011-12/1324324518_muallim.jpg"/>
          <p:cNvPicPr>
            <a:picLocks noChangeAspect="1" noChangeArrowheads="1"/>
          </p:cNvPicPr>
          <p:nvPr/>
        </p:nvPicPr>
        <p:blipFill>
          <a:blip r:embed="rId2" cstate="print"/>
          <a:srcRect l="7039" r="4267"/>
          <a:stretch>
            <a:fillRect/>
          </a:stretch>
        </p:blipFill>
        <p:spPr bwMode="auto">
          <a:xfrm>
            <a:off x="3923928" y="2780928"/>
            <a:ext cx="4536504" cy="2977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1484784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проводиться на робочому місці до початку роботи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з новоприйнятим працівником або працівником, який буде виконувати нову для нього роботу, 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студентом, учнем та 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вихованцем перед 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роботою в майстернях,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лабораторіях, дільницях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тощо;</a:t>
            </a:r>
          </a:p>
        </p:txBody>
      </p:sp>
    </p:spTree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37444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програма інструктажу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розробляється керівником цеху чи дільниці, узгоджується зі службою охорони праці і затверджується роботодавцем;</a:t>
            </a:r>
          </a:p>
          <a:p>
            <a:pPr>
              <a:buFontTx/>
              <a:buChar char="-"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- усі робітники і випускники професійних навчальних закладів після первинного інструктажу на робочому місці повинні пройти </a:t>
            </a:r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стажування протягом 2-15 змін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під керівництвом досвідчених кваліфікованих робітників або спеціалістів.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0" name="Picture 4" descr="http://dn.sfs.gov.ua/data/material/000/207/280011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76672"/>
            <a:ext cx="4371593" cy="301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http://www.featurepics.com/StockImage/20080828/contractors-stock-illustration-871662.jpg"/>
          <p:cNvPicPr>
            <a:picLocks noChangeAspect="1" noChangeArrowheads="1"/>
          </p:cNvPicPr>
          <p:nvPr/>
        </p:nvPicPr>
        <p:blipFill>
          <a:blip r:embed="rId3" cstate="print"/>
          <a:srcRect t="7143" b="10714"/>
          <a:stretch>
            <a:fillRect/>
          </a:stretch>
        </p:blipFill>
        <p:spPr bwMode="auto">
          <a:xfrm>
            <a:off x="4644008" y="3933056"/>
            <a:ext cx="3816424" cy="2495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Первинний інструктаж проводиться до початку роботи безпосередньо на робочому місці з працівником:</a:t>
            </a:r>
          </a:p>
          <a:p>
            <a:pPr algn="ctr"/>
            <a:endParaRPr lang="uk-UA" sz="11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- новоприйнятим;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- який переводиться з одного структурного підрозділу підприємства до іншого;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- який буде виконувати нову для нього роботу.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996952"/>
            <a:ext cx="41044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Проводиться з учнями, курсантами, слухачами та студентами навчальних закладів:</a:t>
            </a:r>
          </a:p>
          <a:p>
            <a:endParaRPr lang="uk-UA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до початку трудового або професійного навчання;</a:t>
            </a:r>
          </a:p>
          <a:p>
            <a:pPr>
              <a:buFontTx/>
              <a:buChar char="-"/>
            </a:pP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- перед виконанням кожного навчального завдання, пов'язаного з використанням різних механізмів, інструментів, матеріалів тощо.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http://cmena.ru/wp-content/uploads/2015/03/proizvodstvennyj-instrukta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96952"/>
            <a:ext cx="3731875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476672"/>
            <a:ext cx="554461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Повторний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інструктаж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36912"/>
            <a:ext cx="3456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Мета інструктажу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 - поновити знання та уміння виконувати працівником роботу правильно і безпечно.</a:t>
            </a:r>
          </a:p>
          <a:p>
            <a:pPr algn="ctr"/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Проводиться індивідуально або для групи працівників за програмою первинного інструктажу в повному обсязі.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2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Проводиться на робочому місці з усіма працівниками: на роботах із підвищеною небезпекою - один раз на квартал; на інших роботах - один раз у півріччя.</a:t>
            </a:r>
          </a:p>
        </p:txBody>
      </p:sp>
      <p:pic>
        <p:nvPicPr>
          <p:cNvPr id="9" name="Picture 4" descr="http://www.nmc.od.ua/wp-content/uploads/2012/11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40968"/>
            <a:ext cx="4692896" cy="2520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6435769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Позаплановий інструктаж</a:t>
            </a:r>
            <a:endParaRPr lang="uk-UA" sz="28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2089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u="sng" dirty="0" smtClean="0">
                <a:solidFill>
                  <a:srgbClr val="92D050"/>
                </a:solidFill>
              </a:rPr>
              <a:t>Проводиться з працівниками на робочому місці або в кабінеті охорони праці у таких випадках:</a:t>
            </a:r>
          </a:p>
          <a:p>
            <a:pPr algn="ctr"/>
            <a:endParaRPr lang="uk-UA" dirty="0" smtClean="0"/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 при введенні в дію </a:t>
            </a:r>
            <a:r>
              <a:rPr lang="uk-UA" sz="2000" dirty="0" smtClean="0">
                <a:solidFill>
                  <a:srgbClr val="FFC000"/>
                </a:solidFill>
              </a:rPr>
              <a:t>нових або змінених нормативних актів </a:t>
            </a:r>
            <a:r>
              <a:rPr lang="uk-UA" sz="2000" dirty="0" smtClean="0"/>
              <a:t>про охорону праці;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 при </a:t>
            </a:r>
            <a:r>
              <a:rPr lang="uk-UA" sz="2000" dirty="0" smtClean="0">
                <a:solidFill>
                  <a:srgbClr val="FFC000"/>
                </a:solidFill>
              </a:rPr>
              <a:t>зміні технологічного процесу</a:t>
            </a:r>
            <a:r>
              <a:rPr lang="uk-UA" sz="2000" dirty="0" smtClean="0"/>
              <a:t>, заміні або модернізації устаткування;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56992"/>
            <a:ext cx="4464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000" dirty="0" smtClean="0"/>
              <a:t> при </a:t>
            </a:r>
            <a:r>
              <a:rPr lang="uk-UA" sz="2000" dirty="0" smtClean="0">
                <a:solidFill>
                  <a:srgbClr val="FFC000"/>
                </a:solidFill>
              </a:rPr>
              <a:t>порушенні працівником нормативних актів</a:t>
            </a:r>
            <a:r>
              <a:rPr lang="uk-UA" sz="2000" dirty="0" smtClean="0"/>
              <a:t>, що може призвести до травми, отруєння або аварії;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/>
              <a:t> </a:t>
            </a:r>
            <a:r>
              <a:rPr lang="uk-UA" sz="2000" dirty="0" smtClean="0">
                <a:solidFill>
                  <a:srgbClr val="FFC000"/>
                </a:solidFill>
              </a:rPr>
              <a:t>на вимогу працівника </a:t>
            </a:r>
            <a:r>
              <a:rPr lang="uk-UA" sz="2000" dirty="0" smtClean="0"/>
              <a:t>органу державного нагляду при виявленні недостатнього знання працівником безпечних прийомів праці і нормативних актів про охорону праці.</a:t>
            </a:r>
            <a:endParaRPr lang="uk-UA" sz="2000" dirty="0"/>
          </a:p>
        </p:txBody>
      </p:sp>
      <p:pic>
        <p:nvPicPr>
          <p:cNvPr id="6" name="Picture 2" descr="http://www.mediaavers.com/noresize/3_03_2014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56992"/>
            <a:ext cx="3980078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5112568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Цільовий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інструктаж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Проводиться у таких випадках:</a:t>
            </a:r>
          </a:p>
          <a:p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при виконанні разових робіт, що не пов'язані безпосередньо з основними роботами працівника;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при ліквідації наслідків аварії і стихійного лиха; 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при виконанні робіт, що оформляються 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  нарядом-допуском, письмовим 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  дозволом та іншими 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  документами; 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в разі проведення екскурсій або 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  організації масових заходів з 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  учнями та вихованцями.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226784"/>
            <a:ext cx="3456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Фіксується нарядом-допуском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або іншим документом, що дозволяє проведення робіт.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https://robertwalls.files.wordpress.com/2012/09/dsc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29000"/>
            <a:ext cx="411916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548680"/>
            <a:ext cx="86409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Навчання, системне та систематичне підвищення рівня знань не лише працівників, а всього населення України з питань охорони праці –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</a:rPr>
              <a:t>один з основних принципів державної політики в галузі охорони праці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</a:rPr>
              <a:t>,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фундаментальна основа виробничої безпеки та санітарії, необхідна умова удосконалення управління охороною праці і забезпечення ефективної профілактичної роботи щодо запобігання нещасних випадків, професійних захворювань і аварій на виробництві.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0" name="Picture 2" descr="http://nashreporter.com/photo/proishesvia/proishesvia-2415-main.jpg"/>
          <p:cNvPicPr>
            <a:picLocks noChangeAspect="1" noChangeArrowheads="1"/>
          </p:cNvPicPr>
          <p:nvPr/>
        </p:nvPicPr>
        <p:blipFill>
          <a:blip r:embed="rId2" cstate="print"/>
          <a:srcRect l="5085" r="5085"/>
          <a:stretch>
            <a:fillRect/>
          </a:stretch>
        </p:blipFill>
        <p:spPr bwMode="auto">
          <a:xfrm>
            <a:off x="323528" y="3068960"/>
            <a:ext cx="3816424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http://www.city.kherson.ua/photos/pracya.jpg"/>
          <p:cNvPicPr>
            <a:picLocks noChangeAspect="1" noChangeArrowheads="1"/>
          </p:cNvPicPr>
          <p:nvPr/>
        </p:nvPicPr>
        <p:blipFill>
          <a:blip r:embed="rId3" cstate="print"/>
          <a:srcRect l="10000" r="5000"/>
          <a:stretch>
            <a:fillRect/>
          </a:stretch>
        </p:blipFill>
        <p:spPr bwMode="auto">
          <a:xfrm>
            <a:off x="4283968" y="3068960"/>
            <a:ext cx="4640908" cy="3200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20880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Стажування</a:t>
            </a:r>
            <a:r>
              <a:rPr lang="ru-RU" sz="2800" b="1" dirty="0" smtClean="0">
                <a:solidFill>
                  <a:srgbClr val="FFFF00"/>
                </a:solidFill>
              </a:rPr>
              <a:t> (</a:t>
            </a:r>
            <a:r>
              <a:rPr lang="ru-RU" sz="2800" b="1" dirty="0" err="1" smtClean="0">
                <a:solidFill>
                  <a:srgbClr val="FFFF00"/>
                </a:solidFill>
              </a:rPr>
              <a:t>дублювання</a:t>
            </a:r>
            <a:r>
              <a:rPr lang="ru-RU" sz="2800" b="1" dirty="0" smtClean="0">
                <a:solidFill>
                  <a:srgbClr val="FFFF00"/>
                </a:solidFill>
              </a:rPr>
              <a:t>) та допуск до </a:t>
            </a:r>
            <a:r>
              <a:rPr lang="ru-RU" sz="2800" b="1" dirty="0" err="1" smtClean="0">
                <a:solidFill>
                  <a:srgbClr val="FFFF00"/>
                </a:solidFill>
              </a:rPr>
              <a:t>самостійної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роботи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3096344" cy="4392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Новоприйняті на підприємство працівники після первинного інструктажу на робочому місці до початку самостійної роботи повинні під керівництвом досвідчених, кваліфікованих фахівців пройти </a:t>
            </a:r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стажування протягом 2-15 змін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або </a:t>
            </a:r>
            <a:r>
              <a:rPr lang="uk-UA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дублювання протягом не менше шести змін.</a:t>
            </a:r>
            <a:endParaRPr lang="uk-UA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http://rabota-alendvic.ru/assets/galleries/63/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348880"/>
            <a:ext cx="4680520" cy="324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Допуск до стажування (дублювання) оформляється наказом (розпорядженням) по підприємству (структурному підрозділу), в якому зазначається тривалість стажування (дублювання) та прізвище відповідального працівника.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132856"/>
            <a:ext cx="30963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Перелік посад і професій працівників, тривалість стажування (дублювання) визначаються керівником підприємства. </a:t>
            </a:r>
          </a:p>
          <a:p>
            <a:pPr algn="ctr"/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Тривалість стажування (дублювання) залежить від стажу і характеру роботи, а також від кваліфікації працівника.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http://zib.com.ua/files/articles_photos/12465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348880"/>
            <a:ext cx="4787258" cy="3188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92696"/>
            <a:ext cx="3600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 smtClean="0">
                <a:latin typeface="Arial" pitchFamily="34" charset="0"/>
                <a:cs typeface="Arial" pitchFamily="34" charset="0"/>
              </a:rPr>
              <a:t>Стажування (дублювання) проводиться на робочих місцях свого або іншого подібного за технологією підприємства. </a:t>
            </a:r>
          </a:p>
          <a:p>
            <a:pPr algn="ctr"/>
            <a:endParaRPr lang="uk-UA" sz="2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200" dirty="0" smtClean="0">
                <a:latin typeface="Arial" pitchFamily="34" charset="0"/>
                <a:cs typeface="Arial" pitchFamily="34" charset="0"/>
              </a:rPr>
              <a:t>У процесі стажування працівники повинні виконувати роботи, які за складністю, характером, вимогами безпеки відповідають роботам, що передбачаються їх функціональними обов'язками.</a:t>
            </a:r>
            <a:endParaRPr lang="uk-UA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https://im3-tub-ua.yandex.net/i?id=71b3303cff43456c28c85e2a0c906e50&amp;n=33&amp;h=215&amp;w=3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48680"/>
            <a:ext cx="3240360" cy="2163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2" name="Picture 4" descr="http://www.opsa.info/img/images/shkola-starshih-medicinskih-sester-i-rezerva-dubler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3451781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43924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 процесі стажування (дублювання) працівник повинен:</a:t>
            </a:r>
          </a:p>
          <a:p>
            <a:endParaRPr lang="uk-UA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- поповнити знання щодо правил безпечної експлуатації технологічного обладнання, технологічних і посадових інструкцій та інструкцій з охорони праці;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- оволодіти навичками орієнтування у виробничих ситуаціях за нормальних і аварійних умов праці;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- засвоїти в конкретних умовах технологічні процеси і обладнання та методи безаварійного керування ними з метою забезпечення вимог охорони праці.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http://i.ytimg.com/vi/y_PV5IWJuMM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48680"/>
            <a:ext cx="3384376" cy="2538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988" name="Picture 4" descr="http://bagiraclub.ru/images/bagiraclub/2016/10/n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645024"/>
            <a:ext cx="3600400" cy="240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l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809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Запис про проведення стажування </a:t>
            </a:r>
            <a:r>
              <a:rPr lang="uk-UA" sz="2100" dirty="0" smtClean="0">
                <a:latin typeface="Arial" pitchFamily="34" charset="0"/>
                <a:cs typeface="Arial" pitchFamily="34" charset="0"/>
              </a:rPr>
              <a:t>(дублювання) та допуск до самостійної роботи здійснюється керівником відповідного структурного підрозділу в журналі реєстрації інструктажів.</a:t>
            </a:r>
            <a:endParaRPr lang="uk-UA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348880"/>
            <a:ext cx="295232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Після закінчення стажування </a:t>
            </a:r>
            <a:r>
              <a:rPr lang="uk-UA" sz="2100" dirty="0" smtClean="0">
                <a:latin typeface="Arial" pitchFamily="34" charset="0"/>
                <a:cs typeface="Arial" pitchFamily="34" charset="0"/>
              </a:rPr>
              <a:t>(дублювання) наказом (розпорядженням) керівника підприємства (або його структурного підрозділу) працівник допускається до самостійної роботи.</a:t>
            </a:r>
            <a:endParaRPr lang="uk-UA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4" name="Picture 4" descr="http://vovchrda.gov.ua/images/stories/novunu/raznoe/raznoe3/stazhuvan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16832"/>
            <a:ext cx="5112568" cy="1762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smilarda.gov.ua/media/k2/items/cache/cf548b0afb8e1b603db2b6feb7beb5a7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221088"/>
            <a:ext cx="3888432" cy="2004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hecke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vitppt.com.ua/images/54/53060/96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76672"/>
            <a:ext cx="84249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Основним нормативним документом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, що встановлює порядок та види навчання і перевірки знань з охорони праці є </a:t>
            </a:r>
            <a:r>
              <a:rPr lang="ru-RU" sz="2000" dirty="0"/>
              <a:t>НПАОП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</a:rPr>
              <a:t>«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</a:rPr>
              <a:t>Типове положення про порядок проведення навчання і перевірки знань з питань охорони праці»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затверджене наказом Державного комітету України з нагляду за охороною праці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</a:rPr>
              <a:t>від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</a:rPr>
              <a:t>26.01.2005 р. № 15.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 descr="http://ldnz3.at.ua/sovik_na_say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3816424" cy="3809822"/>
          </a:xfrm>
          <a:prstGeom prst="rect">
            <a:avLst/>
          </a:prstGeom>
          <a:noFill/>
        </p:spPr>
      </p:pic>
      <p:pic>
        <p:nvPicPr>
          <p:cNvPr id="22530" name="Picture 2" descr="http://www.mdpu.org.ua/new/images/stories/oxorona_praci/op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3816424" cy="255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37444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Даний нормативний документ спрямований на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реалізацію в Україні системи безперервного навчання з питань охорони праці, яке проводиться з працівниками в процесі трудової діяльності, а також з учнями, курсантами, слухачами та студентами навчальних закладів під час трудового та професійного навчання. </a:t>
            </a:r>
          </a:p>
          <a:p>
            <a:pPr algn="ctr"/>
            <a:endParaRPr lang="uk-UA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Допуск до роботи (виконання навчальних практичних завдань) без навчання і перевірки знань з питану охорони праці </a:t>
            </a:r>
            <a:r>
              <a:rPr lang="uk-UA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забороняється</a:t>
            </a:r>
            <a:r>
              <a:rPr lang="uk-UA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uk-UA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nmcpz.ho.ua/images/propaganda/poster_3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92696"/>
            <a:ext cx="4204547" cy="5576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Вимоги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Типового положення є обов'язковими для виконання усіма центральними і місцевими органами виконавчої влади, органами місцевого самоврядування, бюджетними установами та суб'єктами господарської діяльності незалежно від форми власності та видів діяльності.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ttp://otipb.at.ua/107/3/757477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5976664" cy="3937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2493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Форми (види) навчання з питань охорони праці:</a:t>
            </a:r>
          </a:p>
          <a:p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- інструктажі – один з найголовніших;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курсове навчання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 (проводиться екзамен);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спеціальне навчання та 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  перевірка знань;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перевірка знань посадових осіб 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  (1р. на 3 роки);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- підвищення кваліфікації;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- навчання учнів та студентів;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- технічні матеріали.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tipsofdivorce.com/wp-content/uploads/2013/03/Motions-and-Cross-Mo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060848"/>
            <a:ext cx="4860032" cy="45708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tipb.at.ua/106/5/797957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4443277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9" y="313203"/>
            <a:ext cx="784887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Вивчення основ охорони праці у навчальних закладах і під час професійного навчання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Arial" pitchFamily="34" charset="0"/>
                <a:cs typeface="Arial" pitchFamily="34" charset="0"/>
              </a:rPr>
              <a:t>У професійно-технічних навчальних закладах обов’язковим є вивчення предмета «Охорона праці», а у вищих навчальних закладах вивчаються навчальні дисципліни «Основи охорони праці» та «Охорона праці в галузі».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https://i.ytimg.com/vi/zMH4ppXDPc8/mqdefault.jpg"/>
          <p:cNvPicPr>
            <a:picLocks noChangeAspect="1" noChangeArrowheads="1"/>
          </p:cNvPicPr>
          <p:nvPr/>
        </p:nvPicPr>
        <p:blipFill>
          <a:blip r:embed="rId3" cstate="print"/>
          <a:srcRect l="14175" r="12589"/>
          <a:stretch>
            <a:fillRect/>
          </a:stretch>
        </p:blipFill>
        <p:spPr bwMode="auto">
          <a:xfrm>
            <a:off x="5148064" y="3284984"/>
            <a:ext cx="3565109" cy="2738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548680"/>
            <a:ext cx="80648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Під час професійної підготовки працівників на підприємстві теоретична частина предмета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«Охорона праці»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вивчається в обсязі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менше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 годин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а під час перепідготовки та підвищення кваліфікації –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менше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 годин.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://www.j100.ru/upload/iblock/554/5543560f6ade5bd3928360474ae82b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6696744" cy="4185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291</TotalTime>
  <Words>1552</Words>
  <Application>Microsoft Office PowerPoint</Application>
  <PresentationFormat>Екран (4:3)</PresentationFormat>
  <Paragraphs>136</Paragraphs>
  <Slides>35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43" baseType="lpstr">
      <vt:lpstr>Arial</vt:lpstr>
      <vt:lpstr>Calibri</vt:lpstr>
      <vt:lpstr>Century Gothic</vt:lpstr>
      <vt:lpstr>Times New Roman</vt:lpstr>
      <vt:lpstr>Verdana</vt:lpstr>
      <vt:lpstr>Wingdings</vt:lpstr>
      <vt:lpstr>Wingdings 2</vt:lpstr>
      <vt:lpstr>Яркая</vt:lpstr>
      <vt:lpstr>Навчання з питань охорони праці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34</cp:revision>
  <dcterms:created xsi:type="dcterms:W3CDTF">2017-01-24T11:30:50Z</dcterms:created>
  <dcterms:modified xsi:type="dcterms:W3CDTF">2019-08-30T07:59:59Z</dcterms:modified>
</cp:coreProperties>
</file>