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4B1253-A247-6D43-8A0D-5AF9D6DDD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FACE4EC5-AEA9-6F42-938D-EEC87A796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1504EB12-7E90-4249-B322-AD3E2C92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4952C13C-EF16-5747-9597-F8777602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E73D4962-AC15-A647-9639-1E61E353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6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88AED4-99A3-594A-8BD5-64D9D0A3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797B7131-5D1E-0B44-9AFE-5E44DB1C3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345FDEB4-5021-2542-9B5A-82E724FB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95209B0D-78A8-5E46-A916-C51B6AB0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88AEDDEF-706A-E74C-8CA7-1AC25C88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34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53B06067-0F93-E34C-AD42-7263B5D4E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40F480F7-C19B-7C47-8890-0A74C7EB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5528FAB6-6771-E447-B12B-AA735860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08A2D661-B387-8144-A617-C30E8AB6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5214B05B-7B6C-4E4C-A9A8-22DA2BB8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836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09E435-A49C-D047-A26E-D41D9EE7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88A3C654-9CA1-0C4E-8B58-CB638A95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C538DA04-A94C-7D43-9216-EE978F12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5CEF663-1378-B24D-8B75-5601E1B2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05769A21-DBAE-DE46-B489-61F02B5C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4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4CA751-1916-5F44-B1B1-2BD9509F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F458892E-D790-F94D-8DB2-725C03F98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545FF56C-0FD6-4E45-B74E-24632319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A41979EC-F413-0340-95A0-06406953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CB5645E0-2C8D-5F47-A002-384F66B6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33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2E611-FAB8-B442-A0E0-4AAC86AA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988CF08B-779E-9641-9C17-21F0FF929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7490AF93-F26E-9D4A-96AA-6BFDCCB97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0028F894-5E39-A546-9566-DB1088DA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04CA7C94-74C1-F948-B4A8-D9DD884B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0881DB9D-85B1-434F-B6F0-27E26651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934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AB51B-8252-3B48-A1CA-B2E99B0D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403B91F9-3584-4048-B822-D1DA2A9B6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5E780DC2-3400-3B43-BFEF-1B59CD4A5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1C1BD93B-4CE7-AB40-8B3E-2770D6517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0FEAE0FC-83B7-6E4E-9EC0-C4EC91D23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54B51EFE-4CBC-E54D-9C52-BDBCD176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119194A3-D0B5-AC43-8677-19C93EFC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572733AE-2DB0-A244-A564-222C78CF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57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7F9999-25E7-1B4B-8324-CCB201FB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0C8CB4CE-0FD7-BE40-82F3-9390C02B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6D7DBE49-2534-A746-A04B-D040395E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486346E6-0BE3-D744-A5EF-5B387839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0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9AC6D000-D858-0243-888C-8698AB9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E5CBD7D9-82A3-C04D-B13A-BDAD5A0A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5360A568-5DA2-AA4F-9DE9-4A23E190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6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7924F-FD7F-1343-B71B-EC0C3893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B797843-5BAD-D540-9AA6-FD267718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434378BB-921B-B340-9A94-DCAD83269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931E1E0B-934D-4A4C-A290-BEDD470F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F3856D5D-D1E9-2345-BE17-53C78A40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99E1E0A8-8A22-CB4A-B4A9-69DCD011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777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6D0E40-F59D-2A4A-BFD4-DCBE865C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4C56F145-EB81-9445-8B31-9EAE98BF4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858BBAC4-71B3-2949-8EDF-1DDCE5584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3A53C578-6287-7C42-AFB7-A021C320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A1CC3706-6A92-6945-8158-FD11CE12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24166F28-40DB-F148-BFC5-397CBD68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78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B50103D6-9F91-6849-9F1F-7DA662994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D20B0368-3478-A448-A916-7ADCFBE73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785A91F7-E7C0-ED48-A312-B856C9D51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1D62-E3BB-D146-BC93-BBFED89B31ED}" type="datetimeFigureOut">
              <a:rPr lang="uk-UA" smtClean="0"/>
              <a:t>06.02.2022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010EFAA9-D253-4040-8076-031E8DEF7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F78DAB63-32B9-6C47-B1F1-4315048CC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AD16-9972-F64D-A9CE-D94C460A71D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0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m.wikipedia.org/wiki/%D0%93%D0%BE%D0%BB%D0%BE%D0%B2%D0%BD%D0%B8%D0%B9_%D1%83%D0%B1%D1%96%D1%8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BCCE6B-9320-A349-98EC-40318B86D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1400" y="2971800"/>
            <a:ext cx="4572000" cy="2209800"/>
          </a:xfrm>
        </p:spPr>
        <p:txBody>
          <a:bodyPr anchor="b">
            <a:noAutofit/>
          </a:bodyPr>
          <a:lstStyle/>
          <a:p>
            <a:pPr algn="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Декоративне 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оздобленння костюму </a:t>
            </a:r>
          </a:p>
        </p:txBody>
      </p:sp>
      <p:sp>
        <p:nvSpPr>
          <p:cNvPr id="34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ECB352D-107A-2749-BDC0-B69E01BAA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r="-1" b="1381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987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3">
            <a:extLst>
              <a:ext uri="{FF2B5EF4-FFF2-40B4-BE49-F238E27FC236}">
                <a16:creationId xmlns="" xmlns:a16="http://schemas.microsoft.com/office/drawing/2014/main" id="{C227C934-6A5E-6142-BF90-E1755F189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25155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3ECE6-F880-CE44-AFEC-65B0D5E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b="1" i="0" u="none" strike="noStrike" kern="120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итиці</a:t>
            </a:r>
            <a:endParaRPr lang="en-US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BE6068B-3E78-9A45-B1A1-7C5D09793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2000" b="0" i="0" u="none" strike="noStrike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рикраса у вигляді жмутка ниток, шнурків і т. ін., зв'язаних з одного кінця докупи</a:t>
            </a:r>
            <a:r>
              <a:rPr lang="uk-UA" sz="2000" b="0" i="0" u="none" strike="noStrike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uk-UA" sz="2000" b="0" i="0" u="none" strike="noStrike">
                <a:solidFill>
                  <a:srgbClr val="FFFFFF"/>
                </a:solidFill>
                <a:effectLst/>
                <a:latin typeface="-apple-system"/>
              </a:rPr>
              <a:t>Використовується для оздоблення </a:t>
            </a:r>
            <a:r>
              <a:rPr lang="uk-UA" sz="2000" strike="noStrike">
                <a:solidFill>
                  <a:srgbClr val="FFFFFF"/>
                </a:solidFill>
                <a:latin typeface="-apple-system"/>
              </a:rPr>
              <a:t>головних </a:t>
            </a:r>
            <a:r>
              <a:rPr lang="uk-UA" sz="2000" b="0" i="0" u="none">
                <a:solidFill>
                  <a:srgbClr val="FFFFFF"/>
                </a:solidFill>
                <a:effectLst/>
                <a:latin typeface="-apple-system"/>
                <a:hlinkClick r:id="rId3" tooltip="Головний убір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2000" b="0" i="0" u="none">
                <a:solidFill>
                  <a:srgbClr val="FFFFFF"/>
                </a:solidFill>
                <a:effectLst/>
                <a:latin typeface="-apple-system"/>
              </a:rPr>
              <a:t>уборів, </a:t>
            </a:r>
            <a:r>
              <a:rPr lang="uk-UA" sz="2000">
                <a:solidFill>
                  <a:srgbClr val="FFFFFF"/>
                </a:solidFill>
                <a:latin typeface="-apple-system"/>
              </a:rPr>
              <a:t>суконь</a:t>
            </a:r>
            <a:r>
              <a:rPr lang="uk-UA" sz="2000" b="0" i="0" u="none">
                <a:solidFill>
                  <a:srgbClr val="FFFFFF"/>
                </a:solidFill>
                <a:effectLst/>
                <a:latin typeface="-apple-system"/>
              </a:rPr>
              <a:t>, </a:t>
            </a:r>
            <a:r>
              <a:rPr lang="uk-UA" sz="2000">
                <a:solidFill>
                  <a:srgbClr val="FFFFFF"/>
                </a:solidFill>
                <a:latin typeface="-apple-system"/>
              </a:rPr>
              <a:t>поясів</a:t>
            </a:r>
            <a:r>
              <a:rPr lang="uk-UA" sz="2000" b="0" i="0" u="none">
                <a:solidFill>
                  <a:srgbClr val="FFFFFF"/>
                </a:solidFill>
                <a:effectLst/>
                <a:latin typeface="-apple-system"/>
              </a:rPr>
              <a:t>. Китиці можуть виготовляти як зі звичайної пряжі, так і з канителі</a:t>
            </a:r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AB1077A2-C33F-E642-ABBC-8B98F5FD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1" b="58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705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="" xmlns:a16="http://schemas.microsoft.com/office/drawing/2014/main" id="{0E3596DD-156A-473E-9BB3-C6A29F757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29">
            <a:extLst>
              <a:ext uri="{FF2B5EF4-FFF2-40B4-BE49-F238E27FC236}">
                <a16:creationId xmlns="" xmlns:a16="http://schemas.microsoft.com/office/drawing/2014/main" id="{2C46C4D6-C474-4E92-B52E-944C1118F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08CF8B-145D-E747-A097-1781724E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Рюши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45E192AB-8439-C842-AD8A-C1FFFF5E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uk-UA" sz="2000"/>
              <a:t>Рюша- смужка тканини з обробленими краями, зібрана по середині в зборку, закладена в складку або плісирована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53C481-9445-8E4A-9EF9-24DBCA39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2BD60F4-DFE4-B848-ACE3-0D5940CC7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" b="1802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DF9054-7C95-F04B-8E8A-62020B7D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6A68C887-1F04-2C48-B7EC-62B508FF8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>
                <a:solidFill>
                  <a:srgbClr val="FFFFFF"/>
                </a:solidFill>
              </a:rPr>
              <a:t>Стрічка чи тасьма, складена петлями чи зібрана та перетягнута по середині. Вид вузла із вільно випущеними петлями</a:t>
            </a:r>
          </a:p>
        </p:txBody>
      </p:sp>
      <p:pic>
        <p:nvPicPr>
          <p:cNvPr id="5" name="Рисунок 10">
            <a:extLst>
              <a:ext uri="{FF2B5EF4-FFF2-40B4-BE49-F238E27FC236}">
                <a16:creationId xmlns="" xmlns:a16="http://schemas.microsoft.com/office/drawing/2014/main" id="{3DDCA8E5-0B2C-7C42-AA8B-FAFE5C0409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12167" b="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00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7EAAC51-30ED-FC47-B8E0-53178EBC0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5480" r="2292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284F90-B4AF-EC43-9815-5BB20393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Плісе</a:t>
            </a:r>
            <a:endParaRPr lang="uk-UA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8DBED3D4-356D-8F4D-BCD6-FC5141C8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Плісе </a:t>
            </a:r>
            <a:r>
              <a:rPr lang="uk-UA" sz="20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– це дрібні паралельні складки на тканині, отримані шляхом спеціальної термічної обробки часто з використання хімічних речовин і спеціальних шаблонів</a:t>
            </a:r>
            <a:endParaRPr lang="uk-UA" sz="200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2BB047-3513-F84B-884A-9A64E0C6A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3" b="1166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454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B2E6558-33E6-0942-B470-AA3FD45CA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204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D3AED-0E43-B742-B779-2A4864BA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алстуки</a:t>
            </a:r>
            <a:endParaRPr lang="uk-UA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671379B-944C-8144-9341-D150E942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Краватка </a:t>
            </a:r>
            <a:r>
              <a:rPr lang="uk-UA" sz="2000" b="0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– деталь швейного виробу для його оздоблення у вигляді широкої стрічки. Зав’язаної вузлом під коміром, із вільно випущеними кінцями</a:t>
            </a:r>
            <a:endParaRPr lang="uk-UA" sz="200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1AD1FF-AA8C-7146-87B2-99F6B2949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0374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226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B6E1AB-3B21-C840-B697-5A9856F84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97A4EF-6889-B74F-A11F-91E80F9A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91505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80">
            <a:extLst>
              <a:ext uri="{FF2B5EF4-FFF2-40B4-BE49-F238E27FC236}">
                <a16:creationId xmlns="" xmlns:a16="http://schemas.microsoft.com/office/drawing/2014/main" id="{5EF17487-C386-4F99-B5EB-4FD3DF4236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: Shape 82">
            <a:extLst>
              <a:ext uri="{FF2B5EF4-FFF2-40B4-BE49-F238E27FC236}">
                <a16:creationId xmlns="" xmlns:a16="http://schemas.microsoft.com/office/drawing/2014/main" id="{A0DE92DF-4769-4DE9-93FD-EE3127185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A5955A-86AE-254B-8340-E7F973C2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Мереживо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="" xmlns:a16="http://schemas.microsoft.com/office/drawing/2014/main" id="{126E7641-A120-4B99-8D4E-237AD6D8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4772974" cy="3553581"/>
          </a:xfrm>
        </p:spPr>
        <p:txBody>
          <a:bodyPr>
            <a:normAutofit/>
          </a:bodyPr>
          <a:lstStyle/>
          <a:p>
            <a:r>
              <a:rPr lang="uk-UA" sz="2000"/>
              <a:t>Ажурна тканина або декоративна стрічка; утворюється в наслідок сплітання ниток у різний спосіб; від техніки виконання поділяється на: сітчасте, шите голкою, плетене на коклюшках, гачком, фриволіте</a:t>
            </a:r>
            <a:endParaRPr lang="en-US" sz="200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3768BF-9BAB-8743-ADAF-DCEE8C0C1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2" r="-2" b="8014"/>
          <a:stretch/>
        </p:blipFill>
        <p:spPr>
          <a:xfrm>
            <a:off x="7700211" y="1008437"/>
            <a:ext cx="3848322" cy="1815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8C4B0D1-5220-4942-9F2A-A30B4D5C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79" b="19624"/>
          <a:stretch/>
        </p:blipFill>
        <p:spPr>
          <a:xfrm>
            <a:off x="7741497" y="3657600"/>
            <a:ext cx="3765749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6EE7FED-7745-6743-8ED4-FF0D92AB9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r="4244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2C905-04B3-4541-A4E2-E432BDB6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9AB4D67F-9B45-FC43-A0AF-6F737B36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>
                <a:solidFill>
                  <a:srgbClr val="FFFFFF"/>
                </a:solidFill>
              </a:rPr>
              <a:t>Вид пишних зборок, утворених декількома рядками строчок. Буфи бувають зі шнуром, хаотично розташовані на деталі, комбіновані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5CD64A2-8361-9349-9C73-BDD208B03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351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301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35B5AF2-FBFB-F94C-A6A1-C8A68A0C7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0359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D463-D7DF-474D-9173-62B5F57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B7D827B3-E87F-8046-A33D-5616A2C19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>
                <a:solidFill>
                  <a:srgbClr val="FFFFFF"/>
                </a:solidFill>
              </a:rPr>
              <a:t>Вид оздоблення , якій полягає у пришивані на тканину, трикотаж, шкіру, замшу, візерунку або орнаменту з іншого матеріалу (накладне шиття)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B07A2BF-C32D-1940-AC33-FD743AF5D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323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824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98">
            <a:extLst>
              <a:ext uri="{FF2B5EF4-FFF2-40B4-BE49-F238E27FC236}">
                <a16:creationId xmlns="" xmlns:a16="http://schemas.microsoft.com/office/drawing/2014/main" id="{63F5877B-98C7-49DD-83AB-0F6F57CB65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E9C691AF-09E6-5B40-A201-DBDCEA15A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r="588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A10303E5-6CE1-CE49-BE76-B1CDAB0C1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2514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06" name="Freeform: Shape 100">
            <a:extLst>
              <a:ext uri="{FF2B5EF4-FFF2-40B4-BE49-F238E27FC236}">
                <a16:creationId xmlns="" xmlns:a16="http://schemas.microsoft.com/office/drawing/2014/main" id="{4EA91930-66BC-4C41-B4F5-C31EB216F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" name="Freeform: Shape 102">
            <a:extLst>
              <a:ext uri="{FF2B5EF4-FFF2-40B4-BE49-F238E27FC236}">
                <a16:creationId xmlns="" xmlns:a16="http://schemas.microsoft.com/office/drawing/2014/main" id="{6313CF8F-B436-401E-9575-DE0F8E8B5B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EEB473-EC71-384A-A889-57A0E646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uk-U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Оборки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2A38CFE9-C30A-4551-ACCB-D5808FBC39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67EF550F-47CE-4FB2-9DAC-12AD835C8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D4B1212-1F4D-3944-95FE-71C391E0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uk-UA" sz="1800"/>
              <a:t>Оборка- це вид оздоблення у вигляді косої або поперечної смужки  тканини,яка по одному зрізу призібрана та з‘єднана з виробом</a:t>
            </a:r>
            <a:r>
              <a:rPr lang="en-GB" sz="1800"/>
              <a:t>,</a:t>
            </a:r>
            <a:r>
              <a:rPr lang="uk-UA" sz="1800"/>
              <a:t> а інший вільно спадає, оборка може мати різну ширину залежно від ділянки або деталі, на якій розташована, від 1,5 до 50 см </a:t>
            </a:r>
          </a:p>
        </p:txBody>
      </p:sp>
    </p:spTree>
    <p:extLst>
      <p:ext uri="{BB962C8B-B14F-4D97-AF65-F5344CB8AC3E}">
        <p14:creationId xmlns:p14="http://schemas.microsoft.com/office/powerpoint/2010/main" val="130843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79A301E-84F3-A94B-968B-D477387C0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495" r="-1" b="1681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76FBC2-7254-324B-B9BE-A0B7E9C9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7A0E316F-DEE9-794C-B786-69F70ACC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>
                <a:solidFill>
                  <a:srgbClr val="FFFFFF"/>
                </a:solidFill>
              </a:rPr>
              <a:t>Вузька кольорова смужка,розміщена по краю чи шву  костюма (викроюється по косій, пришивається до деталі таким чином, щоб кант виступав на 2-3 мм зі шва). Використовується для оздоблення блуз, суконь, форменого одягу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20D0EB50-9402-544A-A8EC-CC5548487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17078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666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0" name="Rectangle 239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4E8218-DF0F-B844-B79D-D8CD9F603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2508" r="555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5D45B9-1F08-844D-9F7D-9C744F66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Сутаж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016DEE6D-EA5A-C243-9CD7-9760F7B9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>
                <a:solidFill>
                  <a:srgbClr val="FFFFFF"/>
                </a:solidFill>
              </a:rPr>
              <a:t>Вид плоского шнура для оздоблення і плетіння; Складається з двох шнурів із спільним переплетенням та заглибленням по середині для зручності прокладання машинної строчки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2871E3-6FF3-6F46-81E3-1795E6729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4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229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4A42FCC-5DB3-C042-9E5D-49BCC8CC1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867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7F9CC-0893-6E46-942F-53493746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Рулик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4685426-408B-7F4C-98D1-2DFA7445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>
                <a:solidFill>
                  <a:srgbClr val="FFFFFF"/>
                </a:solidFill>
              </a:rPr>
              <a:t>Це смужка тканини викроєна по косій, шириною 2-2,5 см; прострочена та вивернута за допомогою голки. Використовують для виготовлення петель ґудзиків і для оздоби (узори на комірах, кишенях)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27D6DF5-C50D-9842-8708-CE0BCB19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15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644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11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13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5">
            <a:extLst>
              <a:ext uri="{FF2B5EF4-FFF2-40B4-BE49-F238E27FC236}">
                <a16:creationId xmlns="" xmlns:a16="http://schemas.microsoft.com/office/drawing/2014/main" id="{CEDF2B77-47DA-CB48-BA4E-81B524325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11518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F3BBFB-F203-8C47-9A2A-DBEFF42E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uk-UA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Помпони</a:t>
            </a:r>
            <a:endParaRPr lang="uk-UA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C69C7E2C-6061-3B47-A853-FDC370AB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uk-UA" sz="2000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Помпони </a:t>
            </a:r>
            <a:r>
              <a:rPr lang="uk-UA" sz="20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можна виготовляти з ниток муліне, шерстяних, бавовняних, а також витягнутих із залишків тканини виробу</a:t>
            </a:r>
            <a:endParaRPr lang="uk-UA" sz="2000">
              <a:solidFill>
                <a:srgbClr val="FFFFFF"/>
              </a:solidFill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D3D77353-5BE9-AB45-8EC9-C9582AF07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r="394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8516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299</Words>
  <Application>Microsoft Office PowerPoint</Application>
  <PresentationFormat>Произвольный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Декоративне оздобленння костюму </vt:lpstr>
      <vt:lpstr>Мереживо</vt:lpstr>
      <vt:lpstr>Буфи</vt:lpstr>
      <vt:lpstr>Аплікація</vt:lpstr>
      <vt:lpstr>Оборки</vt:lpstr>
      <vt:lpstr>Кант</vt:lpstr>
      <vt:lpstr>Сутаж</vt:lpstr>
      <vt:lpstr>Рулик</vt:lpstr>
      <vt:lpstr>Помпони</vt:lpstr>
      <vt:lpstr>Китиці</vt:lpstr>
      <vt:lpstr>Рюши</vt:lpstr>
      <vt:lpstr>Банти</vt:lpstr>
      <vt:lpstr>Плісе</vt:lpstr>
      <vt:lpstr>Галстуки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Oksana Kotovych</dc:creator>
  <cp:lastModifiedBy>Admin</cp:lastModifiedBy>
  <cp:revision>44</cp:revision>
  <dcterms:created xsi:type="dcterms:W3CDTF">2021-04-24T19:19:58Z</dcterms:created>
  <dcterms:modified xsi:type="dcterms:W3CDTF">2022-02-06T09:49:43Z</dcterms:modified>
</cp:coreProperties>
</file>