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55394-CB45-47CC-8AF9-F548A6DBB603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9E032424-40DC-4932-8085-0B6FD35F90F4}">
      <dgm:prSet phldrT="[Текст]"/>
      <dgm:spPr/>
      <dgm:t>
        <a:bodyPr/>
        <a:lstStyle/>
        <a:p>
          <a:r>
            <a:rPr lang="uk-UA" b="1" dirty="0" smtClean="0"/>
            <a:t>Плавність (</a:t>
          </a:r>
          <a:r>
            <a:rPr lang="en-US" b="1" dirty="0" smtClean="0"/>
            <a:t>easing)</a:t>
          </a:r>
          <a:endParaRPr lang="uk-UA" dirty="0"/>
        </a:p>
      </dgm:t>
    </dgm:pt>
    <dgm:pt modelId="{A1C688A8-50CA-4538-9219-93256587056E}" type="parTrans" cxnId="{37561CAF-1A84-49AE-B4BA-AE88A33027E9}">
      <dgm:prSet/>
      <dgm:spPr/>
      <dgm:t>
        <a:bodyPr/>
        <a:lstStyle/>
        <a:p>
          <a:endParaRPr lang="uk-UA"/>
        </a:p>
      </dgm:t>
    </dgm:pt>
    <dgm:pt modelId="{A0E44275-217E-414C-8675-4E02B74EC0DC}" type="sibTrans" cxnId="{37561CAF-1A84-49AE-B4BA-AE88A33027E9}">
      <dgm:prSet/>
      <dgm:spPr/>
      <dgm:t>
        <a:bodyPr/>
        <a:lstStyle/>
        <a:p>
          <a:endParaRPr lang="uk-UA"/>
        </a:p>
      </dgm:t>
    </dgm:pt>
    <dgm:pt modelId="{857CB82C-9C26-4BC7-87C5-19A0BB1E69BE}">
      <dgm:prSet phldrT="[Текст]"/>
      <dgm:spPr/>
      <dgm:t>
        <a:bodyPr/>
        <a:lstStyle/>
        <a:p>
          <a:r>
            <a:rPr lang="uk-UA" b="1" dirty="0" smtClean="0"/>
            <a:t>Властивості</a:t>
          </a:r>
          <a:endParaRPr lang="uk-UA" dirty="0"/>
        </a:p>
      </dgm:t>
    </dgm:pt>
    <dgm:pt modelId="{609A439F-3F77-43A2-BCFB-95CB11E045A8}" type="parTrans" cxnId="{77094D30-08D9-42E7-8E34-BA0C73C0244D}">
      <dgm:prSet/>
      <dgm:spPr/>
      <dgm:t>
        <a:bodyPr/>
        <a:lstStyle/>
        <a:p>
          <a:endParaRPr lang="uk-UA"/>
        </a:p>
      </dgm:t>
    </dgm:pt>
    <dgm:pt modelId="{B31C1C04-D44F-4096-A60E-D47044F2A750}" type="sibTrans" cxnId="{77094D30-08D9-42E7-8E34-BA0C73C0244D}">
      <dgm:prSet/>
      <dgm:spPr/>
      <dgm:t>
        <a:bodyPr/>
        <a:lstStyle/>
        <a:p>
          <a:endParaRPr lang="uk-UA"/>
        </a:p>
      </dgm:t>
    </dgm:pt>
    <dgm:pt modelId="{8409FC14-A98E-436F-8973-39CCBAEF29C1}">
      <dgm:prSet phldrT="[Текст]"/>
      <dgm:spPr/>
      <dgm:t>
        <a:bodyPr/>
        <a:lstStyle/>
        <a:p>
          <a:r>
            <a:rPr lang="uk-UA" b="1" dirty="0" smtClean="0"/>
            <a:t>Тривалість та швидкість</a:t>
          </a:r>
          <a:endParaRPr lang="uk-UA" dirty="0"/>
        </a:p>
      </dgm:t>
    </dgm:pt>
    <dgm:pt modelId="{568C0FE5-A9F3-4820-B6E5-6A6CE4E62BDB}" type="parTrans" cxnId="{7225B6CE-98D3-476E-B696-91C9130DB79F}">
      <dgm:prSet/>
      <dgm:spPr/>
      <dgm:t>
        <a:bodyPr/>
        <a:lstStyle/>
        <a:p>
          <a:endParaRPr lang="uk-UA"/>
        </a:p>
      </dgm:t>
    </dgm:pt>
    <dgm:pt modelId="{382598A9-AAFE-467E-A483-F9ABF89AE379}" type="sibTrans" cxnId="{7225B6CE-98D3-476E-B696-91C9130DB79F}">
      <dgm:prSet/>
      <dgm:spPr/>
      <dgm:t>
        <a:bodyPr/>
        <a:lstStyle/>
        <a:p>
          <a:endParaRPr lang="uk-UA"/>
        </a:p>
      </dgm:t>
    </dgm:pt>
    <dgm:pt modelId="{976575A2-7445-46DA-A9B5-2D791DE4ACB2}" type="pres">
      <dgm:prSet presAssocID="{F2555394-CB45-47CC-8AF9-F548A6DBB603}" presName="compositeShape" presStyleCnt="0">
        <dgm:presLayoutVars>
          <dgm:dir/>
          <dgm:resizeHandles/>
        </dgm:presLayoutVars>
      </dgm:prSet>
      <dgm:spPr/>
    </dgm:pt>
    <dgm:pt modelId="{43F0D7B5-5391-4199-A88C-F44574DB92A9}" type="pres">
      <dgm:prSet presAssocID="{F2555394-CB45-47CC-8AF9-F548A6DBB603}" presName="pyramid" presStyleLbl="node1" presStyleIdx="0" presStyleCnt="1"/>
      <dgm:spPr/>
    </dgm:pt>
    <dgm:pt modelId="{6EE8B6E1-850B-4C02-9162-EB4D63C95BE3}" type="pres">
      <dgm:prSet presAssocID="{F2555394-CB45-47CC-8AF9-F548A6DBB603}" presName="theList" presStyleCnt="0"/>
      <dgm:spPr/>
    </dgm:pt>
    <dgm:pt modelId="{FB0347A1-19AA-4777-A940-7C4F32B2F1C3}" type="pres">
      <dgm:prSet presAssocID="{9E032424-40DC-4932-8085-0B6FD35F90F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646EF6-3123-47B5-A0FB-F21CE003180A}" type="pres">
      <dgm:prSet presAssocID="{9E032424-40DC-4932-8085-0B6FD35F90F4}" presName="aSpace" presStyleCnt="0"/>
      <dgm:spPr/>
    </dgm:pt>
    <dgm:pt modelId="{94CB8C50-D0EE-4D09-8973-B7DE05DCFC3E}" type="pres">
      <dgm:prSet presAssocID="{857CB82C-9C26-4BC7-87C5-19A0BB1E69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931D33-ADB2-4354-B3AC-B94283290F66}" type="pres">
      <dgm:prSet presAssocID="{857CB82C-9C26-4BC7-87C5-19A0BB1E69BE}" presName="aSpace" presStyleCnt="0"/>
      <dgm:spPr/>
    </dgm:pt>
    <dgm:pt modelId="{9195AD0A-D549-48D9-AD13-F9EB93C10C98}" type="pres">
      <dgm:prSet presAssocID="{8409FC14-A98E-436F-8973-39CCBAEF29C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D90FC8-7637-4149-9145-0EB8806358C9}" type="pres">
      <dgm:prSet presAssocID="{8409FC14-A98E-436F-8973-39CCBAEF29C1}" presName="aSpace" presStyleCnt="0"/>
      <dgm:spPr/>
    </dgm:pt>
  </dgm:ptLst>
  <dgm:cxnLst>
    <dgm:cxn modelId="{77094D30-08D9-42E7-8E34-BA0C73C0244D}" srcId="{F2555394-CB45-47CC-8AF9-F548A6DBB603}" destId="{857CB82C-9C26-4BC7-87C5-19A0BB1E69BE}" srcOrd="1" destOrd="0" parTransId="{609A439F-3F77-43A2-BCFB-95CB11E045A8}" sibTransId="{B31C1C04-D44F-4096-A60E-D47044F2A750}"/>
    <dgm:cxn modelId="{7225B6CE-98D3-476E-B696-91C9130DB79F}" srcId="{F2555394-CB45-47CC-8AF9-F548A6DBB603}" destId="{8409FC14-A98E-436F-8973-39CCBAEF29C1}" srcOrd="2" destOrd="0" parTransId="{568C0FE5-A9F3-4820-B6E5-6A6CE4E62BDB}" sibTransId="{382598A9-AAFE-467E-A483-F9ABF89AE379}"/>
    <dgm:cxn modelId="{8134F483-53CB-4E42-A73C-1A79F41FE299}" type="presOf" srcId="{9E032424-40DC-4932-8085-0B6FD35F90F4}" destId="{FB0347A1-19AA-4777-A940-7C4F32B2F1C3}" srcOrd="0" destOrd="0" presId="urn:microsoft.com/office/officeart/2005/8/layout/pyramid2"/>
    <dgm:cxn modelId="{37561CAF-1A84-49AE-B4BA-AE88A33027E9}" srcId="{F2555394-CB45-47CC-8AF9-F548A6DBB603}" destId="{9E032424-40DC-4932-8085-0B6FD35F90F4}" srcOrd="0" destOrd="0" parTransId="{A1C688A8-50CA-4538-9219-93256587056E}" sibTransId="{A0E44275-217E-414C-8675-4E02B74EC0DC}"/>
    <dgm:cxn modelId="{04FE10A0-2FDC-4019-93A0-F3270AC43B00}" type="presOf" srcId="{F2555394-CB45-47CC-8AF9-F548A6DBB603}" destId="{976575A2-7445-46DA-A9B5-2D791DE4ACB2}" srcOrd="0" destOrd="0" presId="urn:microsoft.com/office/officeart/2005/8/layout/pyramid2"/>
    <dgm:cxn modelId="{D06B36CF-F81A-413C-84EB-3288F0BF805A}" type="presOf" srcId="{8409FC14-A98E-436F-8973-39CCBAEF29C1}" destId="{9195AD0A-D549-48D9-AD13-F9EB93C10C98}" srcOrd="0" destOrd="0" presId="urn:microsoft.com/office/officeart/2005/8/layout/pyramid2"/>
    <dgm:cxn modelId="{25D1D2CF-F528-45DB-BEA1-C8204AC79C22}" type="presOf" srcId="{857CB82C-9C26-4BC7-87C5-19A0BB1E69BE}" destId="{94CB8C50-D0EE-4D09-8973-B7DE05DCFC3E}" srcOrd="0" destOrd="0" presId="urn:microsoft.com/office/officeart/2005/8/layout/pyramid2"/>
    <dgm:cxn modelId="{B17BBCF0-A54D-4B5F-ACFC-4F166C78AF08}" type="presParOf" srcId="{976575A2-7445-46DA-A9B5-2D791DE4ACB2}" destId="{43F0D7B5-5391-4199-A88C-F44574DB92A9}" srcOrd="0" destOrd="0" presId="urn:microsoft.com/office/officeart/2005/8/layout/pyramid2"/>
    <dgm:cxn modelId="{125F687E-50B3-42EA-B7BB-69C96EF96ECD}" type="presParOf" srcId="{976575A2-7445-46DA-A9B5-2D791DE4ACB2}" destId="{6EE8B6E1-850B-4C02-9162-EB4D63C95BE3}" srcOrd="1" destOrd="0" presId="urn:microsoft.com/office/officeart/2005/8/layout/pyramid2"/>
    <dgm:cxn modelId="{DEE9023C-1B27-485C-866C-23C6E4E9069D}" type="presParOf" srcId="{6EE8B6E1-850B-4C02-9162-EB4D63C95BE3}" destId="{FB0347A1-19AA-4777-A940-7C4F32B2F1C3}" srcOrd="0" destOrd="0" presId="urn:microsoft.com/office/officeart/2005/8/layout/pyramid2"/>
    <dgm:cxn modelId="{88098084-B312-43CA-A388-4CC8847CC50C}" type="presParOf" srcId="{6EE8B6E1-850B-4C02-9162-EB4D63C95BE3}" destId="{CA646EF6-3123-47B5-A0FB-F21CE003180A}" srcOrd="1" destOrd="0" presId="urn:microsoft.com/office/officeart/2005/8/layout/pyramid2"/>
    <dgm:cxn modelId="{7B489C4D-EB88-4BA0-A373-C751007ED635}" type="presParOf" srcId="{6EE8B6E1-850B-4C02-9162-EB4D63C95BE3}" destId="{94CB8C50-D0EE-4D09-8973-B7DE05DCFC3E}" srcOrd="2" destOrd="0" presId="urn:microsoft.com/office/officeart/2005/8/layout/pyramid2"/>
    <dgm:cxn modelId="{27A3A19B-DAEA-40E3-BEE4-B7205E1F4551}" type="presParOf" srcId="{6EE8B6E1-850B-4C02-9162-EB4D63C95BE3}" destId="{CE931D33-ADB2-4354-B3AC-B94283290F66}" srcOrd="3" destOrd="0" presId="urn:microsoft.com/office/officeart/2005/8/layout/pyramid2"/>
    <dgm:cxn modelId="{B29A0F1D-3694-4444-8107-B86642CCA3E1}" type="presParOf" srcId="{6EE8B6E1-850B-4C02-9162-EB4D63C95BE3}" destId="{9195AD0A-D549-48D9-AD13-F9EB93C10C98}" srcOrd="4" destOrd="0" presId="urn:microsoft.com/office/officeart/2005/8/layout/pyramid2"/>
    <dgm:cxn modelId="{CE49B61D-F6E0-4825-9ED5-CA28DB8BADED}" type="presParOf" srcId="{6EE8B6E1-850B-4C02-9162-EB4D63C95BE3}" destId="{DCD90FC8-7637-4149-9145-0EB8806358C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0D7B5-5391-4199-A88C-F44574DB92A9}">
      <dsp:nvSpPr>
        <dsp:cNvPr id="0" name=""/>
        <dsp:cNvSpPr/>
      </dsp:nvSpPr>
      <dsp:spPr>
        <a:xfrm>
          <a:off x="642109" y="0"/>
          <a:ext cx="4769106" cy="476910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347A1-19AA-4777-A940-7C4F32B2F1C3}">
      <dsp:nvSpPr>
        <dsp:cNvPr id="0" name=""/>
        <dsp:cNvSpPr/>
      </dsp:nvSpPr>
      <dsp:spPr>
        <a:xfrm>
          <a:off x="3026662" y="479472"/>
          <a:ext cx="3099918" cy="1128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Плавність (</a:t>
          </a:r>
          <a:r>
            <a:rPr lang="en-US" sz="2800" b="1" kern="1200" dirty="0" smtClean="0"/>
            <a:t>easing)</a:t>
          </a:r>
          <a:endParaRPr lang="uk-UA" sz="2800" kern="1200" dirty="0"/>
        </a:p>
      </dsp:txBody>
      <dsp:txXfrm>
        <a:off x="3081772" y="534582"/>
        <a:ext cx="2989698" cy="1018716"/>
      </dsp:txXfrm>
    </dsp:sp>
    <dsp:sp modelId="{94CB8C50-D0EE-4D09-8973-B7DE05DCFC3E}">
      <dsp:nvSpPr>
        <dsp:cNvPr id="0" name=""/>
        <dsp:cNvSpPr/>
      </dsp:nvSpPr>
      <dsp:spPr>
        <a:xfrm>
          <a:off x="3026662" y="1749526"/>
          <a:ext cx="3099918" cy="1128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Властивості</a:t>
          </a:r>
          <a:endParaRPr lang="uk-UA" sz="2800" kern="1200" dirty="0"/>
        </a:p>
      </dsp:txBody>
      <dsp:txXfrm>
        <a:off x="3081772" y="1804636"/>
        <a:ext cx="2989698" cy="1018716"/>
      </dsp:txXfrm>
    </dsp:sp>
    <dsp:sp modelId="{9195AD0A-D549-48D9-AD13-F9EB93C10C98}">
      <dsp:nvSpPr>
        <dsp:cNvPr id="0" name=""/>
        <dsp:cNvSpPr/>
      </dsp:nvSpPr>
      <dsp:spPr>
        <a:xfrm>
          <a:off x="3026662" y="3019579"/>
          <a:ext cx="3099918" cy="1128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Тривалість та швидкість</a:t>
          </a:r>
          <a:endParaRPr lang="uk-UA" sz="2800" kern="1200" dirty="0"/>
        </a:p>
      </dsp:txBody>
      <dsp:txXfrm>
        <a:off x="3081772" y="3074689"/>
        <a:ext cx="2989698" cy="1018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87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75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47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61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54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741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975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787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75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72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640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D74E-CD23-404D-BE1F-6B1F9664E645}" type="datetimeFigureOut">
              <a:rPr lang="uk-UA" smtClean="0"/>
              <a:t>14.03.2023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BD51-FA52-431D-B30B-E820E4BB9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/>
            </a:r>
            <a:br>
              <a:rPr lang="uk-UA" b="1" dirty="0"/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характеристики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анімації: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09535305"/>
              </p:ext>
            </p:extLst>
          </p:nvPr>
        </p:nvGraphicFramePr>
        <p:xfrm>
          <a:off x="2477730" y="1690688"/>
          <a:ext cx="6768690" cy="476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8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50" y="2171483"/>
            <a:ext cx="8157520" cy="3772853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33832" y="502142"/>
            <a:ext cx="9209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err="1" smtClean="0">
                <a:solidFill>
                  <a:srgbClr val="111111"/>
                </a:solidFill>
                <a:effectLst/>
                <a:latin typeface="IBM Plex Sans"/>
              </a:rPr>
              <a:t>Easing</a:t>
            </a:r>
            <a:r>
              <a:rPr lang="ru-RU" sz="2400" b="1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–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це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значення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, яке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демонструє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, з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якою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швидкістю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видозмінюється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елемент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за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певний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часовий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 </a:t>
            </a:r>
            <a:r>
              <a:rPr lang="ru-RU" sz="2400" b="0" i="0" dirty="0" err="1" smtClean="0">
                <a:solidFill>
                  <a:srgbClr val="111111"/>
                </a:solidFill>
                <a:effectLst/>
                <a:latin typeface="IBM Plex Sans"/>
              </a:rPr>
              <a:t>проміжок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IBM Plex Sans"/>
              </a:rPr>
              <a:t>.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IBM Plex Sans"/>
              </a:rPr>
              <a:t>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4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3174" y="870155"/>
            <a:ext cx="10660626" cy="5306808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Ease-in</a:t>
            </a:r>
            <a:r>
              <a:rPr lang="en-US" dirty="0"/>
              <a:t> – </a:t>
            </a:r>
            <a:r>
              <a:rPr lang="uk-UA" dirty="0"/>
              <a:t>плавне прискорення. Саме воно використовується при створенні спливаючих банерів на сайтах та </a:t>
            </a:r>
            <a:r>
              <a:rPr lang="uk-UA" dirty="0" smtClean="0"/>
              <a:t>додатках</a:t>
            </a:r>
          </a:p>
          <a:p>
            <a:pPr algn="just"/>
            <a:r>
              <a:rPr lang="en-US" b="1" dirty="0" smtClean="0"/>
              <a:t>Ease-out </a:t>
            </a:r>
            <a:r>
              <a:rPr lang="en-US" dirty="0"/>
              <a:t>– </a:t>
            </a:r>
            <a:r>
              <a:rPr lang="uk-UA" dirty="0"/>
              <a:t>плавне уповільнення. Тобто спочатку анімація швидка, а ближче до завершення сповільнюється і плавно зупиняється. Яскравий приклад використання – стрічка </a:t>
            </a:r>
            <a:r>
              <a:rPr lang="en-US" dirty="0"/>
              <a:t>Instagram. </a:t>
            </a:r>
            <a:r>
              <a:rPr lang="uk-UA" dirty="0"/>
              <a:t>Якщо ви </a:t>
            </a:r>
            <a:r>
              <a:rPr lang="uk-UA" dirty="0" err="1"/>
              <a:t>свайпнете</a:t>
            </a:r>
            <a:r>
              <a:rPr lang="uk-UA" dirty="0"/>
              <a:t> знизу вгору і відпустіть палець, стрічка прокручуватиметься, поступово плавно зупиняючись, а потім прокрутка зупиниться.</a:t>
            </a:r>
          </a:p>
          <a:p>
            <a:pPr algn="just"/>
            <a:r>
              <a:rPr lang="ru-RU" dirty="0" err="1"/>
              <a:t>Також</a:t>
            </a:r>
            <a:r>
              <a:rPr lang="ru-RU" dirty="0"/>
              <a:t> є </a:t>
            </a:r>
            <a:r>
              <a:rPr lang="ru-RU" b="1" dirty="0" err="1"/>
              <a:t>linear-анімація</a:t>
            </a:r>
            <a:r>
              <a:rPr lang="ru-RU" dirty="0"/>
              <a:t> – </a:t>
            </a:r>
            <a:r>
              <a:rPr lang="ru-RU" dirty="0" err="1"/>
              <a:t>однаково</a:t>
            </a:r>
            <a:r>
              <a:rPr lang="ru-RU" dirty="0"/>
              <a:t> плавна. </a:t>
            </a:r>
            <a:endParaRPr lang="ru-RU" dirty="0" smtClean="0"/>
          </a:p>
          <a:p>
            <a:pPr algn="just"/>
            <a:r>
              <a:rPr lang="ru-RU" dirty="0" smtClean="0"/>
              <a:t>І </a:t>
            </a:r>
            <a:r>
              <a:rPr lang="ru-RU" b="1" dirty="0" err="1"/>
              <a:t>ease</a:t>
            </a:r>
            <a:r>
              <a:rPr lang="ru-RU" b="1" dirty="0"/>
              <a:t> </a:t>
            </a:r>
            <a:r>
              <a:rPr lang="ru-RU" b="1" dirty="0" err="1"/>
              <a:t>in</a:t>
            </a:r>
            <a:r>
              <a:rPr lang="ru-RU" b="1" dirty="0"/>
              <a:t> </a:t>
            </a:r>
            <a:r>
              <a:rPr lang="ru-RU" b="1" dirty="0" err="1"/>
              <a:t>out</a:t>
            </a:r>
            <a:r>
              <a:rPr lang="ru-RU" b="1" dirty="0"/>
              <a:t> </a:t>
            </a:r>
            <a:r>
              <a:rPr lang="ru-RU" dirty="0"/>
              <a:t>- плавне </a:t>
            </a:r>
            <a:r>
              <a:rPr lang="ru-RU" dirty="0" err="1"/>
              <a:t>прискорення</a:t>
            </a:r>
            <a:r>
              <a:rPr lang="ru-RU" dirty="0"/>
              <a:t> та </a:t>
            </a:r>
            <a:r>
              <a:rPr lang="ru-RU" dirty="0" err="1"/>
              <a:t>уповільнення</a:t>
            </a:r>
            <a:r>
              <a:rPr lang="ru-RU" dirty="0"/>
              <a:t>, але з </a:t>
            </a:r>
            <a:r>
              <a:rPr lang="ru-RU" dirty="0" err="1"/>
              <a:t>прискоренням</a:t>
            </a:r>
            <a:r>
              <a:rPr lang="ru-RU" dirty="0"/>
              <a:t> "</a:t>
            </a:r>
            <a:r>
              <a:rPr lang="ru-RU" dirty="0" err="1"/>
              <a:t>посередині</a:t>
            </a:r>
            <a:r>
              <a:rPr lang="ru-RU" dirty="0"/>
              <a:t>".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8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030"/>
            <a:ext cx="10272641" cy="5840730"/>
          </a:xfrm>
        </p:spPr>
      </p:pic>
    </p:spTree>
    <p:extLst>
      <p:ext uri="{BB962C8B-B14F-4D97-AF65-F5344CB8AC3E}">
        <p14:creationId xmlns:p14="http://schemas.microsoft.com/office/powerpoint/2010/main" val="24822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3" y="674841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/>
              <a:t>Властивості</a:t>
            </a:r>
            <a:r>
              <a:rPr lang="uk-UA" sz="2800" dirty="0"/>
              <a:t> анімації свідчать, що ми трансформуємо.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А </a:t>
            </a:r>
            <a:r>
              <a:rPr lang="uk-UA" sz="2800" dirty="0"/>
              <a:t>трансформувати можна практично що завгодно - колір елемента, його розмір, форму, рівень прозорості та навіть наявність цього елемента на сторінки після спрацювання анімації.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87" y="2656856"/>
            <a:ext cx="8305232" cy="2666206"/>
          </a:xfrm>
        </p:spPr>
      </p:pic>
    </p:spTree>
    <p:extLst>
      <p:ext uri="{BB962C8B-B14F-4D97-AF65-F5344CB8AC3E}">
        <p14:creationId xmlns:p14="http://schemas.microsoft.com/office/powerpoint/2010/main" val="40950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943" y="674841"/>
            <a:ext cx="10515600" cy="1325563"/>
          </a:xfrm>
        </p:spPr>
        <p:txBody>
          <a:bodyPr>
            <a:noAutofit/>
          </a:bodyPr>
          <a:lstStyle/>
          <a:p>
            <a:r>
              <a:rPr lang="uk-UA" sz="2400" dirty="0"/>
              <a:t>Згідно з </a:t>
            </a:r>
            <a:r>
              <a:rPr lang="uk-UA" sz="2400" dirty="0" err="1"/>
              <a:t>гайдлайнами</a:t>
            </a:r>
            <a:r>
              <a:rPr lang="uk-UA" sz="2400" dirty="0"/>
              <a:t> </a:t>
            </a:r>
            <a:r>
              <a:rPr lang="en-US" sz="2400" dirty="0"/>
              <a:t>Google Material Design, </a:t>
            </a:r>
            <a:r>
              <a:rPr lang="uk-UA" sz="2400" dirty="0"/>
              <a:t>тривалість анімації для різних пристроїв має бути такою:</a:t>
            </a:r>
            <a:br>
              <a:rPr lang="uk-UA" sz="2400" dirty="0"/>
            </a:br>
            <a:r>
              <a:rPr lang="uk-UA" sz="2400" b="1" dirty="0"/>
              <a:t>Для смартфонів </a:t>
            </a:r>
            <a:r>
              <a:rPr lang="uk-UA" sz="2400" dirty="0"/>
              <a:t>- 200-300 </a:t>
            </a:r>
            <a:r>
              <a:rPr lang="uk-UA" sz="2400" dirty="0" err="1"/>
              <a:t>мілісекунд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Для планшетів </a:t>
            </a:r>
            <a:r>
              <a:rPr lang="uk-UA" sz="2400" dirty="0"/>
              <a:t>- 400-450 </a:t>
            </a:r>
            <a:r>
              <a:rPr lang="uk-UA" sz="2400" dirty="0" err="1"/>
              <a:t>мілісекунд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uk-UA" sz="2400" b="1" dirty="0"/>
              <a:t>Для смарт-годин </a:t>
            </a:r>
            <a:r>
              <a:rPr lang="uk-UA" sz="2400" dirty="0"/>
              <a:t>- 150-200 </a:t>
            </a:r>
            <a:r>
              <a:rPr lang="uk-UA" sz="2400" dirty="0" err="1"/>
              <a:t>мілісекунд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81" y="2268077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1833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Хореографія в </a:t>
            </a:r>
            <a:r>
              <a:rPr lang="uk-UA" b="1" dirty="0" smtClean="0"/>
              <a:t>анімаціях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uk-UA" b="1" dirty="0"/>
              <a:t>Лінійний </a:t>
            </a:r>
            <a:r>
              <a:rPr lang="uk-UA" b="1" dirty="0" smtClean="0"/>
              <a:t>рух –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/>
              <a:t>вигляд</a:t>
            </a:r>
            <a:r>
              <a:rPr lang="ru-RU" dirty="0"/>
              <a:t> та </a:t>
            </a:r>
            <a:r>
              <a:rPr lang="ru-RU" dirty="0" err="1"/>
              <a:t>анімація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підпорядковуються</a:t>
            </a:r>
            <a:r>
              <a:rPr lang="ru-RU" dirty="0"/>
              <a:t> одному </a:t>
            </a:r>
            <a:r>
              <a:rPr lang="ru-RU" dirty="0" err="1"/>
              <a:t>заданому</a:t>
            </a:r>
            <a:r>
              <a:rPr lang="ru-RU" dirty="0"/>
              <a:t> правилу.</a:t>
            </a:r>
            <a:endParaRPr lang="uk-UA" b="1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6" y="2861185"/>
            <a:ext cx="7202130" cy="36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4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r>
              <a:rPr lang="uk-UA" b="1" dirty="0"/>
              <a:t>Хореографія в анімаціях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20212" y="1176696"/>
            <a:ext cx="10515600" cy="4351338"/>
          </a:xfrm>
        </p:spPr>
        <p:txBody>
          <a:bodyPr/>
          <a:lstStyle/>
          <a:p>
            <a:pPr algn="just"/>
            <a:r>
              <a:rPr lang="uk-UA" b="1" dirty="0"/>
              <a:t>Підлегла </a:t>
            </a:r>
            <a:r>
              <a:rPr lang="uk-UA" b="1" dirty="0" smtClean="0"/>
              <a:t>взаємодія - </a:t>
            </a:r>
            <a:r>
              <a:rPr lang="uk-UA" dirty="0" smtClean="0"/>
              <a:t>м</a:t>
            </a:r>
            <a:r>
              <a:rPr lang="ru-RU" dirty="0" smtClean="0"/>
              <a:t>и </a:t>
            </a:r>
            <a:r>
              <a:rPr lang="ru-RU" dirty="0"/>
              <a:t>є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концентрується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 і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тип </a:t>
            </a:r>
            <a:r>
              <a:rPr lang="ru-RU" dirty="0" err="1"/>
              <a:t>хореографії</a:t>
            </a:r>
            <a:r>
              <a:rPr lang="ru-RU" dirty="0"/>
              <a:t> в </a:t>
            </a:r>
            <a:r>
              <a:rPr lang="ru-RU" dirty="0" err="1"/>
              <a:t>анімації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впорядкованості</a:t>
            </a:r>
            <a:r>
              <a:rPr lang="ru-RU" dirty="0"/>
              <a:t>. </a:t>
            </a:r>
            <a:endParaRPr lang="uk-UA" b="1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4" y="2863645"/>
            <a:ext cx="7605252" cy="38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431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184</Words>
  <Application>Microsoft Office PowerPoint</Application>
  <PresentationFormat>Широкий екран</PresentationFormat>
  <Paragraphs>15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IBM Plex Sans</vt:lpstr>
      <vt:lpstr>Тема Office</vt:lpstr>
      <vt:lpstr> Ключові характеристики анімації: </vt:lpstr>
      <vt:lpstr>Презентація PowerPoint</vt:lpstr>
      <vt:lpstr>Презентація PowerPoint</vt:lpstr>
      <vt:lpstr>Презентація PowerPoint</vt:lpstr>
      <vt:lpstr>Властивості анімації свідчать, що ми трансформуємо.  А трансформувати можна практично що завгодно - колір елемента, його розмір, форму, рівень прозорості та навіть наявність цього елемента на сторінки після спрацювання анімації.</vt:lpstr>
      <vt:lpstr>Згідно з гайдлайнами Google Material Design, тривалість анімації для різних пристроїв має бути такою: Для смартфонів - 200-300 мілісекунд Для планшетів - 400-450 мілісекунд Для смарт-годин - 150-200 мілісекунд </vt:lpstr>
      <vt:lpstr>Хореографія в анімаціях</vt:lpstr>
      <vt:lpstr>Хореографія в анімаціях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Ключові характеристики анімації: </dc:title>
  <dc:creator>RePack by Diakov</dc:creator>
  <cp:lastModifiedBy>Оля )</cp:lastModifiedBy>
  <cp:revision>3</cp:revision>
  <dcterms:created xsi:type="dcterms:W3CDTF">2023-03-14T10:28:18Z</dcterms:created>
  <dcterms:modified xsi:type="dcterms:W3CDTF">2023-03-14T10:53:39Z</dcterms:modified>
</cp:coreProperties>
</file>