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7"/>
  </p:notesMasterIdLst>
  <p:sldIdLst>
    <p:sldId id="415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416" r:id="rId14"/>
    <p:sldId id="418" r:id="rId15"/>
    <p:sldId id="41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767" autoAdjust="0"/>
  </p:normalViewPr>
  <p:slideViewPr>
    <p:cSldViewPr>
      <p:cViewPr varScale="1">
        <p:scale>
          <a:sx n="64" d="100"/>
          <a:sy n="64" d="100"/>
        </p:scale>
        <p:origin x="151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5CDD79-D746-42CA-A273-CF0412A44962}" type="datetimeFigureOut">
              <a:rPr lang="ru-RU" smtClean="0"/>
              <a:t>17.05.2023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F1605-7DC7-42C8-9602-0E1C1244E862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957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FB1AAE73-ACBC-42A7-81CA-067D55D030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20FEAF-1AB0-4A96-9A1E-6D3BE431B0F0}" type="slidenum">
              <a:rPr kumimoji="0" lang="uk-UA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uk-UA" altLang="ru-RU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6E5701E-D551-4D86-B235-4D525E4E5B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293A5DE4-8D56-496B-951E-9D6D98E697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F13B40B-850E-480C-BD0D-AA8644AB20EA}" type="slidenum">
              <a:rPr lang="ru-RU" altLang="ru-RU" b="0"/>
              <a:pPr eaLnBrk="1" hangingPunct="1"/>
              <a:t>14</a:t>
            </a:fld>
            <a:endParaRPr lang="ru-RU" altLang="ru-RU" b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98725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F13B40B-850E-480C-BD0D-AA8644AB20EA}" type="slidenum">
              <a:rPr lang="ru-RU" altLang="ru-RU" b="0"/>
              <a:pPr eaLnBrk="1" hangingPunct="1"/>
              <a:t>15</a:t>
            </a:fld>
            <a:endParaRPr lang="ru-RU" altLang="ru-RU" b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3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0EF56-F065-46D6-B9DF-B849E626D68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2235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42CAFBE-D717-4614-92A9-FB9072CF1042}" type="slidenum">
              <a:rPr lang="ru-RU" altLang="ru-RU" b="0"/>
              <a:pPr eaLnBrk="1" hangingPunct="1"/>
              <a:t>6</a:t>
            </a:fld>
            <a:endParaRPr lang="ru-RU" altLang="ru-RU" b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097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DDA73B-52AC-4A2C-8ABF-D0A9235DDA7F}" type="slidenum">
              <a:rPr lang="ru-RU" altLang="ru-RU" b="0"/>
              <a:pPr eaLnBrk="1" hangingPunct="1"/>
              <a:t>7</a:t>
            </a:fld>
            <a:endParaRPr lang="ru-RU" altLang="ru-RU" b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867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229866C-681A-4594-BBA8-2BCABFC858D7}" type="slidenum">
              <a:rPr lang="ru-RU" altLang="ru-RU" b="0"/>
              <a:pPr eaLnBrk="1" hangingPunct="1"/>
              <a:t>8</a:t>
            </a:fld>
            <a:endParaRPr lang="ru-RU" altLang="ru-RU" b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2456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223BBF6-6EF4-4A63-B146-8FC9E55D3B78}" type="slidenum">
              <a:rPr lang="ru-RU" altLang="ru-RU" b="0"/>
              <a:pPr eaLnBrk="1" hangingPunct="1"/>
              <a:t>9</a:t>
            </a:fld>
            <a:endParaRPr lang="ru-RU" altLang="ru-RU" b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521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F13B40B-850E-480C-BD0D-AA8644AB20EA}" type="slidenum">
              <a:rPr lang="ru-RU" altLang="ru-RU" b="0"/>
              <a:pPr eaLnBrk="1" hangingPunct="1"/>
              <a:t>10</a:t>
            </a:fld>
            <a:endParaRPr lang="ru-RU" altLang="ru-RU" b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1451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ABD4ECE-8A3B-411A-AA58-6999EE34827D}" type="slidenum">
              <a:rPr lang="ru-RU" altLang="ru-RU" b="0"/>
              <a:pPr eaLnBrk="1" hangingPunct="1"/>
              <a:t>12</a:t>
            </a:fld>
            <a:endParaRPr lang="ru-RU" altLang="ru-RU" b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6011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F13B40B-850E-480C-BD0D-AA8644AB20EA}" type="slidenum">
              <a:rPr lang="ru-RU" altLang="ru-RU" b="0"/>
              <a:pPr eaLnBrk="1" hangingPunct="1"/>
              <a:t>13</a:t>
            </a:fld>
            <a:endParaRPr lang="ru-RU" altLang="ru-RU" b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3367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DA2220B-DEA1-4E1C-AEC5-3527932135CA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768F38A5-93DC-4ACE-8133-8B417B8B7A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id="{E8B00A0D-7C2A-4CDA-A7BC-A17418D294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11" name="Rectangle 5">
                <a:extLst>
                  <a:ext uri="{FF2B5EF4-FFF2-40B4-BE49-F238E27FC236}">
                    <a16:creationId xmlns:a16="http://schemas.microsoft.com/office/drawing/2014/main" id="{9F25A464-0F54-47C4-B1C9-E0DBDCD5EB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</p:grpSp>
        <p:grpSp>
          <p:nvGrpSpPr>
            <p:cNvPr id="4" name="Group 6">
              <a:extLst>
                <a:ext uri="{FF2B5EF4-FFF2-40B4-BE49-F238E27FC236}">
                  <a16:creationId xmlns:a16="http://schemas.microsoft.com/office/drawing/2014/main" id="{6C62537E-DE92-4249-BB6F-A759228933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764F193-E7E9-4574-A3AF-9A35C1718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97AB438-BF7E-4462-AB81-3B6C4F52E9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/>
              </a:p>
            </p:txBody>
          </p:sp>
        </p:grpSp>
        <p:sp>
          <p:nvSpPr>
            <p:cNvPr id="5" name="Rectangle 9">
              <a:extLst>
                <a:ext uri="{FF2B5EF4-FFF2-40B4-BE49-F238E27FC236}">
                  <a16:creationId xmlns:a16="http://schemas.microsoft.com/office/drawing/2014/main" id="{B45FA270-A1D0-4A88-B399-4CEFB84D07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6" name="Rectangle 10">
              <a:extLst>
                <a:ext uri="{FF2B5EF4-FFF2-40B4-BE49-F238E27FC236}">
                  <a16:creationId xmlns:a16="http://schemas.microsoft.com/office/drawing/2014/main" id="{B6B3EC96-0F8E-4FBE-B0E6-31ECA8777E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  <p:sp>
          <p:nvSpPr>
            <p:cNvPr id="7" name="Rectangle 11">
              <a:extLst>
                <a:ext uri="{FF2B5EF4-FFF2-40B4-BE49-F238E27FC236}">
                  <a16:creationId xmlns:a16="http://schemas.microsoft.com/office/drawing/2014/main" id="{A352F1CB-C050-4199-BE9A-3C089611D4E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/>
            </a:p>
          </p:txBody>
        </p:sp>
      </p:grpSp>
      <p:sp>
        <p:nvSpPr>
          <p:cNvPr id="12" name="Rectangle 17">
            <a:extLst>
              <a:ext uri="{FF2B5EF4-FFF2-40B4-BE49-F238E27FC236}">
                <a16:creationId xmlns:a16="http://schemas.microsoft.com/office/drawing/2014/main" id="{6E4ABACD-4FE9-4438-A92D-CAFD0B31DC93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837DC2D0-6BC8-4DCE-B140-67F806BAF5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304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FDC7C8DD-60FA-4F9A-B218-F99A520374E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98E42D1A-A63B-4C81-8E08-16AA9BA7F4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644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85EB6E8D-3A56-4593-8B35-71E70CC09C5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C5A40205-957F-42FC-A92E-B870307F2B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08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F9E496C3-D5A0-425A-BD49-278723C0CC04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D66D554C-A9B3-454B-9E0E-40F59AD5F4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373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AF6B356F-EA8C-4674-B122-DCD14B23C1D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4FFCF333-FF6D-4FBF-864D-571F0D48A7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579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95D5A6E-6C13-45E1-A3B1-0866192F3BA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C6FF5500-6533-4514-B451-52B9201DDB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740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266EBBD9-F713-478E-B82A-570C4D4A09D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C73BF42E-CFA1-44DB-9CEA-662B391C64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73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A486993B-1AFD-47C5-8990-E6B282E1A29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6830ED5C-B9E3-4E17-B0CC-FC79751F74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7857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C454BA24-A44C-4CD9-B568-5D1627809E7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A7DDBE26-4B98-4321-BA39-138B27DFD1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874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5A750A7-6B02-4D34-8D43-B73A23F44FA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4F4CB0E3-D8B5-4C75-9144-11DD6ED7B8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39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0D1427B5-82BE-4CD4-B203-E970A0526BF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F21CA19F-13D6-40E3-ABC0-5876A3EB7A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7510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B9B290F-FD61-4537-8F5A-5B7A84C1452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66040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CE62779-25FE-41E1-B0C9-EEC25954AE8F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66040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44D5386-A0EB-485A-8B07-72170FD3F50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08267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E1F0390-6AAB-4FF9-88C2-BF73C7D0254C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08267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54D238-B07A-499B-BD96-42DDDEBB4E9D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00965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96F2C03-6540-44B3-AECF-A4FB40B8F083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117475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F0F061C-31CA-4E6E-AE03-173BA7D7EC61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34302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ru-RU" altLang="ru-RU" sz="2400"/>
          </a:p>
        </p:txBody>
      </p:sp>
      <p:sp>
        <p:nvSpPr>
          <p:cNvPr id="9230" name="Rectangle 14">
            <a:extLst>
              <a:ext uri="{FF2B5EF4-FFF2-40B4-BE49-F238E27FC236}">
                <a16:creationId xmlns:a16="http://schemas.microsoft.com/office/drawing/2014/main" id="{F8B6B4EF-A979-4195-A70A-5057BBA5F0E2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7013575" y="-238125"/>
            <a:ext cx="213042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chemeClr val="folHlink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uk-UA"/>
              <a:t>Лекція 3</a:t>
            </a:r>
            <a:endParaRPr lang="ru-RU"/>
          </a:p>
        </p:txBody>
      </p:sp>
      <p:sp>
        <p:nvSpPr>
          <p:cNvPr id="9231" name="Rectangle 15">
            <a:extLst>
              <a:ext uri="{FF2B5EF4-FFF2-40B4-BE49-F238E27FC236}">
                <a16:creationId xmlns:a16="http://schemas.microsoft.com/office/drawing/2014/main" id="{A6271279-8338-4C71-9BCC-4765A49D987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6813" y="6383338"/>
            <a:ext cx="2897187" cy="4746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folHlink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uk-UA"/>
              <a:t>© Олег Герасимчук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718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>
            <a:extLst>
              <a:ext uri="{FF2B5EF4-FFF2-40B4-BE49-F238E27FC236}">
                <a16:creationId xmlns:a16="http://schemas.microsoft.com/office/drawing/2014/main" id="{007E8318-F93E-4935-B15C-90B8B6760B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308850" y="6383338"/>
            <a:ext cx="1835150" cy="4746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ru-RU" sz="14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© Олег Герасимчук</a:t>
            </a:r>
            <a:endParaRPr kumimoji="0" lang="ru-RU" altLang="ru-RU" sz="1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5EAF714-3443-470B-9E69-653B1F9B08BA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1763689" y="2220118"/>
            <a:ext cx="6120680" cy="960438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ru-RU" altLang="ru-RU" dirty="0"/>
              <a:t>Тема </a:t>
            </a:r>
            <a:r>
              <a:rPr lang="uk-UA" altLang="ru-RU"/>
              <a:t>12</a:t>
            </a:r>
            <a:r>
              <a:rPr lang="ru-RU" altLang="ru-RU"/>
              <a:t>. </a:t>
            </a:r>
            <a:r>
              <a:rPr lang="uk-UA" dirty="0"/>
              <a:t>Бази даних</a:t>
            </a:r>
            <a:r>
              <a:rPr lang="ru-RU" altLang="ru-RU" dirty="0"/>
              <a:t> </a:t>
            </a:r>
            <a:endParaRPr lang="uk-UA" altLang="ru-RU" dirty="0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EA84BB76-020F-4712-A89F-B07CA36D5AC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 bwMode="auto">
          <a:xfrm>
            <a:off x="5508625" y="4941888"/>
            <a:ext cx="3449638" cy="7921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sz="1800"/>
              <a:t>Викладач:</a:t>
            </a:r>
          </a:p>
          <a:p>
            <a:pPr marL="0" indent="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uk-UA" altLang="ru-RU" sz="1800"/>
              <a:t>к.т.н., доц. Герасимчук О.О. </a:t>
            </a:r>
          </a:p>
        </p:txBody>
      </p:sp>
      <p:sp>
        <p:nvSpPr>
          <p:cNvPr id="5125" name="Rectangle 6">
            <a:extLst>
              <a:ext uri="{FF2B5EF4-FFF2-40B4-BE49-F238E27FC236}">
                <a16:creationId xmlns:a16="http://schemas.microsoft.com/office/drawing/2014/main" id="{3F0E90D2-A5B5-46E8-9500-CA27C2E73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66700"/>
            <a:ext cx="83534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60000"/>
              <a:buFont typeface="Wingdings" panose="05000000000000000000" pitchFamily="2" charset="2"/>
              <a:buNone/>
              <a:tabLst/>
              <a:defRPr/>
            </a:pPr>
            <a:r>
              <a:rPr kumimoji="0" lang="uk-UA" altLang="ru-RU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Технічний фаховий коледж ЛНТУ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altLang="uk-UA" sz="2000" b="1" i="0" u="none" strike="noStrike" kern="1200" cap="none" spc="0" normalizeH="0" baseline="0" noProof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+mn-cs"/>
              </a:rPr>
              <a:t>Web технології</a:t>
            </a:r>
            <a:endParaRPr kumimoji="0" lang="ru-RU" altLang="uk-UA" sz="2000" b="1" i="0" u="none" strike="noStrike" kern="1200" cap="none" spc="0" normalizeH="0" baseline="0" noProof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435412" y="691044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Реляційні БД</a:t>
            </a:r>
          </a:p>
        </p:txBody>
      </p:sp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1874044" y="1570435"/>
            <a:ext cx="687442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AutoNum type="arabicParenR"/>
            </a:pPr>
            <a:r>
              <a:rPr lang="uk-UA" altLang="ru-RU" sz="2000" b="0" dirty="0"/>
              <a:t>немає дублювання інформації; </a:t>
            </a:r>
          </a:p>
          <a:p>
            <a:pPr eaLnBrk="1" hangingPunct="1">
              <a:spcBef>
                <a:spcPct val="20000"/>
              </a:spcBef>
              <a:buFontTx/>
              <a:buAutoNum type="arabicParenR"/>
            </a:pPr>
            <a:r>
              <a:rPr lang="uk-UA" altLang="ru-RU" sz="2000" b="0" dirty="0"/>
              <a:t>при зміні адреси фірми, достатньо змінити її тільки в таблиці </a:t>
            </a:r>
            <a:r>
              <a:rPr lang="uk-UA" altLang="ru-RU" sz="2000" dirty="0"/>
              <a:t>Продавці</a:t>
            </a:r>
            <a:r>
              <a:rPr lang="uk-UA" altLang="ru-RU" sz="2000" b="0" dirty="0"/>
              <a:t>;</a:t>
            </a:r>
          </a:p>
          <a:p>
            <a:pPr eaLnBrk="1" hangingPunct="1">
              <a:spcBef>
                <a:spcPct val="20000"/>
              </a:spcBef>
              <a:buFontTx/>
              <a:buAutoNum type="arabicParenR"/>
            </a:pPr>
            <a:r>
              <a:rPr lang="uk-UA" altLang="ru-RU" sz="2000" b="0" dirty="0"/>
              <a:t>захист від неправильного введення:</a:t>
            </a:r>
          </a:p>
          <a:p>
            <a:pPr eaLnBrk="1" hangingPunct="1">
              <a:spcBef>
                <a:spcPct val="20000"/>
              </a:spcBef>
              <a:buFontTx/>
              <a:buAutoNum type="arabicParenR"/>
            </a:pPr>
            <a:r>
              <a:rPr lang="uk-UA" altLang="ru-RU" sz="2000" b="0" dirty="0"/>
              <a:t>механізм </a:t>
            </a:r>
            <a:r>
              <a:rPr lang="uk-UA" altLang="ru-RU" sz="2000" dirty="0"/>
              <a:t>транзакції</a:t>
            </a:r>
            <a:r>
              <a:rPr lang="uk-UA" altLang="ru-RU" sz="2000" b="0" dirty="0"/>
              <a:t>: будь-які зміни вносяться в базу тільки тоді, коли вони повністю завершені.</a:t>
            </a:r>
          </a:p>
        </p:txBody>
      </p:sp>
      <p:grpSp>
        <p:nvGrpSpPr>
          <p:cNvPr id="2" name="Group 5"/>
          <p:cNvGrpSpPr>
            <a:grpSpLocks noChangeAspect="1"/>
          </p:cNvGrpSpPr>
          <p:nvPr/>
        </p:nvGrpSpPr>
        <p:grpSpPr bwMode="auto">
          <a:xfrm>
            <a:off x="1379162" y="1570435"/>
            <a:ext cx="289322" cy="289322"/>
            <a:chOff x="2816" y="2458"/>
            <a:chExt cx="1728" cy="1728"/>
          </a:xfrm>
        </p:grpSpPr>
        <p:sp>
          <p:nvSpPr>
            <p:cNvPr id="11274" name="Oval 6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  <p:grpSp>
          <p:nvGrpSpPr>
            <p:cNvPr id="11275" name="Group 7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11277" name="Rectangle 8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1350"/>
              </a:p>
            </p:txBody>
          </p:sp>
          <p:sp>
            <p:nvSpPr>
              <p:cNvPr id="11278" name="Rectangle 9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1350"/>
              </a:p>
            </p:txBody>
          </p:sp>
        </p:grpSp>
        <p:sp>
          <p:nvSpPr>
            <p:cNvPr id="11276" name="Freeform 10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02"/>
                <a:gd name="T40" fmla="*/ 0 h 1299"/>
                <a:gd name="T41" fmla="*/ 1302 w 1302"/>
                <a:gd name="T42" fmla="*/ 1299 h 12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</p:grpSp>
      <p:grpSp>
        <p:nvGrpSpPr>
          <p:cNvPr id="4" name="Group 11"/>
          <p:cNvGrpSpPr>
            <a:grpSpLocks noChangeAspect="1"/>
          </p:cNvGrpSpPr>
          <p:nvPr/>
        </p:nvGrpSpPr>
        <p:grpSpPr bwMode="auto">
          <a:xfrm>
            <a:off x="1407532" y="4005064"/>
            <a:ext cx="296466" cy="296465"/>
            <a:chOff x="552" y="2523"/>
            <a:chExt cx="1728" cy="1728"/>
          </a:xfrm>
        </p:grpSpPr>
        <p:sp>
          <p:nvSpPr>
            <p:cNvPr id="11272" name="Oval 12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  <p:sp>
          <p:nvSpPr>
            <p:cNvPr id="11273" name="Rectangle 13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</p:grpSp>
      <p:sp>
        <p:nvSpPr>
          <p:cNvPr id="291854" name="Rectangle 14"/>
          <p:cNvSpPr>
            <a:spLocks noChangeArrowheads="1"/>
          </p:cNvSpPr>
          <p:nvPr/>
        </p:nvSpPr>
        <p:spPr bwMode="auto">
          <a:xfrm>
            <a:off x="1901430" y="3889772"/>
            <a:ext cx="6874419" cy="1727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AutoNum type="arabicParenR"/>
            </a:pPr>
            <a:r>
              <a:rPr lang="uk-UA" altLang="ru-RU" sz="2000" b="0"/>
              <a:t>складність структури (не більше 40-50 таблиць); </a:t>
            </a:r>
          </a:p>
          <a:p>
            <a:pPr eaLnBrk="1" hangingPunct="1">
              <a:spcBef>
                <a:spcPct val="20000"/>
              </a:spcBef>
              <a:buFontTx/>
              <a:buAutoNum type="arabicParenR"/>
            </a:pPr>
            <a:r>
              <a:rPr lang="uk-UA" altLang="ru-RU" sz="2000" b="0"/>
              <a:t>при пошуку потрібно звертатися до декількох таблиць;</a:t>
            </a:r>
          </a:p>
          <a:p>
            <a:pPr eaLnBrk="1" hangingPunct="1">
              <a:spcBef>
                <a:spcPct val="20000"/>
              </a:spcBef>
              <a:buFontTx/>
              <a:buAutoNum type="arabicParenR"/>
            </a:pPr>
            <a:r>
              <a:rPr lang="uk-UA" altLang="ru-RU" sz="2000" b="0"/>
              <a:t>потрібно підтримувати </a:t>
            </a:r>
            <a:r>
              <a:rPr lang="uk-UA" altLang="ru-RU" sz="2000"/>
              <a:t>цілісність</a:t>
            </a:r>
            <a:r>
              <a:rPr lang="uk-UA" altLang="ru-RU" sz="2000" b="0"/>
              <a:t>: при вилученні фірми продавця потрібно вилучати всі зв'язані записи з всіх таблиць (в СКБД – автоматично, </a:t>
            </a:r>
            <a:r>
              <a:rPr lang="uk-UA" altLang="ru-RU" sz="2000"/>
              <a:t>каскадні вилучення</a:t>
            </a:r>
            <a:r>
              <a:rPr lang="uk-UA" altLang="ru-RU" sz="2000" b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67089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18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91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91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918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918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918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4" grpId="0" build="p"/>
      <p:bldP spid="29185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2"/>
          <p:cNvSpPr txBox="1">
            <a:spLocks noChangeArrowheads="1"/>
          </p:cNvSpPr>
          <p:nvPr/>
        </p:nvSpPr>
        <p:spPr bwMode="auto">
          <a:xfrm>
            <a:off x="161765" y="1771411"/>
            <a:ext cx="882046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360363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000" dirty="0"/>
              <a:t>Кожний рядок таблиці містить відомості про один окремий об'єкт системи (про конкретну книгу, співробітника установи тощо), а кожний стовпець певні характеристики (властивості, атрибути) цих об'єктів. </a:t>
            </a:r>
          </a:p>
          <a:p>
            <a:pPr eaLnBrk="1" hangingPunct="1"/>
            <a:r>
              <a:rPr lang="uk-UA" altLang="ru-RU" sz="2000" dirty="0"/>
              <a:t>Наприклад, атрибутами об'єктів можуть бути автор книги, посада співробітника, відділ, у якому він працює тощо. </a:t>
            </a:r>
          </a:p>
          <a:p>
            <a:pPr eaLnBrk="1" hangingPunct="1"/>
            <a:r>
              <a:rPr lang="uk-UA" altLang="ru-RU" sz="2000" dirty="0"/>
              <a:t>Рядки такої таблиці називаються </a:t>
            </a:r>
            <a:r>
              <a:rPr lang="uk-UA" altLang="ru-RU" sz="2000" i="1" dirty="0"/>
              <a:t>записами, </a:t>
            </a:r>
            <a:r>
              <a:rPr lang="uk-UA" altLang="ru-RU" sz="2000" dirty="0"/>
              <a:t>а стовпці — </a:t>
            </a:r>
            <a:r>
              <a:rPr lang="uk-UA" altLang="ru-RU" sz="2000" i="1" dirty="0"/>
              <a:t>полями </a:t>
            </a:r>
            <a:endParaRPr lang="en-US" altLang="ru-RU" sz="2000" dirty="0"/>
          </a:p>
        </p:txBody>
      </p:sp>
      <p:sp>
        <p:nvSpPr>
          <p:cNvPr id="12291" name="TextBox 4"/>
          <p:cNvSpPr txBox="1">
            <a:spLocks noChangeArrowheads="1"/>
          </p:cNvSpPr>
          <p:nvPr/>
        </p:nvSpPr>
        <p:spPr bwMode="auto">
          <a:xfrm>
            <a:off x="1193066" y="344627"/>
            <a:ext cx="735253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800" dirty="0">
                <a:solidFill>
                  <a:srgbClr val="C00000"/>
                </a:solidFill>
                <a:latin typeface="+mn-lt"/>
              </a:rPr>
              <a:t>Реляційна модель орієнтована на організацію даних у вигляді таблиць</a:t>
            </a:r>
            <a:endParaRPr lang="en-US" altLang="ru-RU" sz="2800" dirty="0">
              <a:solidFill>
                <a:srgbClr val="C00000"/>
              </a:solidFill>
              <a:latin typeface="+mn-lt"/>
            </a:endParaRPr>
          </a:p>
        </p:txBody>
      </p:sp>
      <p:graphicFrame>
        <p:nvGraphicFramePr>
          <p:cNvPr id="6" name="Group 18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213390"/>
              </p:ext>
            </p:extLst>
          </p:nvPr>
        </p:nvGraphicFramePr>
        <p:xfrm>
          <a:off x="2406204" y="5320678"/>
          <a:ext cx="5267325" cy="1132658"/>
        </p:xfrm>
        <a:graphic>
          <a:graphicData uri="http://schemas.openxmlformats.org/drawingml/2006/table">
            <a:tbl>
              <a:tblPr/>
              <a:tblGrid>
                <a:gridCol w="9894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3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34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43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Прізвище</a:t>
                      </a:r>
                    </a:p>
                  </a:txBody>
                  <a:tcPr marL="68580" marR="68580"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Ім'я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Адреса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Телефон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Петров</a:t>
                      </a:r>
                    </a:p>
                  </a:txBody>
                  <a:tcPr marL="68580" marR="68580"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Вася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Шевченка пл., б. 32, кв. 11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275-75-75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Іванов</a:t>
                      </a:r>
                    </a:p>
                  </a:txBody>
                  <a:tcPr marL="68580" marR="68580"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Петро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Франка вул., б. 25, кв.12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276-76-76</a:t>
                      </a: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68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83" marB="3428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83" marB="3428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2" name="Group 263"/>
          <p:cNvGrpSpPr>
            <a:grpSpLocks/>
          </p:cNvGrpSpPr>
          <p:nvPr/>
        </p:nvGrpSpPr>
        <p:grpSpPr bwMode="auto">
          <a:xfrm>
            <a:off x="1259632" y="5114700"/>
            <a:ext cx="1139429" cy="890588"/>
            <a:chOff x="190" y="1829"/>
            <a:chExt cx="957" cy="748"/>
          </a:xfrm>
        </p:grpSpPr>
        <p:sp>
          <p:nvSpPr>
            <p:cNvPr id="8" name="AutoShape 186"/>
            <p:cNvSpPr>
              <a:spLocks noChangeArrowheads="1"/>
            </p:cNvSpPr>
            <p:nvPr/>
          </p:nvSpPr>
          <p:spPr bwMode="auto">
            <a:xfrm>
              <a:off x="190" y="1829"/>
              <a:ext cx="843" cy="285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12700">
              <a:noFill/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uk-UA" dirty="0">
                  <a:solidFill>
                    <a:srgbClr val="FF0000"/>
                  </a:solidFill>
                  <a:latin typeface="Arial" charset="0"/>
                </a:rPr>
                <a:t>записи</a:t>
              </a:r>
            </a:p>
          </p:txBody>
        </p:sp>
        <p:sp>
          <p:nvSpPr>
            <p:cNvPr id="12327" name="Line 191"/>
            <p:cNvSpPr>
              <a:spLocks noChangeShapeType="1"/>
            </p:cNvSpPr>
            <p:nvPr/>
          </p:nvSpPr>
          <p:spPr bwMode="auto">
            <a:xfrm>
              <a:off x="600" y="2120"/>
              <a:ext cx="547" cy="23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12328" name="Line 192"/>
            <p:cNvSpPr>
              <a:spLocks noChangeShapeType="1"/>
            </p:cNvSpPr>
            <p:nvPr/>
          </p:nvSpPr>
          <p:spPr bwMode="auto">
            <a:xfrm>
              <a:off x="612" y="2120"/>
              <a:ext cx="535" cy="45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4" name="Group 262"/>
          <p:cNvGrpSpPr>
            <a:grpSpLocks/>
          </p:cNvGrpSpPr>
          <p:nvPr/>
        </p:nvGrpSpPr>
        <p:grpSpPr bwMode="auto">
          <a:xfrm>
            <a:off x="3007868" y="4704530"/>
            <a:ext cx="3930253" cy="579835"/>
            <a:chOff x="1717" y="1502"/>
            <a:chExt cx="3301" cy="487"/>
          </a:xfrm>
        </p:grpSpPr>
        <p:sp>
          <p:nvSpPr>
            <p:cNvPr id="12321" name="Line 187"/>
            <p:cNvSpPr>
              <a:spLocks noChangeShapeType="1"/>
            </p:cNvSpPr>
            <p:nvPr/>
          </p:nvSpPr>
          <p:spPr bwMode="auto">
            <a:xfrm flipH="1">
              <a:off x="1717" y="1681"/>
              <a:ext cx="1686" cy="3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12322" name="Line 188"/>
            <p:cNvSpPr>
              <a:spLocks noChangeShapeType="1"/>
            </p:cNvSpPr>
            <p:nvPr/>
          </p:nvSpPr>
          <p:spPr bwMode="auto">
            <a:xfrm>
              <a:off x="3552" y="1698"/>
              <a:ext cx="0" cy="27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12323" name="Line 189"/>
            <p:cNvSpPr>
              <a:spLocks noChangeShapeType="1"/>
            </p:cNvSpPr>
            <p:nvPr/>
          </p:nvSpPr>
          <p:spPr bwMode="auto">
            <a:xfrm flipH="1">
              <a:off x="2310" y="1758"/>
              <a:ext cx="1128" cy="23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12324" name="Line 190"/>
            <p:cNvSpPr>
              <a:spLocks noChangeShapeType="1"/>
            </p:cNvSpPr>
            <p:nvPr/>
          </p:nvSpPr>
          <p:spPr bwMode="auto">
            <a:xfrm>
              <a:off x="3694" y="1722"/>
              <a:ext cx="1324" cy="2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16" name="AutoShape 185"/>
            <p:cNvSpPr>
              <a:spLocks noChangeArrowheads="1"/>
            </p:cNvSpPr>
            <p:nvPr/>
          </p:nvSpPr>
          <p:spPr bwMode="auto">
            <a:xfrm>
              <a:off x="2839" y="1502"/>
              <a:ext cx="1223" cy="285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12700">
              <a:noFill/>
              <a:round/>
              <a:headEnd/>
              <a:tailEnd type="none" w="lg" len="lg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uk-UA" dirty="0">
                  <a:solidFill>
                    <a:srgbClr val="FF0000"/>
                  </a:solidFill>
                  <a:latin typeface="Arial" charset="0"/>
                </a:rPr>
                <a:t>поля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226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504951" y="614097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Властивості таблиць  БД</a:t>
            </a:r>
          </a:p>
        </p:txBody>
      </p:sp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179512" y="1528763"/>
            <a:ext cx="8856983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/>
          <a:lstStyle>
            <a:lvl1pPr marL="263525" indent="-263525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5963" indent="-1778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AutoNum type="arabicPeriod"/>
            </a:pPr>
            <a:r>
              <a:rPr lang="uk-UA" altLang="ru-RU" dirty="0"/>
              <a:t>Кількість полів визначається розробником</a:t>
            </a:r>
            <a:r>
              <a:rPr lang="uk-UA" altLang="ru-RU" b="0" dirty="0"/>
              <a:t> і не може змінюватися користувачем.</a:t>
            </a:r>
          </a:p>
          <a:p>
            <a:pPr eaLnBrk="1" hangingPunct="1">
              <a:spcBef>
                <a:spcPct val="20000"/>
              </a:spcBef>
              <a:buFontTx/>
              <a:buAutoNum type="arabicPeriod"/>
            </a:pPr>
            <a:r>
              <a:rPr lang="uk-UA" altLang="ru-RU" dirty="0"/>
              <a:t>Будь-які поля повинні мати унікальне ім'я.</a:t>
            </a:r>
            <a:endParaRPr lang="uk-UA" altLang="ru-RU" b="0" dirty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uk-UA" altLang="ru-RU" dirty="0"/>
              <a:t>Поля можуть мати різний тип</a:t>
            </a:r>
            <a:r>
              <a:rPr lang="uk-UA" altLang="ru-RU" b="0" dirty="0"/>
              <a:t>: 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uk-UA" altLang="ru-RU" b="0" dirty="0"/>
              <a:t>рядок символів (довжиною до 255 символів) 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uk-UA" altLang="ru-RU" b="0" dirty="0"/>
              <a:t>дійсне число (з дробовою частиною) 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uk-UA" altLang="ru-RU" b="0" dirty="0"/>
              <a:t>ціле число 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uk-UA" altLang="ru-RU" b="0" dirty="0"/>
              <a:t>грошова сума 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uk-UA" altLang="ru-RU" b="0" dirty="0"/>
              <a:t>дата, час, дата і час 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uk-UA" altLang="ru-RU" b="0" dirty="0"/>
              <a:t>логічне поле (істина або хибність, так або ні) 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uk-UA" altLang="ru-RU" b="0" dirty="0"/>
              <a:t>багатосторінковий текст (МЕМО)</a:t>
            </a:r>
          </a:p>
          <a:p>
            <a:pPr lvl="1" eaLnBrk="1" hangingPunct="1">
              <a:spcBef>
                <a:spcPct val="20000"/>
              </a:spcBef>
              <a:buFontTx/>
              <a:buChar char="•"/>
            </a:pPr>
            <a:r>
              <a:rPr lang="uk-UA" altLang="ru-RU" b="0" dirty="0"/>
              <a:t>малюнок, звук або інший об'єкт (об'єкт OLE)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uk-UA" altLang="ru-RU" dirty="0"/>
              <a:t>Поля можуть бути обов'язковими для заповнення або ні.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uk-UA" altLang="ru-RU" dirty="0"/>
              <a:t>Таблиці можуть містити скільки завгодно записів</a:t>
            </a:r>
            <a:r>
              <a:rPr lang="uk-UA" altLang="ru-RU" b="0" dirty="0"/>
              <a:t> (ця кількість обмежується тільки об'ємом диску); записи можна добавляти, вилучати, редагувати, сортувати, шукати. </a:t>
            </a:r>
          </a:p>
        </p:txBody>
      </p:sp>
    </p:spTree>
    <p:extLst>
      <p:ext uri="{BB962C8B-B14F-4D97-AF65-F5344CB8AC3E}">
        <p14:creationId xmlns:p14="http://schemas.microsoft.com/office/powerpoint/2010/main" val="108955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1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816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16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816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816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16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816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8160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816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16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816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8160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8160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435412" y="691044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sz="3200" dirty="0">
                <a:solidFill>
                  <a:srgbClr val="C00000"/>
                </a:solidFill>
                <a:latin typeface="+mn-lt"/>
              </a:rPr>
              <a:t>Об'єктно-реляційна</a:t>
            </a: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 БД</a:t>
            </a:r>
          </a:p>
        </p:txBody>
      </p:sp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197789" y="1628800"/>
            <a:ext cx="858077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20000"/>
              </a:spcBef>
            </a:pPr>
            <a:r>
              <a:rPr lang="uk-UA" sz="2000" b="0" dirty="0"/>
              <a:t>Об'єктно-реляційна база даних </a:t>
            </a:r>
            <a:r>
              <a:rPr lang="en-US" sz="2000" b="0" dirty="0"/>
              <a:t>-</a:t>
            </a:r>
            <a:r>
              <a:rPr lang="uk-UA" sz="2000" b="0" dirty="0"/>
              <a:t> це система керування базами даних подібна до реляційної, але з об'єктно-орієнтованою моделлю бази: об'єкти, класи та наслідування підтримуються в схемі даних та мові запитів. На додачу, як і в реляційних БД, вона підтримує розширення моделі даних новими типами даних та методами.</a:t>
            </a:r>
            <a:endParaRPr lang="uk-UA" altLang="ru-RU" sz="2000" b="0" dirty="0"/>
          </a:p>
        </p:txBody>
      </p:sp>
      <p:pic>
        <p:nvPicPr>
          <p:cNvPr id="6" name="Графіка 5">
            <a:extLst>
              <a:ext uri="{FF2B5EF4-FFF2-40B4-BE49-F238E27FC236}">
                <a16:creationId xmlns:a16="http://schemas.microsoft.com/office/drawing/2014/main" id="{419A6130-67CC-40AF-9E5B-35DF3EE2CB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28082" y="3369169"/>
            <a:ext cx="4720183" cy="348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180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435412" y="691044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Нереляційні БД (</a:t>
            </a:r>
            <a:r>
              <a:rPr lang="en-US" altLang="ru-RU" sz="3200" dirty="0">
                <a:solidFill>
                  <a:srgbClr val="C00000"/>
                </a:solidFill>
                <a:latin typeface="+mn-lt"/>
              </a:rPr>
              <a:t>NoSQL)</a:t>
            </a:r>
            <a:endParaRPr lang="uk-UA" altLang="ru-RU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291844" name="Rectangle 4"/>
          <p:cNvSpPr>
            <a:spLocks noChangeArrowheads="1"/>
          </p:cNvSpPr>
          <p:nvPr/>
        </p:nvSpPr>
        <p:spPr bwMode="auto">
          <a:xfrm>
            <a:off x="281615" y="2286000"/>
            <a:ext cx="858077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Bef>
                <a:spcPct val="20000"/>
              </a:spcBef>
            </a:pPr>
            <a:r>
              <a:rPr lang="uk-UA" sz="2000" dirty="0"/>
              <a:t>Нереляційна база даних </a:t>
            </a:r>
            <a:r>
              <a:rPr lang="en-US" sz="2000" b="0" dirty="0"/>
              <a:t>– </a:t>
            </a:r>
            <a:r>
              <a:rPr lang="uk-UA" sz="2000" b="0" dirty="0"/>
              <a:t>зберігає дані без чітких </a:t>
            </a:r>
            <a:r>
              <a:rPr lang="uk-UA" sz="2000" b="0" dirty="0" err="1"/>
              <a:t>зв’язків</a:t>
            </a:r>
            <a:r>
              <a:rPr lang="uk-UA" sz="2000" b="0" dirty="0"/>
              <a:t> між собою та без чіткої структури. Замість структурованих таблиць, всередині бази знаходиться безліч різнорідних документів, в тому числі і зображення, відео та навіть публікації у соціальних мережах. На відміну від реляційних БД, </a:t>
            </a:r>
            <a:r>
              <a:rPr lang="en-US" sz="2000" b="0" dirty="0"/>
              <a:t>NoSQL </a:t>
            </a:r>
            <a:r>
              <a:rPr lang="uk-UA" sz="2000" b="0" dirty="0"/>
              <a:t>бази не підтримують </a:t>
            </a:r>
            <a:r>
              <a:rPr lang="en-US" sz="2000" b="0" dirty="0"/>
              <a:t>SQL </a:t>
            </a:r>
            <a:r>
              <a:rPr lang="uk-UA" sz="2000" b="0" dirty="0"/>
              <a:t>запити.</a:t>
            </a:r>
            <a:endParaRPr lang="uk-UA" altLang="ru-RU" sz="2400" b="0" dirty="0"/>
          </a:p>
        </p:txBody>
      </p:sp>
    </p:spTree>
    <p:extLst>
      <p:ext uri="{BB962C8B-B14F-4D97-AF65-F5344CB8AC3E}">
        <p14:creationId xmlns:p14="http://schemas.microsoft.com/office/powerpoint/2010/main" val="2525052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1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4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435412" y="691044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Нереляційні БД (</a:t>
            </a:r>
            <a:r>
              <a:rPr lang="en-US" altLang="ru-RU" sz="3200" dirty="0">
                <a:solidFill>
                  <a:srgbClr val="C00000"/>
                </a:solidFill>
                <a:latin typeface="+mn-lt"/>
              </a:rPr>
              <a:t>NoSQL)</a:t>
            </a:r>
            <a:endParaRPr lang="uk-UA" altLang="ru-RU" sz="32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EDAF6B3-F5EF-4B26-8260-8CE64B4B44CB}"/>
              </a:ext>
            </a:extLst>
          </p:cNvPr>
          <p:cNvSpPr txBox="1"/>
          <p:nvPr/>
        </p:nvSpPr>
        <p:spPr>
          <a:xfrm>
            <a:off x="107504" y="1556792"/>
            <a:ext cx="8940302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uk-UA" sz="2200" b="0" i="0" dirty="0">
                <a:solidFill>
                  <a:srgbClr val="464646"/>
                </a:solidFill>
                <a:effectLst/>
                <a:latin typeface="Philosopher"/>
              </a:rPr>
              <a:t>На відміну від реляційних, у нереляційних базах даних схема даних є динамічною та може змінюватись у будь який момент часу. До даних складніше отримати доступ. Проте такі СУБД відрізняються швидкістю та продуктивністю. Фізичні об’єкти у </a:t>
            </a:r>
            <a:r>
              <a:rPr lang="en-US" sz="2200" b="0" i="0" dirty="0">
                <a:solidFill>
                  <a:srgbClr val="464646"/>
                </a:solidFill>
                <a:effectLst/>
                <a:latin typeface="Philosopher"/>
              </a:rPr>
              <a:t>NoSQL </a:t>
            </a:r>
            <a:r>
              <a:rPr lang="uk-UA" sz="2200" b="0" i="0" dirty="0">
                <a:solidFill>
                  <a:srgbClr val="464646"/>
                </a:solidFill>
                <a:effectLst/>
                <a:latin typeface="Philosopher"/>
              </a:rPr>
              <a:t>зазвичай можна зберігати прямо у тому вигляді, у якому з ними потім працює додаток.</a:t>
            </a:r>
          </a:p>
          <a:p>
            <a:pPr algn="l"/>
            <a:r>
              <a:rPr lang="uk-UA" sz="2200" b="0" i="0" dirty="0">
                <a:solidFill>
                  <a:srgbClr val="464646"/>
                </a:solidFill>
                <a:effectLst/>
                <a:latin typeface="Philosopher"/>
              </a:rPr>
              <a:t>Бази даних </a:t>
            </a:r>
            <a:r>
              <a:rPr lang="en-US" sz="2200" b="0" i="0" dirty="0">
                <a:solidFill>
                  <a:srgbClr val="464646"/>
                </a:solidFill>
                <a:effectLst/>
                <a:latin typeface="Philosopher"/>
              </a:rPr>
              <a:t>NoSQL </a:t>
            </a:r>
            <a:r>
              <a:rPr lang="uk-UA" sz="2200" b="0" i="0" dirty="0">
                <a:solidFill>
                  <a:srgbClr val="464646"/>
                </a:solidFill>
                <a:effectLst/>
                <a:latin typeface="Philosopher"/>
              </a:rPr>
              <a:t>підходять для зберігання великих об’ємів неструктурованої інформації, а також для швидкої розробки та тестування гіпотез.</a:t>
            </a:r>
          </a:p>
          <a:p>
            <a:pPr algn="l"/>
            <a:r>
              <a:rPr lang="uk-UA" sz="2200" b="0" i="0" dirty="0">
                <a:solidFill>
                  <a:srgbClr val="464646"/>
                </a:solidFill>
                <a:effectLst/>
                <a:latin typeface="Philosopher"/>
              </a:rPr>
              <a:t>У них можна зберігати дані будь яких типів та додавати нові в процесі роботи.</a:t>
            </a:r>
          </a:p>
          <a:p>
            <a:pPr algn="l"/>
            <a:r>
              <a:rPr lang="uk-UA" sz="2200" b="0" i="0" dirty="0">
                <a:solidFill>
                  <a:srgbClr val="464646"/>
                </a:solidFill>
                <a:effectLst/>
                <a:latin typeface="Philosopher"/>
              </a:rPr>
              <a:t>Масштабованість. </a:t>
            </a:r>
            <a:r>
              <a:rPr lang="en-US" sz="2200" b="0" i="0" dirty="0">
                <a:solidFill>
                  <a:srgbClr val="464646"/>
                </a:solidFill>
                <a:effectLst/>
                <a:latin typeface="Philosopher"/>
              </a:rPr>
              <a:t>NoSQL </a:t>
            </a:r>
            <a:r>
              <a:rPr lang="uk-UA" sz="2200" b="0" i="0" dirty="0">
                <a:solidFill>
                  <a:srgbClr val="464646"/>
                </a:solidFill>
                <a:effectLst/>
                <a:latin typeface="Philosopher"/>
              </a:rPr>
              <a:t>бази мають розподілену архітектуру, тому легко масштабуються горизонтально та вирізняються високою продуктивністю. Технології </a:t>
            </a:r>
            <a:r>
              <a:rPr lang="en-US" sz="2200" b="0" i="0" dirty="0">
                <a:solidFill>
                  <a:srgbClr val="464646"/>
                </a:solidFill>
                <a:effectLst/>
                <a:latin typeface="Philosopher"/>
              </a:rPr>
              <a:t>NoSQL </a:t>
            </a:r>
            <a:r>
              <a:rPr lang="uk-UA" sz="2200" b="0" i="0" dirty="0">
                <a:solidFill>
                  <a:srgbClr val="464646"/>
                </a:solidFill>
                <a:effectLst/>
                <a:latin typeface="Philosopher"/>
              </a:rPr>
              <a:t>можуть автоматично розподіляти дані на різних серверах. Це підвищує швидкість читання даних у розподіленому середовищі.</a:t>
            </a:r>
          </a:p>
        </p:txBody>
      </p:sp>
    </p:spTree>
    <p:extLst>
      <p:ext uri="{BB962C8B-B14F-4D97-AF65-F5344CB8AC3E}">
        <p14:creationId xmlns:p14="http://schemas.microsoft.com/office/powerpoint/2010/main" val="2786150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78005"/>
            <a:ext cx="8229600" cy="1143000"/>
          </a:xfrm>
        </p:spPr>
        <p:txBody>
          <a:bodyPr/>
          <a:lstStyle/>
          <a:p>
            <a:r>
              <a:rPr lang="ru-RU" sz="3200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ПОНЯТТЯ ПРО БАЗИ ДАНИХ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b="1" dirty="0"/>
              <a:t>База даних — це впорядкований за певними правилами набір взаємопов’язаних даних</a:t>
            </a:r>
          </a:p>
          <a:p>
            <a:pPr marL="0" indent="0">
              <a:buNone/>
            </a:pPr>
            <a:r>
              <a:rPr lang="uk-UA" dirty="0"/>
              <a:t>Основним призначенням бази даних є гарантоване систематизоване збереження даних і надання доступу до них користувачеві або комп’ютерній програмі, тобто забезпечення швидкого пошуку потрібних даних Електронні бази даних активно використовуються в банківській сфері (облік клієнтів, їх рахунків, проведених виплат та руху коштів), бібліотеках , пошукових системах Інтернету, системах обліку та здійснення оплати за користування електроенергією, газом, холодною та гарячою водою, під час проведення зовнішнього незалежного оцінювання учнів і в інших сферах діяльності людини</a:t>
            </a:r>
          </a:p>
        </p:txBody>
      </p:sp>
    </p:spTree>
    <p:extLst>
      <p:ext uri="{BB962C8B-B14F-4D97-AF65-F5344CB8AC3E}">
        <p14:creationId xmlns:p14="http://schemas.microsoft.com/office/powerpoint/2010/main" val="3814338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4341" y="0"/>
            <a:ext cx="8229600" cy="1143000"/>
          </a:xfrm>
        </p:spPr>
        <p:txBody>
          <a:bodyPr/>
          <a:lstStyle/>
          <a:p>
            <a:r>
              <a:rPr lang="uk-UA" sz="2800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Сторінка пошуку публікацій у базі даних Національної бібліотеки України імені В.І. Вернадського</a:t>
            </a: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518" t="8386" r="23971" b="39955"/>
          <a:stretch/>
        </p:blipFill>
        <p:spPr>
          <a:xfrm>
            <a:off x="827584" y="1700808"/>
            <a:ext cx="7855619" cy="4519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661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620688"/>
            <a:ext cx="8229600" cy="1143000"/>
          </a:xfrm>
        </p:spPr>
        <p:txBody>
          <a:bodyPr/>
          <a:lstStyle/>
          <a:p>
            <a:r>
              <a:rPr lang="uk-UA" sz="3200" b="1" kern="1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Модель бази даних</a:t>
            </a:r>
            <a:endParaRPr lang="ru-RU" sz="3200" b="1" kern="1200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uk-UA" sz="2400" dirty="0"/>
              <a:t>База даних є досить складним за своєю структурою об’єктом, тому перед створенням вона заздалегідь проектується — створюється </a:t>
            </a:r>
            <a:r>
              <a:rPr lang="uk-UA" sz="2400" b="1" dirty="0"/>
              <a:t>модель бази даних</a:t>
            </a:r>
            <a:r>
              <a:rPr lang="uk-UA" sz="2400" dirty="0"/>
              <a:t>.</a:t>
            </a:r>
          </a:p>
          <a:p>
            <a:pPr marL="0" indent="0">
              <a:buNone/>
            </a:pPr>
            <a:r>
              <a:rPr lang="uk-UA" sz="2400" dirty="0"/>
              <a:t>Під час створення моделі бази даних використовують ту чи іншу модель даних. Найпоширенішими є такі види моделей даних: </a:t>
            </a:r>
            <a:r>
              <a:rPr lang="uk-UA" sz="2400" b="1" dirty="0"/>
              <a:t>ієрархічна, мережева, реляційна й об’єктно-реляційна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3754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26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333"/>
          <a:stretch>
            <a:fillRect/>
          </a:stretch>
        </p:blipFill>
        <p:spPr bwMode="auto">
          <a:xfrm>
            <a:off x="5579269" y="1659733"/>
            <a:ext cx="3031331" cy="3517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464469" y="1572817"/>
            <a:ext cx="3690938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2100" i="1" dirty="0"/>
              <a:t>Ієрархічна модель </a:t>
            </a:r>
            <a:r>
              <a:rPr lang="uk-UA" altLang="ru-RU" sz="2100" dirty="0"/>
              <a:t>даних базується на використанні графічного способу подання у вигляді деревоподібної структури. </a:t>
            </a:r>
            <a:endParaRPr lang="en-US" altLang="ru-RU" sz="2100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397795" y="3819526"/>
            <a:ext cx="3845719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100"/>
              <a:t>В суто ієрархічних моделях кожен об'єкт може підпорядковуватися тільки одному об'єкту вищого рівня </a:t>
            </a:r>
            <a:endParaRPr lang="en-US" altLang="ru-RU" sz="210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1388138" y="702700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Ієрархічна БД</a:t>
            </a:r>
          </a:p>
        </p:txBody>
      </p:sp>
    </p:spTree>
    <p:extLst>
      <p:ext uri="{BB962C8B-B14F-4D97-AF65-F5344CB8AC3E}">
        <p14:creationId xmlns:p14="http://schemas.microsoft.com/office/powerpoint/2010/main" val="1528079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52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512311" y="584603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Ієрархічна БД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1431132" y="1575197"/>
            <a:ext cx="6331744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/>
          <a:lstStyle>
            <a:lvl1pPr marL="358775" indent="-358775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 altLang="ru-RU" dirty="0"/>
              <a:t>Перетворення в табличну форму</a:t>
            </a:r>
            <a:r>
              <a:rPr lang="ru-RU" altLang="ru-RU" dirty="0"/>
              <a:t>:</a:t>
            </a:r>
            <a:endParaRPr lang="ru-RU" altLang="ru-RU" b="0" dirty="0"/>
          </a:p>
        </p:txBody>
      </p:sp>
      <p:graphicFrame>
        <p:nvGraphicFramePr>
          <p:cNvPr id="287856" name="Group 112"/>
          <p:cNvGraphicFramePr>
            <a:graphicFrameLocks noGrp="1"/>
          </p:cNvGraphicFramePr>
          <p:nvPr/>
        </p:nvGraphicFramePr>
        <p:xfrm>
          <a:off x="1618061" y="2109788"/>
          <a:ext cx="6130527" cy="2012098"/>
        </p:xfrm>
        <a:graphic>
          <a:graphicData uri="http://schemas.openxmlformats.org/drawingml/2006/table">
            <a:tbl>
              <a:tblPr/>
              <a:tblGrid>
                <a:gridCol w="1200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3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68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06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96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972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Продавець</a:t>
                      </a:r>
                    </a:p>
                  </a:txBody>
                  <a:tcPr marL="68580" marR="68580" marT="34299" marB="342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Товар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Виробник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Модель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Ціна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Іван</a:t>
                      </a:r>
                    </a:p>
                  </a:txBody>
                  <a:tcPr marL="68580" marR="68580" marT="34299" marB="342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Монітор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Sony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S93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$306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Іван</a:t>
                      </a:r>
                    </a:p>
                  </a:txBody>
                  <a:tcPr marL="68580" marR="68580" marT="34299" marB="342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Монітор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Sony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X93B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$312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Іванн</a:t>
                      </a:r>
                    </a:p>
                  </a:txBody>
                  <a:tcPr marL="68580" marR="68580" marT="34299" marB="342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Монітор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Phillips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190 B5 CG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$318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Іван</a:t>
                      </a:r>
                    </a:p>
                  </a:txBody>
                  <a:tcPr marL="68580" marR="68580" marT="34299" marB="342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Монітор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Samsung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SyncMaster 193P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$452</a:t>
                      </a: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2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…</a:t>
                      </a:r>
                    </a:p>
                  </a:txBody>
                  <a:tcPr marL="68580" marR="68580" marT="34299" marB="342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68580" marR="68580" marT="34299" marB="342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" name="Group 101"/>
          <p:cNvGrpSpPr>
            <a:grpSpLocks noChangeAspect="1"/>
          </p:cNvGrpSpPr>
          <p:nvPr/>
        </p:nvGrpSpPr>
        <p:grpSpPr bwMode="auto">
          <a:xfrm>
            <a:off x="1463280" y="4236244"/>
            <a:ext cx="296465" cy="296466"/>
            <a:chOff x="552" y="2523"/>
            <a:chExt cx="1728" cy="1728"/>
          </a:xfrm>
        </p:grpSpPr>
        <p:sp>
          <p:nvSpPr>
            <p:cNvPr id="7219" name="Oval 102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  <p:sp>
          <p:nvSpPr>
            <p:cNvPr id="7220" name="Rectangle 103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</p:grpSp>
      <p:sp>
        <p:nvSpPr>
          <p:cNvPr id="287848" name="Rectangle 104"/>
          <p:cNvSpPr>
            <a:spLocks noChangeArrowheads="1"/>
          </p:cNvSpPr>
          <p:nvPr/>
        </p:nvSpPr>
        <p:spPr bwMode="auto">
          <a:xfrm>
            <a:off x="1854995" y="4220767"/>
            <a:ext cx="5784056" cy="1448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arenR"/>
            </a:pPr>
            <a:r>
              <a:rPr lang="uk-UA" altLang="ru-RU" b="0"/>
              <a:t>дублювання даних</a:t>
            </a:r>
          </a:p>
          <a:p>
            <a:pPr eaLnBrk="1" hangingPunct="1">
              <a:buFontTx/>
              <a:buAutoNum type="arabicParenR"/>
            </a:pPr>
            <a:r>
              <a:rPr lang="uk-UA" altLang="ru-RU" b="0"/>
              <a:t>при зміні адреси фірми потрібно міняти її в усіх рядках</a:t>
            </a:r>
          </a:p>
          <a:p>
            <a:pPr eaLnBrk="1" hangingPunct="1">
              <a:buFontTx/>
              <a:buAutoNum type="arabicParenR"/>
            </a:pPr>
            <a:r>
              <a:rPr lang="uk-UA" altLang="ru-RU" b="0"/>
              <a:t>немає захисту від помилок введених оператором </a:t>
            </a:r>
            <a:br>
              <a:rPr lang="uk-UA" altLang="ru-RU" b="0"/>
            </a:br>
            <a:r>
              <a:rPr lang="uk-UA" altLang="ru-RU" b="0"/>
              <a:t>(</a:t>
            </a:r>
            <a:r>
              <a:rPr lang="uk-UA" altLang="ru-RU" b="0" i="1"/>
              <a:t>Іван</a:t>
            </a:r>
            <a:r>
              <a:rPr lang="uk-UA" altLang="ru-RU" b="0"/>
              <a:t> – </a:t>
            </a:r>
            <a:r>
              <a:rPr lang="uk-UA" altLang="ru-RU" b="0" i="1"/>
              <a:t>Іванн</a:t>
            </a:r>
            <a:r>
              <a:rPr lang="uk-UA" altLang="ru-RU" b="0"/>
              <a:t>), краще було б вибрати із списку</a:t>
            </a:r>
          </a:p>
        </p:txBody>
      </p:sp>
    </p:spTree>
    <p:extLst>
      <p:ext uri="{BB962C8B-B14F-4D97-AF65-F5344CB8AC3E}">
        <p14:creationId xmlns:p14="http://schemas.microsoft.com/office/powerpoint/2010/main" val="388110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7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7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87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84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5" name="Text Box 3"/>
          <p:cNvSpPr txBox="1">
            <a:spLocks noChangeArrowheads="1"/>
          </p:cNvSpPr>
          <p:nvPr/>
        </p:nvSpPr>
        <p:spPr bwMode="auto">
          <a:xfrm>
            <a:off x="1439064" y="565804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Мережеві БД</a:t>
            </a:r>
          </a:p>
        </p:txBody>
      </p:sp>
      <p:sp>
        <p:nvSpPr>
          <p:cNvPr id="279557" name="Rectangle 5"/>
          <p:cNvSpPr>
            <a:spLocks noChangeArrowheads="1"/>
          </p:cNvSpPr>
          <p:nvPr/>
        </p:nvSpPr>
        <p:spPr bwMode="auto">
          <a:xfrm>
            <a:off x="1431132" y="1518047"/>
            <a:ext cx="7461348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/>
          <a:lstStyle/>
          <a:p>
            <a:pPr marL="358775" indent="-358775">
              <a:spcBef>
                <a:spcPct val="50000"/>
              </a:spcBef>
            </a:pPr>
            <a:r>
              <a:rPr lang="uk-UA" altLang="ru-RU" sz="2400" b="1" dirty="0">
                <a:latin typeface="Arial" panose="020B0604020202020204" pitchFamily="34" charset="0"/>
              </a:rPr>
              <a:t>Мережева БД – це набір вузлів, в яких кожен може бути зв'язаний з кожним.</a:t>
            </a:r>
          </a:p>
        </p:txBody>
      </p:sp>
      <p:pic>
        <p:nvPicPr>
          <p:cNvPr id="4536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667"/>
          <a:stretch>
            <a:fillRect/>
          </a:stretch>
        </p:blipFill>
        <p:spPr bwMode="auto">
          <a:xfrm>
            <a:off x="5231608" y="2852936"/>
            <a:ext cx="2421731" cy="3123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390651" y="3006526"/>
            <a:ext cx="3626644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360363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/>
              <a:t>У мережних моделях безпосередній доступ може здійснюватися до будь-якого об'єкта незалежно від його рівня. </a:t>
            </a:r>
          </a:p>
          <a:p>
            <a:pPr eaLnBrk="1" hangingPunct="1"/>
            <a:r>
              <a:rPr lang="uk-UA" altLang="ru-RU"/>
              <a:t>Можливий також доступ до пов'язаних даних від будь-якої точки входу </a:t>
            </a:r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99053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53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3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3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53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5" grpId="0"/>
      <p:bldP spid="279557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459093" y="712411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Мережеві БД</a:t>
            </a:r>
          </a:p>
        </p:txBody>
      </p:sp>
      <p:sp>
        <p:nvSpPr>
          <p:cNvPr id="279557" name="Rectangle 5"/>
          <p:cNvSpPr>
            <a:spLocks noChangeArrowheads="1"/>
          </p:cNvSpPr>
          <p:nvPr/>
        </p:nvSpPr>
        <p:spPr bwMode="auto">
          <a:xfrm>
            <a:off x="395536" y="1518047"/>
            <a:ext cx="864096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/>
          <a:lstStyle>
            <a:lvl1pPr marL="358775" indent="-358775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uk-UA" b="0" dirty="0"/>
              <a:t>Різниця між </a:t>
            </a:r>
            <a:r>
              <a:rPr lang="uk-UA" b="0" u="sng" dirty="0"/>
              <a:t>ієрархічною моделлю даних</a:t>
            </a:r>
            <a:r>
              <a:rPr lang="uk-UA" b="0" dirty="0"/>
              <a:t> і мережевою полягає в тому, що в ієрархічних структурах запис-нащадок повинен мати в тільки одного </a:t>
            </a:r>
            <a:r>
              <a:rPr lang="uk-UA" b="0" dirty="0" err="1"/>
              <a:t>предка</a:t>
            </a:r>
            <a:r>
              <a:rPr lang="uk-UA" b="0" dirty="0"/>
              <a:t>, а в мережевій структурі даних у </a:t>
            </a:r>
            <a:r>
              <a:rPr lang="uk-UA" b="0" dirty="0" err="1"/>
              <a:t>нащадка</a:t>
            </a:r>
            <a:r>
              <a:rPr lang="uk-UA" b="0" dirty="0"/>
              <a:t> може бути будь-яке число предків. Мережева БД складається з набору екземплярів певного типу запису і набору екземплярів певного типу </a:t>
            </a:r>
            <a:r>
              <a:rPr lang="uk-UA" b="0" dirty="0" err="1"/>
              <a:t>зв'язків</a:t>
            </a:r>
            <a:r>
              <a:rPr lang="uk-UA" b="0" dirty="0"/>
              <a:t> між цими записами. Тип зв'язку визначається для двох типів запису: </a:t>
            </a:r>
            <a:r>
              <a:rPr lang="uk-UA" b="0" dirty="0" err="1"/>
              <a:t>предка</a:t>
            </a:r>
            <a:r>
              <a:rPr lang="uk-UA" b="0" dirty="0"/>
              <a:t> і </a:t>
            </a:r>
            <a:r>
              <a:rPr lang="uk-UA" b="0" dirty="0" err="1"/>
              <a:t>нащадка</a:t>
            </a:r>
            <a:r>
              <a:rPr lang="uk-UA" b="0" dirty="0"/>
              <a:t>.</a:t>
            </a:r>
            <a:endParaRPr lang="uk-UA" altLang="ru-RU" sz="2400" b="0" dirty="0"/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5378623" y="3338492"/>
            <a:ext cx="3290888" cy="1595438"/>
            <a:chOff x="1297" y="1222"/>
            <a:chExt cx="2977" cy="1443"/>
          </a:xfrm>
        </p:grpSpPr>
        <p:grpSp>
          <p:nvGrpSpPr>
            <p:cNvPr id="9236" name="Group 11"/>
            <p:cNvGrpSpPr>
              <a:grpSpLocks/>
            </p:cNvGrpSpPr>
            <p:nvPr/>
          </p:nvGrpSpPr>
          <p:grpSpPr bwMode="auto">
            <a:xfrm>
              <a:off x="1297" y="1725"/>
              <a:ext cx="2977" cy="437"/>
              <a:chOff x="1131" y="1707"/>
              <a:chExt cx="2977" cy="437"/>
            </a:xfrm>
          </p:grpSpPr>
          <p:sp>
            <p:nvSpPr>
              <p:cNvPr id="9246" name="Oval 7"/>
              <p:cNvSpPr>
                <a:spLocks noChangeArrowheads="1"/>
              </p:cNvSpPr>
              <p:nvPr/>
            </p:nvSpPr>
            <p:spPr bwMode="auto">
              <a:xfrm>
                <a:off x="3671" y="1707"/>
                <a:ext cx="437" cy="437"/>
              </a:xfrm>
              <a:prstGeom prst="ellipse">
                <a:avLst/>
              </a:prstGeom>
              <a:solidFill>
                <a:srgbClr val="F3F3F3"/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 altLang="ru-RU" sz="2400" dirty="0">
                    <a:solidFill>
                      <a:srgbClr val="FF0000"/>
                    </a:solidFill>
                  </a:rPr>
                  <a:t>Б</a:t>
                </a:r>
              </a:p>
            </p:txBody>
          </p:sp>
          <p:sp>
            <p:nvSpPr>
              <p:cNvPr id="9247" name="Oval 8"/>
              <p:cNvSpPr>
                <a:spLocks noChangeArrowheads="1"/>
              </p:cNvSpPr>
              <p:nvPr/>
            </p:nvSpPr>
            <p:spPr bwMode="auto">
              <a:xfrm>
                <a:off x="1131" y="1707"/>
                <a:ext cx="437" cy="437"/>
              </a:xfrm>
              <a:prstGeom prst="ellipse">
                <a:avLst/>
              </a:prstGeom>
              <a:solidFill>
                <a:srgbClr val="F3F3F3"/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 altLang="ru-RU" sz="2400" dirty="0">
                    <a:solidFill>
                      <a:srgbClr val="FF0000"/>
                    </a:solidFill>
                  </a:rPr>
                  <a:t>Г</a:t>
                </a:r>
              </a:p>
            </p:txBody>
          </p:sp>
        </p:grpSp>
        <p:grpSp>
          <p:nvGrpSpPr>
            <p:cNvPr id="9237" name="Group 10"/>
            <p:cNvGrpSpPr>
              <a:grpSpLocks/>
            </p:cNvGrpSpPr>
            <p:nvPr/>
          </p:nvGrpSpPr>
          <p:grpSpPr bwMode="auto">
            <a:xfrm>
              <a:off x="2566" y="1222"/>
              <a:ext cx="438" cy="1443"/>
              <a:chOff x="2380" y="1263"/>
              <a:chExt cx="438" cy="1443"/>
            </a:xfrm>
          </p:grpSpPr>
          <p:sp>
            <p:nvSpPr>
              <p:cNvPr id="9244" name="Oval 6"/>
              <p:cNvSpPr>
                <a:spLocks noChangeArrowheads="1"/>
              </p:cNvSpPr>
              <p:nvPr/>
            </p:nvSpPr>
            <p:spPr bwMode="auto">
              <a:xfrm>
                <a:off x="2380" y="1263"/>
                <a:ext cx="437" cy="437"/>
              </a:xfrm>
              <a:prstGeom prst="ellipse">
                <a:avLst/>
              </a:prstGeom>
              <a:solidFill>
                <a:srgbClr val="F3F3F3"/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 altLang="ru-RU" sz="2400" dirty="0">
                    <a:solidFill>
                      <a:srgbClr val="FF0000"/>
                    </a:solidFill>
                  </a:rPr>
                  <a:t>А</a:t>
                </a:r>
              </a:p>
            </p:txBody>
          </p:sp>
          <p:sp>
            <p:nvSpPr>
              <p:cNvPr id="9245" name="Oval 9"/>
              <p:cNvSpPr>
                <a:spLocks noChangeArrowheads="1"/>
              </p:cNvSpPr>
              <p:nvPr/>
            </p:nvSpPr>
            <p:spPr bwMode="auto">
              <a:xfrm>
                <a:off x="2381" y="2269"/>
                <a:ext cx="437" cy="437"/>
              </a:xfrm>
              <a:prstGeom prst="ellipse">
                <a:avLst/>
              </a:prstGeom>
              <a:solidFill>
                <a:srgbClr val="F3F3F3"/>
              </a:solidFill>
              <a:ln w="12700">
                <a:solidFill>
                  <a:schemeClr val="tx1"/>
                </a:solidFill>
                <a:round/>
                <a:headEnd/>
                <a:tailEnd type="none" w="lg" len="lg"/>
              </a:ln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ru-RU" altLang="ru-RU" sz="2400" dirty="0">
                    <a:solidFill>
                      <a:srgbClr val="FF0000"/>
                    </a:solidFill>
                  </a:rPr>
                  <a:t>В</a:t>
                </a:r>
              </a:p>
            </p:txBody>
          </p:sp>
        </p:grpSp>
        <p:sp>
          <p:nvSpPr>
            <p:cNvPr id="9238" name="Line 12"/>
            <p:cNvSpPr>
              <a:spLocks noChangeShapeType="1"/>
            </p:cNvSpPr>
            <p:nvPr/>
          </p:nvSpPr>
          <p:spPr bwMode="auto">
            <a:xfrm flipV="1">
              <a:off x="1707" y="1520"/>
              <a:ext cx="861" cy="31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9239" name="Line 13"/>
            <p:cNvSpPr>
              <a:spLocks noChangeShapeType="1"/>
            </p:cNvSpPr>
            <p:nvPr/>
          </p:nvSpPr>
          <p:spPr bwMode="auto">
            <a:xfrm>
              <a:off x="1711" y="2031"/>
              <a:ext cx="869" cy="38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9240" name="Line 14"/>
            <p:cNvSpPr>
              <a:spLocks noChangeShapeType="1"/>
            </p:cNvSpPr>
            <p:nvPr/>
          </p:nvSpPr>
          <p:spPr bwMode="auto">
            <a:xfrm>
              <a:off x="1739" y="1951"/>
              <a:ext cx="2093" cy="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9241" name="Line 17"/>
            <p:cNvSpPr>
              <a:spLocks noChangeShapeType="1"/>
            </p:cNvSpPr>
            <p:nvPr/>
          </p:nvSpPr>
          <p:spPr bwMode="auto">
            <a:xfrm flipH="1" flipV="1">
              <a:off x="2784" y="1660"/>
              <a:ext cx="3" cy="56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9242" name="Line 18"/>
            <p:cNvSpPr>
              <a:spLocks noChangeShapeType="1"/>
            </p:cNvSpPr>
            <p:nvPr/>
          </p:nvSpPr>
          <p:spPr bwMode="auto">
            <a:xfrm flipV="1">
              <a:off x="2999" y="2088"/>
              <a:ext cx="897" cy="31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  <p:sp>
          <p:nvSpPr>
            <p:cNvPr id="9243" name="Line 19"/>
            <p:cNvSpPr>
              <a:spLocks noChangeShapeType="1"/>
            </p:cNvSpPr>
            <p:nvPr/>
          </p:nvSpPr>
          <p:spPr bwMode="auto">
            <a:xfrm flipH="1" flipV="1">
              <a:off x="2984" y="1532"/>
              <a:ext cx="863" cy="323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1350"/>
            </a:p>
          </p:txBody>
        </p:sp>
      </p:grpSp>
      <p:grpSp>
        <p:nvGrpSpPr>
          <p:cNvPr id="5" name="Group 20"/>
          <p:cNvGrpSpPr>
            <a:grpSpLocks noChangeAspect="1"/>
          </p:cNvGrpSpPr>
          <p:nvPr/>
        </p:nvGrpSpPr>
        <p:grpSpPr bwMode="auto">
          <a:xfrm>
            <a:off x="477708" y="4825602"/>
            <a:ext cx="289322" cy="289322"/>
            <a:chOff x="2816" y="2458"/>
            <a:chExt cx="1728" cy="1728"/>
          </a:xfrm>
        </p:grpSpPr>
        <p:sp>
          <p:nvSpPr>
            <p:cNvPr id="9231" name="Oval 21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  <p:grpSp>
          <p:nvGrpSpPr>
            <p:cNvPr id="9232" name="Group 22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9234" name="Rectangle 23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1350"/>
              </a:p>
            </p:txBody>
          </p:sp>
          <p:sp>
            <p:nvSpPr>
              <p:cNvPr id="9235" name="Rectangle 24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 sz="1350"/>
              </a:p>
            </p:txBody>
          </p:sp>
        </p:grpSp>
        <p:sp>
          <p:nvSpPr>
            <p:cNvPr id="9233" name="Freeform 25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02"/>
                <a:gd name="T40" fmla="*/ 0 h 1299"/>
                <a:gd name="T41" fmla="*/ 1302 w 1302"/>
                <a:gd name="T42" fmla="*/ 1299 h 12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</p:grpSp>
      <p:grpSp>
        <p:nvGrpSpPr>
          <p:cNvPr id="7" name="Group 26"/>
          <p:cNvGrpSpPr>
            <a:grpSpLocks noChangeAspect="1"/>
          </p:cNvGrpSpPr>
          <p:nvPr/>
        </p:nvGrpSpPr>
        <p:grpSpPr bwMode="auto">
          <a:xfrm>
            <a:off x="470566" y="5304234"/>
            <a:ext cx="296465" cy="296465"/>
            <a:chOff x="552" y="2523"/>
            <a:chExt cx="1728" cy="1728"/>
          </a:xfrm>
        </p:grpSpPr>
        <p:sp>
          <p:nvSpPr>
            <p:cNvPr id="9229" name="Oval 27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  <p:sp>
          <p:nvSpPr>
            <p:cNvPr id="9230" name="Rectangle 28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ru-RU" sz="1350"/>
            </a:p>
          </p:txBody>
        </p:sp>
      </p:grpSp>
      <p:sp>
        <p:nvSpPr>
          <p:cNvPr id="279581" name="Rectangle 29"/>
          <p:cNvSpPr>
            <a:spLocks noChangeArrowheads="1"/>
          </p:cNvSpPr>
          <p:nvPr/>
        </p:nvSpPr>
        <p:spPr bwMode="auto">
          <a:xfrm>
            <a:off x="877760" y="4836318"/>
            <a:ext cx="5445919" cy="503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1500" b="0"/>
              <a:t>найповніше відображає структуру деяких задач (наприклад, мережеве планування в економіці)</a:t>
            </a:r>
          </a:p>
        </p:txBody>
      </p:sp>
      <p:sp>
        <p:nvSpPr>
          <p:cNvPr id="279582" name="Rectangle 30"/>
          <p:cNvSpPr>
            <a:spLocks noChangeArrowheads="1"/>
          </p:cNvSpPr>
          <p:nvPr/>
        </p:nvSpPr>
        <p:spPr bwMode="auto">
          <a:xfrm>
            <a:off x="876569" y="5373289"/>
            <a:ext cx="5347097" cy="6084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AutoNum type="arabicParenR"/>
            </a:pPr>
            <a:r>
              <a:rPr lang="uk-UA" altLang="ru-RU" sz="1500" b="0"/>
              <a:t>складно зберігати і шукати інформацію в усіх зв'язках</a:t>
            </a:r>
          </a:p>
          <a:p>
            <a:pPr eaLnBrk="1" hangingPunct="1">
              <a:buFontTx/>
              <a:buAutoNum type="arabicParenR"/>
            </a:pPr>
            <a:r>
              <a:rPr lang="uk-UA" altLang="ru-RU" sz="1500" b="0"/>
              <a:t>заплутаність структури</a:t>
            </a:r>
          </a:p>
        </p:txBody>
      </p:sp>
      <p:grpSp>
        <p:nvGrpSpPr>
          <p:cNvPr id="8" name="Group 31"/>
          <p:cNvGrpSpPr>
            <a:grpSpLocks/>
          </p:cNvGrpSpPr>
          <p:nvPr/>
        </p:nvGrpSpPr>
        <p:grpSpPr bwMode="auto">
          <a:xfrm>
            <a:off x="400317" y="5984082"/>
            <a:ext cx="5844779" cy="726282"/>
            <a:chOff x="448" y="3616"/>
            <a:chExt cx="4909" cy="610"/>
          </a:xfrm>
        </p:grpSpPr>
        <p:sp>
          <p:nvSpPr>
            <p:cNvPr id="279584" name="Text Box 32"/>
            <p:cNvSpPr txBox="1">
              <a:spLocks noChangeArrowheads="1"/>
            </p:cNvSpPr>
            <p:nvPr/>
          </p:nvSpPr>
          <p:spPr bwMode="auto">
            <a:xfrm>
              <a:off x="742" y="3683"/>
              <a:ext cx="4615" cy="543"/>
            </a:xfrm>
            <a:prstGeom prst="rect">
              <a:avLst/>
            </a:prstGeom>
            <a:solidFill>
              <a:srgbClr val="D1D1FF"/>
            </a:solidFill>
            <a:ln w="25400">
              <a:noFill/>
              <a:miter lim="800000"/>
              <a:headEnd/>
              <a:tailEnd/>
            </a:ln>
            <a:effectLst>
              <a:outerShdw dist="85194" dir="1593903" algn="ctr" rotWithShape="0">
                <a:schemeClr val="bg2">
                  <a:alpha val="50000"/>
                </a:schemeClr>
              </a:outerShdw>
            </a:effec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defRPr/>
              </a:pPr>
              <a:r>
                <a:rPr lang="ru-RU" dirty="0">
                  <a:latin typeface="Arial" charset="0"/>
                </a:rPr>
                <a:t>    </a:t>
              </a:r>
              <a:r>
                <a:rPr lang="uk-UA" dirty="0">
                  <a:solidFill>
                    <a:srgbClr val="FF0000"/>
                  </a:solidFill>
                  <a:latin typeface="Arial" charset="0"/>
                </a:rPr>
                <a:t>Можна зберігати у вигляді таблиці, але з</a:t>
              </a:r>
              <a:br>
                <a:rPr lang="uk-UA" dirty="0">
                  <a:solidFill>
                    <a:srgbClr val="FF0000"/>
                  </a:solidFill>
                  <a:latin typeface="Arial" charset="0"/>
                </a:rPr>
              </a:br>
              <a:r>
                <a:rPr lang="uk-UA" dirty="0">
                  <a:solidFill>
                    <a:srgbClr val="FF0000"/>
                  </a:solidFill>
                  <a:latin typeface="Arial" charset="0"/>
                </a:rPr>
                <a:t>    дублюванням даних!</a:t>
              </a:r>
            </a:p>
          </p:txBody>
        </p:sp>
        <p:sp>
          <p:nvSpPr>
            <p:cNvPr id="279585" name="Oval 33"/>
            <p:cNvSpPr>
              <a:spLocks noChangeArrowheads="1"/>
            </p:cNvSpPr>
            <p:nvPr/>
          </p:nvSpPr>
          <p:spPr bwMode="auto">
            <a:xfrm>
              <a:off x="448" y="3616"/>
              <a:ext cx="409" cy="41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ru-RU" sz="3300">
                  <a:solidFill>
                    <a:schemeClr val="bg1"/>
                  </a:solidFill>
                  <a:latin typeface="Arial Black" pitchFamily="34" charset="0"/>
                </a:rPr>
                <a:t>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04884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9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79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9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9557" grpId="0"/>
      <p:bldP spid="279581" grpId="0"/>
      <p:bldP spid="2795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909" name="Freeform 117"/>
          <p:cNvSpPr>
            <a:spLocks/>
          </p:cNvSpPr>
          <p:nvPr/>
        </p:nvSpPr>
        <p:spPr bwMode="auto">
          <a:xfrm>
            <a:off x="5978130" y="3566027"/>
            <a:ext cx="1693069" cy="2544365"/>
          </a:xfrm>
          <a:custGeom>
            <a:avLst/>
            <a:gdLst>
              <a:gd name="T0" fmla="*/ 321 w 1422"/>
              <a:gd name="T1" fmla="*/ 0 h 2137"/>
              <a:gd name="T2" fmla="*/ 137 w 1422"/>
              <a:gd name="T3" fmla="*/ 60 h 2137"/>
              <a:gd name="T4" fmla="*/ 36 w 1422"/>
              <a:gd name="T5" fmla="*/ 185 h 2137"/>
              <a:gd name="T6" fmla="*/ 54 w 1422"/>
              <a:gd name="T7" fmla="*/ 618 h 2137"/>
              <a:gd name="T8" fmla="*/ 363 w 1422"/>
              <a:gd name="T9" fmla="*/ 962 h 2137"/>
              <a:gd name="T10" fmla="*/ 850 w 1422"/>
              <a:gd name="T11" fmla="*/ 1075 h 2137"/>
              <a:gd name="T12" fmla="*/ 1331 w 1422"/>
              <a:gd name="T13" fmla="*/ 1277 h 2137"/>
              <a:gd name="T14" fmla="*/ 1396 w 1422"/>
              <a:gd name="T15" fmla="*/ 1924 h 2137"/>
              <a:gd name="T16" fmla="*/ 1206 w 1422"/>
              <a:gd name="T17" fmla="*/ 2108 h 2137"/>
              <a:gd name="T18" fmla="*/ 1004 w 1422"/>
              <a:gd name="T19" fmla="*/ 2132 h 213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422"/>
              <a:gd name="T31" fmla="*/ 0 h 2137"/>
              <a:gd name="T32" fmla="*/ 1422 w 1422"/>
              <a:gd name="T33" fmla="*/ 2137 h 2137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422" h="2137">
                <a:moveTo>
                  <a:pt x="321" y="0"/>
                </a:moveTo>
                <a:cubicBezTo>
                  <a:pt x="250" y="14"/>
                  <a:pt x="184" y="29"/>
                  <a:pt x="137" y="60"/>
                </a:cubicBezTo>
                <a:cubicBezTo>
                  <a:pt x="90" y="91"/>
                  <a:pt x="50" y="92"/>
                  <a:pt x="36" y="185"/>
                </a:cubicBezTo>
                <a:cubicBezTo>
                  <a:pt x="22" y="278"/>
                  <a:pt x="0" y="489"/>
                  <a:pt x="54" y="618"/>
                </a:cubicBezTo>
                <a:cubicBezTo>
                  <a:pt x="108" y="747"/>
                  <a:pt x="230" y="886"/>
                  <a:pt x="363" y="962"/>
                </a:cubicBezTo>
                <a:cubicBezTo>
                  <a:pt x="496" y="1038"/>
                  <a:pt x="684" y="1046"/>
                  <a:pt x="850" y="1075"/>
                </a:cubicBezTo>
                <a:cubicBezTo>
                  <a:pt x="1016" y="1104"/>
                  <a:pt x="1240" y="1136"/>
                  <a:pt x="1331" y="1277"/>
                </a:cubicBezTo>
                <a:cubicBezTo>
                  <a:pt x="1422" y="1418"/>
                  <a:pt x="1417" y="1786"/>
                  <a:pt x="1396" y="1924"/>
                </a:cubicBezTo>
                <a:cubicBezTo>
                  <a:pt x="1375" y="2062"/>
                  <a:pt x="1289" y="2085"/>
                  <a:pt x="1206" y="2108"/>
                </a:cubicBezTo>
                <a:cubicBezTo>
                  <a:pt x="1123" y="2131"/>
                  <a:pt x="1072" y="2137"/>
                  <a:pt x="1004" y="2132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 sz="1350"/>
          </a:p>
        </p:txBody>
      </p:sp>
      <p:sp>
        <p:nvSpPr>
          <p:cNvPr id="10244" name="Text Box 3"/>
          <p:cNvSpPr txBox="1">
            <a:spLocks noChangeArrowheads="1"/>
          </p:cNvSpPr>
          <p:nvPr/>
        </p:nvSpPr>
        <p:spPr bwMode="auto">
          <a:xfrm>
            <a:off x="1490663" y="666819"/>
            <a:ext cx="61055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uk-UA" altLang="ru-RU" sz="3200" dirty="0">
                <a:solidFill>
                  <a:srgbClr val="C00000"/>
                </a:solidFill>
                <a:latin typeface="+mn-lt"/>
              </a:rPr>
              <a:t>Реляційні БД</a:t>
            </a:r>
          </a:p>
        </p:txBody>
      </p:sp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683568" y="1516858"/>
            <a:ext cx="8208911" cy="110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</a:extLst>
        </p:spPr>
        <p:txBody>
          <a:bodyPr/>
          <a:lstStyle>
            <a:lvl1pPr marL="263525" indent="-263525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dirty="0"/>
              <a:t>1970-і рр</a:t>
            </a:r>
            <a:r>
              <a:rPr lang="uk-UA" altLang="ru-RU" b="0" dirty="0"/>
              <a:t>. Е. </a:t>
            </a:r>
            <a:r>
              <a:rPr lang="uk-UA" altLang="ru-RU" b="0" dirty="0" err="1"/>
              <a:t>Кодд</a:t>
            </a:r>
            <a:r>
              <a:rPr lang="uk-UA" altLang="ru-RU" b="0" dirty="0"/>
              <a:t>, </a:t>
            </a:r>
            <a:r>
              <a:rPr lang="uk-UA" altLang="ru-RU" b="0" dirty="0" err="1"/>
              <a:t>англ</a:t>
            </a:r>
            <a:r>
              <a:rPr lang="uk-UA" altLang="ru-RU" b="0" dirty="0"/>
              <a:t>. </a:t>
            </a:r>
            <a:r>
              <a:rPr lang="en-US" altLang="ru-RU" b="0" i="1" dirty="0"/>
              <a:t>relation</a:t>
            </a:r>
            <a:r>
              <a:rPr lang="uk-UA" altLang="ru-RU" b="0" i="1" dirty="0"/>
              <a:t> – </a:t>
            </a:r>
            <a:r>
              <a:rPr lang="uk-UA" altLang="ru-RU" b="0" dirty="0"/>
              <a:t>відношення</a:t>
            </a:r>
            <a:r>
              <a:rPr lang="uk-UA" altLang="ru-RU" sz="2400" b="0" dirty="0"/>
              <a:t>.</a:t>
            </a:r>
            <a:endParaRPr lang="uk-UA" altLang="ru-RU" sz="2800" i="1" dirty="0"/>
          </a:p>
          <a:p>
            <a:pPr algn="just" eaLnBrk="1" hangingPunct="1">
              <a:spcBef>
                <a:spcPct val="50000"/>
              </a:spcBef>
            </a:pPr>
            <a:r>
              <a:rPr lang="uk-UA" altLang="ru-RU" dirty="0"/>
              <a:t>Реляційна база даних </a:t>
            </a:r>
            <a:r>
              <a:rPr lang="uk-UA" altLang="ru-RU" b="0" dirty="0"/>
              <a:t>– це набір простих таблиць, між якими встановлені зв'язки (відношення) з допомогою числових кодів.</a:t>
            </a:r>
          </a:p>
        </p:txBody>
      </p:sp>
      <p:pic>
        <p:nvPicPr>
          <p:cNvPr id="28979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3076" y="3576742"/>
            <a:ext cx="165497" cy="269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89910" name="Group 1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648588"/>
              </p:ext>
            </p:extLst>
          </p:nvPr>
        </p:nvGraphicFramePr>
        <p:xfrm>
          <a:off x="1932386" y="3369572"/>
          <a:ext cx="931069" cy="1417320"/>
        </p:xfrm>
        <a:graphic>
          <a:graphicData uri="http://schemas.openxmlformats.org/drawingml/2006/table">
            <a:tbl>
              <a:tblPr/>
              <a:tblGrid>
                <a:gridCol w="9310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Продавці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Адреса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Телефон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Сайт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89912" name="Group 1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072454"/>
              </p:ext>
            </p:extLst>
          </p:nvPr>
        </p:nvGraphicFramePr>
        <p:xfrm>
          <a:off x="6372226" y="3227888"/>
          <a:ext cx="1164431" cy="1181100"/>
        </p:xfrm>
        <a:graphic>
          <a:graphicData uri="http://schemas.openxmlformats.org/drawingml/2006/table">
            <a:tbl>
              <a:tblPr/>
              <a:tblGrid>
                <a:gridCol w="11644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Виробник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Країна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Сайт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89913" name="Group 1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729279"/>
              </p:ext>
            </p:extLst>
          </p:nvPr>
        </p:nvGraphicFramePr>
        <p:xfrm>
          <a:off x="5917406" y="5292432"/>
          <a:ext cx="1257300" cy="944880"/>
        </p:xfrm>
        <a:graphic>
          <a:graphicData uri="http://schemas.openxmlformats.org/drawingml/2006/table">
            <a:tbl>
              <a:tblPr/>
              <a:tblGrid>
                <a:gridCol w="1257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Моделі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виробника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89914" name="Group 1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639569"/>
              </p:ext>
            </p:extLst>
          </p:nvPr>
        </p:nvGraphicFramePr>
        <p:xfrm>
          <a:off x="2184798" y="5355535"/>
          <a:ext cx="883444" cy="708660"/>
        </p:xfrm>
        <a:graphic>
          <a:graphicData uri="http://schemas.openxmlformats.org/drawingml/2006/table">
            <a:tbl>
              <a:tblPr/>
              <a:tblGrid>
                <a:gridCol w="8834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Товари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Назва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9918" name="Group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0140211"/>
              </p:ext>
            </p:extLst>
          </p:nvPr>
        </p:nvGraphicFramePr>
        <p:xfrm>
          <a:off x="3896916" y="3517210"/>
          <a:ext cx="1595438" cy="1653540"/>
        </p:xfrm>
        <a:graphic>
          <a:graphicData uri="http://schemas.openxmlformats.org/drawingml/2006/table">
            <a:tbl>
              <a:tblPr/>
              <a:tblGrid>
                <a:gridCol w="159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Прайс</a:t>
                      </a:r>
                      <a:r>
                        <a:rPr kumimoji="0" lang="uk-UA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</a:rPr>
                        <a:t>-лист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запису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продавця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виробника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товару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Код моделі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Ціна</a:t>
                      </a:r>
                    </a:p>
                  </a:txBody>
                  <a:tcPr marL="68580" marR="68580" marT="34290" marB="3429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89899" name="Picture 1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6678" y="5556752"/>
            <a:ext cx="165497" cy="269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9900" name="Picture 1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5941" y="3718427"/>
            <a:ext cx="165497" cy="269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9905" name="Freeform 113"/>
          <p:cNvSpPr>
            <a:spLocks/>
          </p:cNvSpPr>
          <p:nvPr/>
        </p:nvSpPr>
        <p:spPr bwMode="auto">
          <a:xfrm>
            <a:off x="2861072" y="3586267"/>
            <a:ext cx="1032272" cy="527447"/>
          </a:xfrm>
          <a:custGeom>
            <a:avLst/>
            <a:gdLst>
              <a:gd name="T0" fmla="*/ 0 w 867"/>
              <a:gd name="T1" fmla="*/ 120 h 443"/>
              <a:gd name="T2" fmla="*/ 356 w 867"/>
              <a:gd name="T3" fmla="*/ 43 h 443"/>
              <a:gd name="T4" fmla="*/ 558 w 867"/>
              <a:gd name="T5" fmla="*/ 381 h 443"/>
              <a:gd name="T6" fmla="*/ 867 w 867"/>
              <a:gd name="T7" fmla="*/ 417 h 443"/>
              <a:gd name="T8" fmla="*/ 0 60000 65536"/>
              <a:gd name="T9" fmla="*/ 0 60000 65536"/>
              <a:gd name="T10" fmla="*/ 0 60000 65536"/>
              <a:gd name="T11" fmla="*/ 0 60000 65536"/>
              <a:gd name="T12" fmla="*/ 0 w 867"/>
              <a:gd name="T13" fmla="*/ 0 h 443"/>
              <a:gd name="T14" fmla="*/ 867 w 867"/>
              <a:gd name="T15" fmla="*/ 443 h 4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67" h="443">
                <a:moveTo>
                  <a:pt x="0" y="120"/>
                </a:moveTo>
                <a:cubicBezTo>
                  <a:pt x="126" y="71"/>
                  <a:pt x="263" y="0"/>
                  <a:pt x="356" y="43"/>
                </a:cubicBezTo>
                <a:cubicBezTo>
                  <a:pt x="449" y="86"/>
                  <a:pt x="473" y="319"/>
                  <a:pt x="558" y="381"/>
                </a:cubicBezTo>
                <a:cubicBezTo>
                  <a:pt x="643" y="443"/>
                  <a:pt x="803" y="410"/>
                  <a:pt x="867" y="417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 sz="1350"/>
          </a:p>
        </p:txBody>
      </p:sp>
      <p:sp>
        <p:nvSpPr>
          <p:cNvPr id="289906" name="Freeform 114"/>
          <p:cNvSpPr>
            <a:spLocks/>
          </p:cNvSpPr>
          <p:nvPr/>
        </p:nvSpPr>
        <p:spPr bwMode="auto">
          <a:xfrm>
            <a:off x="3058716" y="4449469"/>
            <a:ext cx="841772" cy="1252538"/>
          </a:xfrm>
          <a:custGeom>
            <a:avLst/>
            <a:gdLst>
              <a:gd name="T0" fmla="*/ 0 w 707"/>
              <a:gd name="T1" fmla="*/ 1052 h 1052"/>
              <a:gd name="T2" fmla="*/ 297 w 707"/>
              <a:gd name="T3" fmla="*/ 844 h 1052"/>
              <a:gd name="T4" fmla="*/ 422 w 707"/>
              <a:gd name="T5" fmla="*/ 131 h 1052"/>
              <a:gd name="T6" fmla="*/ 707 w 707"/>
              <a:gd name="T7" fmla="*/ 60 h 1052"/>
              <a:gd name="T8" fmla="*/ 0 60000 65536"/>
              <a:gd name="T9" fmla="*/ 0 60000 65536"/>
              <a:gd name="T10" fmla="*/ 0 60000 65536"/>
              <a:gd name="T11" fmla="*/ 0 60000 65536"/>
              <a:gd name="T12" fmla="*/ 0 w 707"/>
              <a:gd name="T13" fmla="*/ 0 h 1052"/>
              <a:gd name="T14" fmla="*/ 707 w 707"/>
              <a:gd name="T15" fmla="*/ 1052 h 105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07" h="1052">
                <a:moveTo>
                  <a:pt x="0" y="1052"/>
                </a:moveTo>
                <a:cubicBezTo>
                  <a:pt x="113" y="1026"/>
                  <a:pt x="227" y="997"/>
                  <a:pt x="297" y="844"/>
                </a:cubicBezTo>
                <a:cubicBezTo>
                  <a:pt x="367" y="691"/>
                  <a:pt x="354" y="262"/>
                  <a:pt x="422" y="131"/>
                </a:cubicBezTo>
                <a:cubicBezTo>
                  <a:pt x="490" y="0"/>
                  <a:pt x="648" y="75"/>
                  <a:pt x="707" y="6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 sz="1350"/>
          </a:p>
        </p:txBody>
      </p:sp>
      <p:sp>
        <p:nvSpPr>
          <p:cNvPr id="289907" name="Freeform 115"/>
          <p:cNvSpPr>
            <a:spLocks/>
          </p:cNvSpPr>
          <p:nvPr/>
        </p:nvSpPr>
        <p:spPr bwMode="auto">
          <a:xfrm>
            <a:off x="5491164" y="3537451"/>
            <a:ext cx="869156" cy="846534"/>
          </a:xfrm>
          <a:custGeom>
            <a:avLst/>
            <a:gdLst>
              <a:gd name="T0" fmla="*/ 730 w 730"/>
              <a:gd name="T1" fmla="*/ 36 h 711"/>
              <a:gd name="T2" fmla="*/ 404 w 730"/>
              <a:gd name="T3" fmla="*/ 96 h 711"/>
              <a:gd name="T4" fmla="*/ 243 w 730"/>
              <a:gd name="T5" fmla="*/ 612 h 711"/>
              <a:gd name="T6" fmla="*/ 0 w 730"/>
              <a:gd name="T7" fmla="*/ 690 h 711"/>
              <a:gd name="T8" fmla="*/ 0 60000 65536"/>
              <a:gd name="T9" fmla="*/ 0 60000 65536"/>
              <a:gd name="T10" fmla="*/ 0 60000 65536"/>
              <a:gd name="T11" fmla="*/ 0 60000 65536"/>
              <a:gd name="T12" fmla="*/ 0 w 730"/>
              <a:gd name="T13" fmla="*/ 0 h 711"/>
              <a:gd name="T14" fmla="*/ 730 w 730"/>
              <a:gd name="T15" fmla="*/ 711 h 71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30" h="711">
                <a:moveTo>
                  <a:pt x="730" y="36"/>
                </a:moveTo>
                <a:cubicBezTo>
                  <a:pt x="607" y="18"/>
                  <a:pt x="485" y="0"/>
                  <a:pt x="404" y="96"/>
                </a:cubicBezTo>
                <a:cubicBezTo>
                  <a:pt x="323" y="192"/>
                  <a:pt x="310" y="513"/>
                  <a:pt x="243" y="612"/>
                </a:cubicBezTo>
                <a:cubicBezTo>
                  <a:pt x="176" y="711"/>
                  <a:pt x="88" y="700"/>
                  <a:pt x="0" y="69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 sz="1350"/>
          </a:p>
        </p:txBody>
      </p:sp>
      <p:sp>
        <p:nvSpPr>
          <p:cNvPr id="289908" name="Freeform 116"/>
          <p:cNvSpPr>
            <a:spLocks/>
          </p:cNvSpPr>
          <p:nvPr/>
        </p:nvSpPr>
        <p:spPr bwMode="auto">
          <a:xfrm>
            <a:off x="5491163" y="4761413"/>
            <a:ext cx="438150" cy="951309"/>
          </a:xfrm>
          <a:custGeom>
            <a:avLst/>
            <a:gdLst>
              <a:gd name="T0" fmla="*/ 0 w 368"/>
              <a:gd name="T1" fmla="*/ 12 h 799"/>
              <a:gd name="T2" fmla="*/ 137 w 368"/>
              <a:gd name="T3" fmla="*/ 113 h 799"/>
              <a:gd name="T4" fmla="*/ 255 w 368"/>
              <a:gd name="T5" fmla="*/ 689 h 799"/>
              <a:gd name="T6" fmla="*/ 368 w 368"/>
              <a:gd name="T7" fmla="*/ 772 h 799"/>
              <a:gd name="T8" fmla="*/ 0 60000 65536"/>
              <a:gd name="T9" fmla="*/ 0 60000 65536"/>
              <a:gd name="T10" fmla="*/ 0 60000 65536"/>
              <a:gd name="T11" fmla="*/ 0 60000 65536"/>
              <a:gd name="T12" fmla="*/ 0 w 368"/>
              <a:gd name="T13" fmla="*/ 0 h 799"/>
              <a:gd name="T14" fmla="*/ 368 w 368"/>
              <a:gd name="T15" fmla="*/ 799 h 79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68" h="799">
                <a:moveTo>
                  <a:pt x="0" y="12"/>
                </a:moveTo>
                <a:cubicBezTo>
                  <a:pt x="52" y="3"/>
                  <a:pt x="94" y="0"/>
                  <a:pt x="137" y="113"/>
                </a:cubicBezTo>
                <a:cubicBezTo>
                  <a:pt x="180" y="226"/>
                  <a:pt x="216" y="579"/>
                  <a:pt x="255" y="689"/>
                </a:cubicBezTo>
                <a:cubicBezTo>
                  <a:pt x="294" y="799"/>
                  <a:pt x="344" y="755"/>
                  <a:pt x="368" y="772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 sz="1350"/>
          </a:p>
        </p:txBody>
      </p:sp>
      <p:pic>
        <p:nvPicPr>
          <p:cNvPr id="289901" name="Picture 1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772" y="3442202"/>
            <a:ext cx="165497" cy="269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9902" name="Picture 1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795" y="5513889"/>
            <a:ext cx="165497" cy="269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66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97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9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289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0"/>
                                        <p:tgtEl>
                                          <p:spTgt spid="289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28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2000"/>
                                        <p:tgtEl>
                                          <p:spTgt spid="289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289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2000"/>
                                        <p:tgtEl>
                                          <p:spTgt spid="289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2000"/>
                                        <p:tgtEl>
                                          <p:spTgt spid="289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4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28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2000"/>
                                        <p:tgtEl>
                                          <p:spTgt spid="289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5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2000"/>
                                        <p:tgtEl>
                                          <p:spTgt spid="28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2000"/>
                                        <p:tgtEl>
                                          <p:spTgt spid="289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2000"/>
                                        <p:tgtEl>
                                          <p:spTgt spid="28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2000"/>
                                        <p:tgtEl>
                                          <p:spTgt spid="289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2000"/>
                                        <p:tgtEl>
                                          <p:spTgt spid="28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8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2000"/>
                                        <p:tgtEl>
                                          <p:spTgt spid="28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909" grpId="0" animBg="1"/>
      <p:bldP spid="289796" grpId="0" build="p"/>
      <p:bldP spid="289905" grpId="0" animBg="1"/>
      <p:bldP spid="289906" grpId="0" animBg="1"/>
      <p:bldP spid="289907" grpId="0" animBg="1"/>
      <p:bldP spid="289908" grpId="0" animBg="1"/>
    </p:bldLst>
  </p:timing>
</p:sld>
</file>

<file path=ppt/theme/theme1.xml><?xml version="1.0" encoding="utf-8"?>
<a:theme xmlns:a="http://schemas.openxmlformats.org/drawingml/2006/main" name="Палитра">
  <a:themeElements>
    <a:clrScheme name="Палитра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Палитра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литра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литра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литра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6026</TotalTime>
  <Words>1066</Words>
  <Application>Microsoft Office PowerPoint</Application>
  <PresentationFormat>Екран (4:3)</PresentationFormat>
  <Paragraphs>150</Paragraphs>
  <Slides>15</Slides>
  <Notes>11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2" baseType="lpstr">
      <vt:lpstr>Arial</vt:lpstr>
      <vt:lpstr>Arial Black</vt:lpstr>
      <vt:lpstr>Calibri</vt:lpstr>
      <vt:lpstr>Philosopher</vt:lpstr>
      <vt:lpstr>Tahoma</vt:lpstr>
      <vt:lpstr>Wingdings</vt:lpstr>
      <vt:lpstr>Палитра</vt:lpstr>
      <vt:lpstr>Тема 12. Бази даних </vt:lpstr>
      <vt:lpstr>ПОНЯТТЯ ПРО БАЗИ ДАНИХ</vt:lpstr>
      <vt:lpstr>Сторінка пошуку публікацій у базі даних Національної бібліотеки України імені В.І. Вернадського</vt:lpstr>
      <vt:lpstr>Модель бази даних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geo</dc:creator>
  <cp:lastModifiedBy>Oleg Herasymchuk</cp:lastModifiedBy>
  <cp:revision>761</cp:revision>
  <dcterms:created xsi:type="dcterms:W3CDTF">2015-11-15T07:56:36Z</dcterms:created>
  <dcterms:modified xsi:type="dcterms:W3CDTF">2023-05-17T09:19:28Z</dcterms:modified>
</cp:coreProperties>
</file>