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2" r:id="rId1"/>
  </p:sldMasterIdLst>
  <p:sldIdLst>
    <p:sldId id="256" r:id="rId2"/>
    <p:sldId id="259" r:id="rId3"/>
    <p:sldId id="273" r:id="rId4"/>
    <p:sldId id="266" r:id="rId5"/>
    <p:sldId id="267" r:id="rId6"/>
    <p:sldId id="268" r:id="rId7"/>
    <p:sldId id="275" r:id="rId8"/>
    <p:sldId id="276" r:id="rId9"/>
    <p:sldId id="278" r:id="rId10"/>
    <p:sldId id="282"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1026"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318F431E-0C92-4214-94CD-7AA42D42FBE5}" type="datetimeFigureOut">
              <a:rPr lang="ru-RU" smtClean="0"/>
              <a:pPr/>
              <a:t>21.11.2023</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252C29B3-8A32-447D-AB12-D177BD18CA30}"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transition>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18F431E-0C92-4214-94CD-7AA42D42FBE5}" type="datetimeFigureOut">
              <a:rPr lang="ru-RU" smtClean="0"/>
              <a:pPr/>
              <a:t>21.11.2023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52C29B3-8A32-447D-AB12-D177BD18CA30}" type="slidenum">
              <a:rPr lang="ru-RU" smtClean="0"/>
              <a:pPr/>
              <a:t>‹#›</a:t>
            </a:fld>
            <a:endParaRPr lang="ru-RU"/>
          </a:p>
        </p:txBody>
      </p:sp>
    </p:spTree>
  </p:cSld>
  <p:clrMapOvr>
    <a:masterClrMapping/>
  </p:clrMapOvr>
  <p:transition>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18F431E-0C92-4214-94CD-7AA42D42FBE5}" type="datetimeFigureOut">
              <a:rPr lang="ru-RU" smtClean="0"/>
              <a:pPr/>
              <a:t>21.11.2023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52C29B3-8A32-447D-AB12-D177BD18CA30}" type="slidenum">
              <a:rPr lang="ru-RU" smtClean="0"/>
              <a:pPr/>
              <a:t>‹#›</a:t>
            </a:fld>
            <a:endParaRPr lang="ru-RU"/>
          </a:p>
        </p:txBody>
      </p:sp>
    </p:spTree>
  </p:cSld>
  <p:clrMapOvr>
    <a:masterClrMapping/>
  </p:clrMapOvr>
  <p:transition>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18F431E-0C92-4214-94CD-7AA42D42FBE5}" type="datetimeFigureOut">
              <a:rPr lang="ru-RU" smtClean="0"/>
              <a:pPr/>
              <a:t>21.11.2023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52C29B3-8A32-447D-AB12-D177BD18CA30}" type="slidenum">
              <a:rPr lang="ru-RU" smtClean="0"/>
              <a:pPr/>
              <a:t>‹#›</a:t>
            </a:fld>
            <a:endParaRPr lang="ru-RU"/>
          </a:p>
        </p:txBody>
      </p:sp>
    </p:spTree>
  </p:cSld>
  <p:clrMapOvr>
    <a:masterClrMapping/>
  </p:clrMapOvr>
  <p:transition>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318F431E-0C92-4214-94CD-7AA42D42FBE5}" type="datetimeFigureOut">
              <a:rPr lang="ru-RU" smtClean="0"/>
              <a:pPr/>
              <a:t>21.11.2023</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252C29B3-8A32-447D-AB12-D177BD18CA30}"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18F431E-0C92-4214-94CD-7AA42D42FBE5}" type="datetimeFigureOut">
              <a:rPr lang="ru-RU" smtClean="0"/>
              <a:pPr/>
              <a:t>21.11.2023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252C29B3-8A32-447D-AB12-D177BD18CA30}"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318F431E-0C92-4214-94CD-7AA42D42FBE5}" type="datetimeFigureOut">
              <a:rPr lang="ru-RU" smtClean="0"/>
              <a:pPr/>
              <a:t>21.11.2023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252C29B3-8A32-447D-AB12-D177BD18CA30}" type="slidenum">
              <a:rPr lang="ru-RU" smtClean="0"/>
              <a:pPr/>
              <a:t>‹#›</a:t>
            </a:fld>
            <a:endParaRPr lang="ru-RU"/>
          </a:p>
        </p:txBody>
      </p:sp>
    </p:spTree>
  </p:cSld>
  <p:clrMapOvr>
    <a:masterClrMapping/>
  </p:clrMapOvr>
  <p:transition>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318F431E-0C92-4214-94CD-7AA42D42FBE5}" type="datetimeFigureOut">
              <a:rPr lang="ru-RU" smtClean="0"/>
              <a:pPr/>
              <a:t>21.11.2023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52C29B3-8A32-447D-AB12-D177BD18CA30}"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318F431E-0C92-4214-94CD-7AA42D42FBE5}" type="datetimeFigureOut">
              <a:rPr lang="ru-RU" smtClean="0"/>
              <a:pPr/>
              <a:t>21.11.2023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252C29B3-8A32-447D-AB12-D177BD18CA30}" type="slidenum">
              <a:rPr lang="ru-RU" smtClean="0"/>
              <a:pPr/>
              <a:t>‹#›</a:t>
            </a:fld>
            <a:endParaRPr lang="ru-RU"/>
          </a:p>
        </p:txBody>
      </p:sp>
    </p:spTree>
  </p:cSld>
  <p:clrMapOvr>
    <a:masterClrMapping/>
  </p:clrMapOvr>
  <p:transition>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318F431E-0C92-4214-94CD-7AA42D42FBE5}" type="datetimeFigureOut">
              <a:rPr lang="ru-RU" smtClean="0"/>
              <a:pPr/>
              <a:t>21.11.2023</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252C29B3-8A32-447D-AB12-D177BD18CA30}"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318F431E-0C92-4214-94CD-7AA42D42FBE5}" type="datetimeFigureOut">
              <a:rPr lang="ru-RU" smtClean="0"/>
              <a:pPr/>
              <a:t>21.11.2023</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252C29B3-8A32-447D-AB12-D177BD18CA30}"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transition>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318F431E-0C92-4214-94CD-7AA42D42FBE5}" type="datetimeFigureOut">
              <a:rPr lang="ru-RU" smtClean="0"/>
              <a:pPr/>
              <a:t>21.11.2023</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252C29B3-8A32-447D-AB12-D177BD18CA30}"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strips dir="ru"/>
  </p:transition>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142852"/>
            <a:ext cx="8122362" cy="2143141"/>
          </a:xfrm>
        </p:spPr>
        <p:txBody>
          <a:bodyPr>
            <a:normAutofit/>
          </a:bodyPr>
          <a:lstStyle/>
          <a:p>
            <a:pPr algn="ctr"/>
            <a:r>
              <a:rPr lang="uk-UA" sz="6000" b="1" dirty="0" smtClean="0"/>
              <a:t>Практична робота</a:t>
            </a:r>
            <a:r>
              <a:rPr lang="en-US" sz="6000" b="1" dirty="0" smtClean="0"/>
              <a:t> 1</a:t>
            </a:r>
            <a:r>
              <a:rPr lang="uk-UA" sz="2800" b="1" dirty="0" smtClean="0"/>
              <a:t/>
            </a:r>
            <a:br>
              <a:rPr lang="uk-UA" sz="2800" b="1" dirty="0" smtClean="0"/>
            </a:br>
            <a:r>
              <a:rPr lang="uk-UA" sz="2800" b="1" dirty="0" smtClean="0"/>
              <a:t> «Визначення особистої здатності до підприємництва»</a:t>
            </a:r>
            <a:endParaRPr lang="uk-UA" sz="2800" dirty="0"/>
          </a:p>
        </p:txBody>
      </p:sp>
      <p:pic>
        <p:nvPicPr>
          <p:cNvPr id="4" name="Picture 3"/>
          <p:cNvPicPr>
            <a:picLocks noChangeAspect="1" noChangeArrowheads="1"/>
          </p:cNvPicPr>
          <p:nvPr/>
        </p:nvPicPr>
        <p:blipFill>
          <a:blip r:embed="rId2"/>
          <a:srcRect/>
          <a:stretch>
            <a:fillRect/>
          </a:stretch>
        </p:blipFill>
        <p:spPr bwMode="auto">
          <a:xfrm>
            <a:off x="357158" y="5072074"/>
            <a:ext cx="2357454" cy="1641143"/>
          </a:xfrm>
          <a:prstGeom prst="rect">
            <a:avLst/>
          </a:prstGeom>
          <a:noFill/>
          <a:ln w="9525">
            <a:noFill/>
            <a:miter lim="800000"/>
            <a:headEnd/>
            <a:tailEnd/>
          </a:ln>
          <a:effectLst/>
        </p:spPr>
      </p:pic>
      <p:pic>
        <p:nvPicPr>
          <p:cNvPr id="5" name="Picture 5"/>
          <p:cNvPicPr>
            <a:picLocks noChangeAspect="1" noChangeArrowheads="1"/>
          </p:cNvPicPr>
          <p:nvPr/>
        </p:nvPicPr>
        <p:blipFill>
          <a:blip r:embed="rId3"/>
          <a:srcRect/>
          <a:stretch>
            <a:fillRect/>
          </a:stretch>
        </p:blipFill>
        <p:spPr bwMode="auto">
          <a:xfrm>
            <a:off x="6500826" y="5286388"/>
            <a:ext cx="2400317" cy="1410901"/>
          </a:xfrm>
          <a:prstGeom prst="rect">
            <a:avLst/>
          </a:prstGeom>
          <a:noFill/>
          <a:ln w="9525">
            <a:noFill/>
            <a:miter lim="800000"/>
            <a:headEnd/>
            <a:tailEnd/>
          </a:ln>
          <a:effectLst/>
        </p:spPr>
      </p:pic>
      <p:sp>
        <p:nvSpPr>
          <p:cNvPr id="14338" name="Rectangle 2"/>
          <p:cNvSpPr>
            <a:spLocks noChangeArrowheads="1"/>
          </p:cNvSpPr>
          <p:nvPr/>
        </p:nvSpPr>
        <p:spPr bwMode="auto">
          <a:xfrm>
            <a:off x="214282" y="3478555"/>
            <a:ext cx="878687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uk-UA" b="1" i="0" u="none" strike="noStrike" cap="none" normalizeH="0" baseline="0" dirty="0" smtClean="0">
                <a:ln>
                  <a:noFill/>
                </a:ln>
                <a:solidFill>
                  <a:schemeClr val="tx1">
                    <a:lumMod val="85000"/>
                  </a:schemeClr>
                </a:solidFill>
                <a:effectLst/>
                <a:latin typeface="Arial" pitchFamily="34" charset="0"/>
                <a:ea typeface="Times New Roman" pitchFamily="18" charset="0"/>
              </a:rPr>
              <a:t>Мета: </a:t>
            </a:r>
            <a:r>
              <a:rPr lang="uk-UA" dirty="0" smtClean="0"/>
              <a:t>оцінити власну здатність до підприємництва; усвідомити  важливість гармонійного збалансування певних особистісних якостей успішного підприємця, визначати якості, які перешкоджають у бізнесі; робити самооцінку особистісних якостей, необхідної для успішної бізнес – діяльності; </a:t>
            </a:r>
            <a:endParaRPr kumimoji="0" lang="uk-UA" b="0" i="0" u="none" strike="noStrike" cap="none" normalizeH="0" baseline="0" dirty="0" smtClean="0">
              <a:ln>
                <a:noFill/>
              </a:ln>
              <a:solidFill>
                <a:schemeClr val="tx1">
                  <a:lumMod val="85000"/>
                </a:schemeClr>
              </a:solidFill>
              <a:effectLst/>
              <a:latin typeface="Arial" pitchFamily="34" charset="0"/>
            </a:endParaRPr>
          </a:p>
        </p:txBody>
      </p:sp>
    </p:spTree>
  </p:cSld>
  <p:clrMapOvr>
    <a:masterClrMapping/>
  </p:clrMapOvr>
  <p:transition advClick="0" advTm="3000">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714356"/>
            <a:ext cx="8964488" cy="4143404"/>
          </a:xfrm>
        </p:spPr>
        <p:txBody>
          <a:bodyPr>
            <a:normAutofit/>
          </a:bodyPr>
          <a:lstStyle/>
          <a:p>
            <a:pPr algn="ctr"/>
            <a:r>
              <a:rPr lang="uk-UA" sz="2800" b="1" dirty="0" smtClean="0"/>
              <a:t>Майбутнє </a:t>
            </a:r>
            <a:r>
              <a:rPr lang="uk-UA" sz="2800" b="1" dirty="0" smtClean="0">
                <a:solidFill>
                  <a:srgbClr val="FFFF00"/>
                </a:solidFill>
              </a:rPr>
              <a:t>України</a:t>
            </a:r>
            <a:r>
              <a:rPr lang="uk-UA" sz="2800" b="1" dirty="0" smtClean="0"/>
              <a:t> залежить від вас!</a:t>
            </a:r>
            <a:br>
              <a:rPr lang="uk-UA" sz="2800" b="1" dirty="0" smtClean="0"/>
            </a:br>
            <a:r>
              <a:rPr lang="uk-UA" sz="3600" b="1" dirty="0" smtClean="0"/>
              <a:t/>
            </a:r>
            <a:br>
              <a:rPr lang="uk-UA" sz="3600" b="1" dirty="0" smtClean="0"/>
            </a:br>
            <a:r>
              <a:rPr lang="uk-UA" sz="4000" b="1" dirty="0" smtClean="0">
                <a:solidFill>
                  <a:schemeClr val="tx1"/>
                </a:solidFill>
              </a:rPr>
              <a:t>ДЯКУЮ ЗА УВАГУ!</a:t>
            </a:r>
            <a:r>
              <a:rPr lang="uk-UA" sz="3600" b="1" dirty="0" smtClean="0"/>
              <a:t/>
            </a:r>
            <a:br>
              <a:rPr lang="uk-UA" sz="3600" b="1" dirty="0" smtClean="0"/>
            </a:br>
            <a:r>
              <a:rPr lang="uk-UA" sz="3600" b="1" dirty="0" smtClean="0"/>
              <a:t/>
            </a:r>
            <a:br>
              <a:rPr lang="uk-UA" sz="3600" b="1" dirty="0" smtClean="0"/>
            </a:br>
            <a:r>
              <a:rPr lang="uk-UA" sz="3600" b="1" dirty="0" smtClean="0"/>
              <a:t/>
            </a:r>
            <a:br>
              <a:rPr lang="uk-UA" sz="3600" b="1" dirty="0" smtClean="0"/>
            </a:br>
            <a:r>
              <a:rPr lang="uk-UA" sz="3600" b="1" dirty="0" smtClean="0"/>
              <a:t/>
            </a:r>
            <a:br>
              <a:rPr lang="uk-UA" sz="3600" b="1" dirty="0" smtClean="0"/>
            </a:br>
            <a:endParaRPr lang="ru-RU" sz="3600" b="1" dirty="0"/>
          </a:p>
        </p:txBody>
      </p:sp>
      <p:pic>
        <p:nvPicPr>
          <p:cNvPr id="3" name="Рисунок 2" descr="aad0138-independanca1583.jpg"/>
          <p:cNvPicPr>
            <a:picLocks noChangeAspect="1"/>
          </p:cNvPicPr>
          <p:nvPr/>
        </p:nvPicPr>
        <p:blipFill>
          <a:blip r:embed="rId2" cstate="print"/>
          <a:stretch>
            <a:fillRect/>
          </a:stretch>
        </p:blipFill>
        <p:spPr>
          <a:xfrm>
            <a:off x="1214414" y="2928934"/>
            <a:ext cx="6858048" cy="3643338"/>
          </a:xfrm>
          <a:prstGeom prst="rect">
            <a:avLst/>
          </a:prstGeom>
        </p:spPr>
      </p:pic>
    </p:spTree>
  </p:cSld>
  <p:clrMapOvr>
    <a:masterClrMapping/>
  </p:clrMapOvr>
  <p:transition>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00042"/>
            <a:ext cx="8286808" cy="2928958"/>
          </a:xfrm>
        </p:spPr>
        <p:txBody>
          <a:bodyPr>
            <a:normAutofit fontScale="90000"/>
          </a:bodyPr>
          <a:lstStyle/>
          <a:p>
            <a:pPr algn="ctr"/>
            <a:r>
              <a:rPr lang="uk-UA" sz="3100" b="1" dirty="0" smtClean="0">
                <a:solidFill>
                  <a:schemeClr val="tx1"/>
                </a:solidFill>
              </a:rPr>
              <a:t>Хід заняття</a:t>
            </a:r>
            <a:r>
              <a:rPr lang="uk-UA" sz="2200" b="1" i="1" dirty="0" smtClean="0"/>
              <a:t/>
            </a:r>
            <a:br>
              <a:rPr lang="uk-UA" sz="2200" b="1" i="1" dirty="0" smtClean="0"/>
            </a:br>
            <a:r>
              <a:rPr lang="uk-UA" sz="2200" b="1" i="1" dirty="0" smtClean="0"/>
              <a:t>                                                                    </a:t>
            </a:r>
            <a:r>
              <a:rPr lang="uk-UA" sz="1600" b="1" i="1" dirty="0" smtClean="0"/>
              <a:t>«Женіться за ідеєю, а не за грошима, </a:t>
            </a:r>
            <a:br>
              <a:rPr lang="uk-UA" sz="1600" b="1" i="1" dirty="0" smtClean="0"/>
            </a:br>
            <a:r>
              <a:rPr lang="uk-UA" sz="1600" b="1" i="1" dirty="0" smtClean="0"/>
              <a:t>                                                                                                      і тоді в кінцевому рахунку гроші </a:t>
            </a:r>
            <a:br>
              <a:rPr lang="uk-UA" sz="1600" b="1" i="1" dirty="0" smtClean="0"/>
            </a:br>
            <a:r>
              <a:rPr lang="uk-UA" sz="1600" b="1" i="1" dirty="0" smtClean="0"/>
              <a:t>                                                                                                                   самі поженуться за вами».</a:t>
            </a:r>
            <a:r>
              <a:rPr lang="uk-UA" sz="1800" b="1" i="1" dirty="0" smtClean="0"/>
              <a:t/>
            </a:r>
            <a:br>
              <a:rPr lang="uk-UA" sz="1800" b="1" i="1" dirty="0" smtClean="0"/>
            </a:br>
            <a:r>
              <a:rPr lang="uk-UA" sz="1800" b="1" i="1" dirty="0" smtClean="0"/>
              <a:t> </a:t>
            </a:r>
            <a:r>
              <a:rPr lang="uk-UA" sz="2200" b="1" i="1" dirty="0" smtClean="0"/>
              <a:t/>
            </a:r>
            <a:br>
              <a:rPr lang="uk-UA" sz="2200" b="1" i="1" dirty="0" smtClean="0"/>
            </a:br>
            <a:r>
              <a:rPr lang="uk-UA" sz="2200" b="1" i="1" dirty="0" smtClean="0"/>
              <a:t>                                                                           </a:t>
            </a:r>
            <a:r>
              <a:rPr lang="uk-UA" sz="2000" b="1" i="1" dirty="0" smtClean="0"/>
              <a:t>Тоні </a:t>
            </a:r>
            <a:r>
              <a:rPr lang="uk-UA" sz="2000" b="1" i="1" dirty="0" err="1" smtClean="0"/>
              <a:t>Шей</a:t>
            </a:r>
            <a:r>
              <a:rPr lang="uk-UA" sz="2000" b="1" i="1" dirty="0" smtClean="0"/>
              <a:t>, CEO </a:t>
            </a:r>
            <a:r>
              <a:rPr lang="uk-UA" sz="2000" b="1" i="1" dirty="0" err="1" smtClean="0"/>
              <a:t>Zappos</a:t>
            </a:r>
            <a:r>
              <a:rPr lang="uk-UA" sz="2200" b="1" i="1" dirty="0" smtClean="0"/>
              <a:t>.</a:t>
            </a:r>
            <a:r>
              <a:rPr lang="uk-UA" sz="2200" b="1" dirty="0" smtClean="0"/>
              <a:t/>
            </a:r>
            <a:br>
              <a:rPr lang="uk-UA" sz="2200" b="1" dirty="0" smtClean="0"/>
            </a:br>
            <a:r>
              <a:rPr lang="ru-RU" dirty="0" smtClean="0"/>
              <a:t/>
            </a:r>
            <a:br>
              <a:rPr lang="ru-RU" dirty="0" smtClean="0"/>
            </a:br>
            <a:endParaRPr lang="ru-RU" dirty="0"/>
          </a:p>
        </p:txBody>
      </p:sp>
      <p:pic>
        <p:nvPicPr>
          <p:cNvPr id="4097" name="Picture 1"/>
          <p:cNvPicPr>
            <a:picLocks noChangeAspect="1" noChangeArrowheads="1"/>
          </p:cNvPicPr>
          <p:nvPr/>
        </p:nvPicPr>
        <p:blipFill>
          <a:blip r:embed="rId2"/>
          <a:srcRect/>
          <a:stretch>
            <a:fillRect/>
          </a:stretch>
        </p:blipFill>
        <p:spPr bwMode="auto">
          <a:xfrm>
            <a:off x="428596" y="785794"/>
            <a:ext cx="2857520" cy="3046756"/>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a:srcRect/>
          <a:stretch>
            <a:fillRect/>
          </a:stretch>
        </p:blipFill>
        <p:spPr bwMode="auto">
          <a:xfrm>
            <a:off x="4357686" y="3143248"/>
            <a:ext cx="2286016" cy="2869774"/>
          </a:xfrm>
          <a:prstGeom prst="rect">
            <a:avLst/>
          </a:prstGeom>
          <a:noFill/>
          <a:ln w="9525">
            <a:noFill/>
            <a:miter lim="800000"/>
            <a:headEnd/>
            <a:tailEnd/>
          </a:ln>
          <a:effectLst/>
        </p:spPr>
      </p:pic>
      <p:pic>
        <p:nvPicPr>
          <p:cNvPr id="6" name="Рисунок 5" descr="images (39).jpg"/>
          <p:cNvPicPr>
            <a:picLocks noChangeAspect="1"/>
          </p:cNvPicPr>
          <p:nvPr/>
        </p:nvPicPr>
        <p:blipFill>
          <a:blip r:embed="rId4"/>
          <a:stretch>
            <a:fillRect/>
          </a:stretch>
        </p:blipFill>
        <p:spPr>
          <a:xfrm>
            <a:off x="6858016" y="2643182"/>
            <a:ext cx="1920977" cy="2433727"/>
          </a:xfrm>
          <a:prstGeom prst="rect">
            <a:avLst/>
          </a:prstGeom>
        </p:spPr>
      </p:pic>
      <p:pic>
        <p:nvPicPr>
          <p:cNvPr id="7" name="Рисунок 6" descr="9fdf6fb5c1949c2bc24cbc2ca0269b7a.jpg"/>
          <p:cNvPicPr>
            <a:picLocks noChangeAspect="1"/>
          </p:cNvPicPr>
          <p:nvPr/>
        </p:nvPicPr>
        <p:blipFill>
          <a:blip r:embed="rId5"/>
          <a:stretch>
            <a:fillRect/>
          </a:stretch>
        </p:blipFill>
        <p:spPr>
          <a:xfrm>
            <a:off x="714348" y="4071942"/>
            <a:ext cx="3429024" cy="2286016"/>
          </a:xfrm>
          <a:prstGeom prst="rect">
            <a:avLst/>
          </a:prstGeom>
        </p:spPr>
      </p:pic>
    </p:spTree>
  </p:cSld>
  <p:clrMapOvr>
    <a:masterClrMapping/>
  </p:clrMapOvr>
  <p:transition advClick="0" advTm="3000">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285884"/>
          </a:xfrm>
        </p:spPr>
        <p:txBody>
          <a:bodyPr>
            <a:normAutofit/>
          </a:bodyPr>
          <a:lstStyle/>
          <a:p>
            <a:pPr algn="l"/>
            <a:r>
              <a:rPr lang="uk-UA" sz="2800" b="1" dirty="0" smtClean="0"/>
              <a:t>                      Термінологічний диктант</a:t>
            </a:r>
            <a:br>
              <a:rPr lang="uk-UA" sz="2800" b="1" dirty="0" smtClean="0"/>
            </a:br>
            <a:r>
              <a:rPr lang="uk-UA" sz="1800" b="1" dirty="0" smtClean="0">
                <a:solidFill>
                  <a:schemeClr val="tx1"/>
                </a:solidFill>
              </a:rPr>
              <a:t>Записати значення слів: </a:t>
            </a:r>
            <a:r>
              <a:rPr lang="uk-UA" sz="1600" b="1" i="1" dirty="0" smtClean="0">
                <a:solidFill>
                  <a:schemeClr val="tx1"/>
                </a:solidFill>
              </a:rPr>
              <a:t>підприємництво, чистий прибуток, підприємливість,  гроші, бізнес-план, підприємницький  дохід, конкуренція, підприємець</a:t>
            </a:r>
            <a:r>
              <a:rPr lang="uk-UA" sz="1600" b="1" dirty="0" smtClean="0">
                <a:solidFill>
                  <a:schemeClr val="tx1"/>
                </a:solidFill>
              </a:rPr>
              <a:t>.</a:t>
            </a:r>
            <a:endParaRPr lang="uk-UA" sz="1600" b="1" dirty="0"/>
          </a:p>
        </p:txBody>
      </p:sp>
      <p:sp>
        <p:nvSpPr>
          <p:cNvPr id="3" name="Содержимое 2"/>
          <p:cNvSpPr>
            <a:spLocks noGrp="1"/>
          </p:cNvSpPr>
          <p:nvPr>
            <p:ph idx="1"/>
          </p:nvPr>
        </p:nvSpPr>
        <p:spPr/>
        <p:txBody>
          <a:bodyPr>
            <a:normAutofit/>
          </a:bodyPr>
          <a:lstStyle/>
          <a:p>
            <a:pPr lvl="0">
              <a:buNone/>
            </a:pPr>
            <a:endParaRPr lang="uk-UA" sz="2800" b="1" i="1" dirty="0" smtClean="0"/>
          </a:p>
          <a:p>
            <a:pPr lvl="0"/>
            <a:r>
              <a:rPr lang="uk-UA" sz="2800" i="1" dirty="0" smtClean="0"/>
              <a:t>Гра</a:t>
            </a:r>
            <a:r>
              <a:rPr lang="uk-UA" sz="2800" b="1" i="1" dirty="0" smtClean="0"/>
              <a:t> </a:t>
            </a:r>
            <a:r>
              <a:rPr lang="uk-UA" sz="2800" i="1" dirty="0" smtClean="0"/>
              <a:t>«Добери синоніми»</a:t>
            </a:r>
          </a:p>
          <a:p>
            <a:pPr>
              <a:buNone/>
            </a:pPr>
            <a:r>
              <a:rPr lang="uk-UA" sz="2000" dirty="0" smtClean="0"/>
              <a:t>До терміну «</a:t>
            </a:r>
            <a:r>
              <a:rPr lang="uk-UA" sz="2000" i="1" dirty="0" smtClean="0">
                <a:solidFill>
                  <a:schemeClr val="accent3">
                    <a:lumMod val="40000"/>
                    <a:lumOff val="60000"/>
                  </a:schemeClr>
                </a:solidFill>
              </a:rPr>
              <a:t>підприємець</a:t>
            </a:r>
            <a:r>
              <a:rPr lang="uk-UA" sz="2000" dirty="0" smtClean="0"/>
              <a:t>» доберіть близькі</a:t>
            </a:r>
          </a:p>
          <a:p>
            <a:pPr>
              <a:buNone/>
            </a:pPr>
            <a:r>
              <a:rPr lang="uk-UA" sz="2000" dirty="0" smtClean="0"/>
              <a:t>за значенням слова…</a:t>
            </a:r>
          </a:p>
          <a:p>
            <a:pPr>
              <a:buNone/>
            </a:pPr>
            <a:endParaRPr lang="uk-UA" sz="2000" dirty="0" smtClean="0"/>
          </a:p>
          <a:p>
            <a:pPr>
              <a:buNone/>
            </a:pPr>
            <a:endParaRPr lang="uk-UA" sz="2000" dirty="0" smtClean="0"/>
          </a:p>
          <a:p>
            <a:r>
              <a:rPr lang="uk-UA" sz="2800" dirty="0" smtClean="0"/>
              <a:t> Метод аналізу </a:t>
            </a:r>
            <a:r>
              <a:rPr lang="uk-UA" sz="2800" i="1" dirty="0" err="1" smtClean="0"/>
              <a:t>“Електронні</a:t>
            </a:r>
            <a:r>
              <a:rPr lang="uk-UA" sz="2800" i="1" dirty="0" smtClean="0"/>
              <a:t> </a:t>
            </a:r>
            <a:r>
              <a:rPr lang="uk-UA" sz="2800" i="1" dirty="0" err="1" smtClean="0"/>
              <a:t>гроші”</a:t>
            </a:r>
            <a:endParaRPr lang="uk-UA" sz="2800" i="1" dirty="0" smtClean="0"/>
          </a:p>
          <a:p>
            <a:pPr algn="just">
              <a:buNone/>
            </a:pPr>
            <a:r>
              <a:rPr lang="uk-UA" sz="2800" dirty="0" smtClean="0"/>
              <a:t>         </a:t>
            </a:r>
            <a:r>
              <a:rPr lang="uk-UA" sz="1800" dirty="0" smtClean="0"/>
              <a:t>Я глибоко переконана, що кожен успішний бізнесмен користується електронними грошима.</a:t>
            </a:r>
          </a:p>
          <a:p>
            <a:pPr lvl="0">
              <a:buNone/>
            </a:pPr>
            <a:r>
              <a:rPr lang="uk-UA" sz="2800" dirty="0" smtClean="0">
                <a:solidFill>
                  <a:srgbClr val="FFFF00"/>
                </a:solidFill>
              </a:rPr>
              <a:t>- </a:t>
            </a:r>
            <a:r>
              <a:rPr lang="uk-UA" sz="1800" i="1" dirty="0" smtClean="0">
                <a:solidFill>
                  <a:srgbClr val="FFFF00"/>
                </a:solidFill>
              </a:rPr>
              <a:t>А ви як думаєте, навіщо вони потрібні підприємцю?</a:t>
            </a:r>
          </a:p>
          <a:p>
            <a:pPr lvl="0">
              <a:buNone/>
            </a:pPr>
            <a:r>
              <a:rPr lang="uk-UA" sz="1800" i="1" dirty="0" smtClean="0">
                <a:solidFill>
                  <a:srgbClr val="FFFF00"/>
                </a:solidFill>
              </a:rPr>
              <a:t>- Які є види електронних грошей?</a:t>
            </a:r>
          </a:p>
          <a:p>
            <a:pPr>
              <a:buNone/>
            </a:pPr>
            <a:endParaRPr lang="uk-UA" sz="2800" dirty="0"/>
          </a:p>
        </p:txBody>
      </p:sp>
      <p:pic>
        <p:nvPicPr>
          <p:cNvPr id="5" name="Picture 5" descr="б"/>
          <p:cNvPicPr>
            <a:picLocks noChangeAspect="1" noChangeArrowheads="1"/>
          </p:cNvPicPr>
          <p:nvPr/>
        </p:nvPicPr>
        <p:blipFill>
          <a:blip r:embed="rId2"/>
          <a:srcRect/>
          <a:stretch>
            <a:fillRect/>
          </a:stretch>
        </p:blipFill>
        <p:spPr bwMode="auto">
          <a:xfrm>
            <a:off x="7286644" y="5286388"/>
            <a:ext cx="1714512" cy="1440180"/>
          </a:xfrm>
          <a:prstGeom prst="rect">
            <a:avLst/>
          </a:prstGeom>
          <a:noFill/>
        </p:spPr>
      </p:pic>
    </p:spTree>
  </p:cSld>
  <p:clrMapOvr>
    <a:masterClrMapping/>
  </p:clrMapOvr>
  <p:transition>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28596" y="428605"/>
            <a:ext cx="8215370" cy="4000528"/>
          </a:xfrm>
        </p:spPr>
        <p:txBody>
          <a:bodyPr>
            <a:noAutofit/>
          </a:bodyPr>
          <a:lstStyle/>
          <a:p>
            <a:pPr algn="ctr">
              <a:buNone/>
            </a:pPr>
            <a:r>
              <a:rPr lang="uk-UA" dirty="0" smtClean="0">
                <a:latin typeface="Times New Roman" pitchFamily="18" charset="0"/>
                <a:cs typeface="Times New Roman" pitchFamily="18" charset="0"/>
              </a:rPr>
              <a:t>Практична вправа “ Баланс ”</a:t>
            </a:r>
          </a:p>
          <a:p>
            <a:pPr>
              <a:buNone/>
            </a:pPr>
            <a:r>
              <a:rPr lang="uk-UA" sz="2000" dirty="0" smtClean="0">
                <a:latin typeface="Times New Roman" pitchFamily="18" charset="0"/>
                <a:cs typeface="Times New Roman" pitchFamily="18" charset="0"/>
              </a:rPr>
              <a:t>Аналіз </a:t>
            </a:r>
            <a:r>
              <a:rPr lang="uk-UA" sz="2000" dirty="0">
                <a:latin typeface="Times New Roman" pitchFamily="18" charset="0"/>
                <a:cs typeface="Times New Roman" pitchFamily="18" charset="0"/>
              </a:rPr>
              <a:t>особистісних якостей найбільш успішних бізнесменів </a:t>
            </a:r>
            <a:r>
              <a:rPr lang="uk-UA" sz="2000" dirty="0" smtClean="0">
                <a:latin typeface="Times New Roman" pitchFamily="18" charset="0"/>
                <a:cs typeface="Times New Roman" pitchFamily="18" charset="0"/>
              </a:rPr>
              <a:t>показує,</a:t>
            </a:r>
          </a:p>
          <a:p>
            <a:pPr>
              <a:buNone/>
            </a:pPr>
            <a:r>
              <a:rPr lang="uk-UA" sz="2000" dirty="0" smtClean="0">
                <a:latin typeface="Times New Roman" pitchFamily="18" charset="0"/>
                <a:cs typeface="Times New Roman" pitchFamily="18" charset="0"/>
              </a:rPr>
              <a:t>що </a:t>
            </a:r>
            <a:r>
              <a:rPr lang="uk-UA" sz="2000" dirty="0">
                <a:latin typeface="Times New Roman" pitchFamily="18" charset="0"/>
                <a:cs typeface="Times New Roman" pitchFamily="18" charset="0"/>
              </a:rPr>
              <a:t>притаманні їм якості можна об’єднати в пари, які на перший </a:t>
            </a:r>
            <a:r>
              <a:rPr lang="uk-UA" sz="2000" dirty="0" smtClean="0">
                <a:latin typeface="Times New Roman" pitchFamily="18" charset="0"/>
                <a:cs typeface="Times New Roman" pitchFamily="18" charset="0"/>
              </a:rPr>
              <a:t>погляд</a:t>
            </a:r>
          </a:p>
          <a:p>
            <a:pPr>
              <a:buNone/>
            </a:pPr>
            <a:r>
              <a:rPr lang="uk-UA" sz="2000" dirty="0" smtClean="0">
                <a:latin typeface="Times New Roman" pitchFamily="18" charset="0"/>
                <a:cs typeface="Times New Roman" pitchFamily="18" charset="0"/>
              </a:rPr>
              <a:t>здаються </a:t>
            </a:r>
            <a:r>
              <a:rPr lang="uk-UA" sz="2000" dirty="0">
                <a:latin typeface="Times New Roman" pitchFamily="18" charset="0"/>
                <a:cs typeface="Times New Roman" pitchFamily="18" charset="0"/>
              </a:rPr>
              <a:t>взаємно виключними:</a:t>
            </a:r>
            <a:endParaRPr lang="ru-RU" sz="2000" dirty="0">
              <a:latin typeface="Times New Roman" pitchFamily="18" charset="0"/>
              <a:cs typeface="Times New Roman" pitchFamily="18" charset="0"/>
            </a:endParaRPr>
          </a:p>
          <a:p>
            <a:pPr>
              <a:buNone/>
            </a:pPr>
            <a:r>
              <a:rPr lang="uk-UA" sz="2000"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pPr lvl="0" algn="ctr">
              <a:buNone/>
            </a:pPr>
            <a:r>
              <a:rPr lang="uk-UA" sz="2000" b="1" i="1" dirty="0">
                <a:solidFill>
                  <a:srgbClr val="FFFF00"/>
                </a:solidFill>
                <a:latin typeface="Times New Roman" pitchFamily="18" charset="0"/>
                <a:cs typeface="Times New Roman" pitchFamily="18" charset="0"/>
              </a:rPr>
              <a:t>Амбітність – скромність.</a:t>
            </a:r>
            <a:endParaRPr lang="ru-RU" sz="2000" b="1" i="1" dirty="0">
              <a:solidFill>
                <a:srgbClr val="FFFF00"/>
              </a:solidFill>
              <a:latin typeface="Times New Roman" pitchFamily="18" charset="0"/>
              <a:cs typeface="Times New Roman" pitchFamily="18" charset="0"/>
            </a:endParaRPr>
          </a:p>
          <a:p>
            <a:pPr lvl="0" algn="ctr">
              <a:buNone/>
            </a:pPr>
            <a:r>
              <a:rPr lang="uk-UA" sz="2000" b="1" i="1" dirty="0">
                <a:solidFill>
                  <a:srgbClr val="FFFF00"/>
                </a:solidFill>
                <a:latin typeface="Times New Roman" pitchFamily="18" charset="0"/>
                <a:cs typeface="Times New Roman" pitchFamily="18" charset="0"/>
              </a:rPr>
              <a:t>Стратегічне мислення – увага до дрібниць.</a:t>
            </a:r>
            <a:endParaRPr lang="ru-RU" sz="2000" b="1" i="1" dirty="0">
              <a:solidFill>
                <a:srgbClr val="FFFF00"/>
              </a:solidFill>
              <a:latin typeface="Times New Roman" pitchFamily="18" charset="0"/>
              <a:cs typeface="Times New Roman" pitchFamily="18" charset="0"/>
            </a:endParaRPr>
          </a:p>
          <a:p>
            <a:pPr lvl="0" algn="ctr">
              <a:buNone/>
            </a:pPr>
            <a:r>
              <a:rPr lang="uk-UA" sz="2000" b="1" i="1" dirty="0">
                <a:solidFill>
                  <a:srgbClr val="FFFF00"/>
                </a:solidFill>
                <a:latin typeface="Times New Roman" pitchFamily="18" charset="0"/>
                <a:cs typeface="Times New Roman" pitchFamily="18" charset="0"/>
              </a:rPr>
              <a:t>Ентузіазм – внутрішній спокій.</a:t>
            </a:r>
            <a:endParaRPr lang="ru-RU" sz="2000" b="1" i="1" dirty="0">
              <a:solidFill>
                <a:srgbClr val="FFFF00"/>
              </a:solidFill>
              <a:latin typeface="Times New Roman" pitchFamily="18" charset="0"/>
              <a:cs typeface="Times New Roman" pitchFamily="18" charset="0"/>
            </a:endParaRPr>
          </a:p>
          <a:p>
            <a:pPr lvl="0" algn="ctr">
              <a:buNone/>
            </a:pPr>
            <a:r>
              <a:rPr lang="uk-UA" sz="2000" b="1" i="1" dirty="0" smtClean="0">
                <a:solidFill>
                  <a:srgbClr val="FFFF00"/>
                </a:solidFill>
                <a:latin typeface="Times New Roman" pitchFamily="18" charset="0"/>
                <a:cs typeface="Times New Roman" pitchFamily="18" charset="0"/>
              </a:rPr>
              <a:t>         Здатність </a:t>
            </a:r>
            <a:r>
              <a:rPr lang="uk-UA" sz="2000" b="1" i="1" dirty="0">
                <a:solidFill>
                  <a:srgbClr val="FFFF00"/>
                </a:solidFill>
                <a:latin typeface="Times New Roman" pitchFamily="18" charset="0"/>
                <a:cs typeface="Times New Roman" pitchFamily="18" charset="0"/>
              </a:rPr>
              <a:t>до ризику – уміння отримувати користь із помилок</a:t>
            </a:r>
            <a:r>
              <a:rPr lang="uk-UA" sz="2000" dirty="0">
                <a:solidFill>
                  <a:srgbClr val="FFFF00"/>
                </a:solidFill>
                <a:latin typeface="Times New Roman" pitchFamily="18" charset="0"/>
                <a:cs typeface="Times New Roman" pitchFamily="18" charset="0"/>
              </a:rPr>
              <a:t>.</a:t>
            </a:r>
            <a:endParaRPr lang="ru-RU" sz="2000" dirty="0">
              <a:solidFill>
                <a:srgbClr val="FFFF00"/>
              </a:solidFill>
              <a:latin typeface="Times New Roman" pitchFamily="18" charset="0"/>
              <a:cs typeface="Times New Roman" pitchFamily="18" charset="0"/>
            </a:endParaRPr>
          </a:p>
          <a:p>
            <a:pPr>
              <a:buNone/>
            </a:pPr>
            <a:r>
              <a:rPr lang="uk-UA"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a:buNone/>
            </a:pPr>
            <a:r>
              <a:rPr lang="uk-UA" sz="2000" dirty="0" smtClean="0">
                <a:latin typeface="Times New Roman" pitchFamily="18" charset="0"/>
                <a:cs typeface="Times New Roman" pitchFamily="18" charset="0"/>
              </a:rPr>
              <a:t>Цікаво</a:t>
            </a:r>
            <a:r>
              <a:rPr lang="uk-UA" sz="2000" dirty="0">
                <a:latin typeface="Times New Roman" pitchFamily="18" charset="0"/>
                <a:cs typeface="Times New Roman" pitchFamily="18" charset="0"/>
              </a:rPr>
              <a:t>, що кожна із зазначених якостей може стати недоліком. </a:t>
            </a:r>
            <a:endParaRPr lang="uk-UA" sz="2000" dirty="0" smtClean="0">
              <a:latin typeface="Times New Roman" pitchFamily="18" charset="0"/>
              <a:cs typeface="Times New Roman" pitchFamily="18" charset="0"/>
            </a:endParaRPr>
          </a:p>
          <a:p>
            <a:pPr>
              <a:buNone/>
            </a:pPr>
            <a:r>
              <a:rPr lang="uk-UA" sz="2000" dirty="0" smtClean="0">
                <a:latin typeface="Times New Roman" pitchFamily="18" charset="0"/>
                <a:cs typeface="Times New Roman" pitchFamily="18" charset="0"/>
              </a:rPr>
              <a:t>Тобто </a:t>
            </a:r>
            <a:r>
              <a:rPr lang="uk-UA" sz="2000" dirty="0">
                <a:latin typeface="Times New Roman" pitchFamily="18" charset="0"/>
                <a:cs typeface="Times New Roman" pitchFamily="18" charset="0"/>
              </a:rPr>
              <a:t>важливим є певний баланс між ними.</a:t>
            </a:r>
            <a:endParaRPr lang="ru-RU" sz="2000" dirty="0">
              <a:latin typeface="Times New Roman" pitchFamily="18" charset="0"/>
              <a:cs typeface="Times New Roman" pitchFamily="18" charset="0"/>
            </a:endParaRPr>
          </a:p>
          <a:p>
            <a:pPr>
              <a:buNone/>
            </a:pPr>
            <a:r>
              <a:rPr lang="uk-UA" sz="2000"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pPr>
              <a:buNone/>
            </a:pPr>
            <a:r>
              <a:rPr lang="uk-UA" sz="2000"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pPr>
              <a:buNone/>
            </a:pPr>
            <a:r>
              <a:rPr lang="uk-UA" sz="2000"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pPr>
              <a:buNone/>
            </a:pPr>
            <a:r>
              <a:rPr lang="uk-UA" sz="2000"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785786" y="4429132"/>
            <a:ext cx="5143536" cy="1928826"/>
          </a:xfrm>
          <a:ln w="57150">
            <a:solidFill>
              <a:schemeClr val="tx1"/>
            </a:solidFill>
          </a:ln>
        </p:spPr>
        <p:txBody>
          <a:bodyPr>
            <a:normAutofit fontScale="62500" lnSpcReduction="20000"/>
          </a:bodyPr>
          <a:lstStyle/>
          <a:p>
            <a:pPr algn="ctr">
              <a:buNone/>
            </a:pPr>
            <a:endParaRPr lang="uk-UA" sz="3200" b="1" dirty="0" smtClean="0">
              <a:latin typeface="Times New Roman" pitchFamily="18" charset="0"/>
              <a:cs typeface="Times New Roman" pitchFamily="18" charset="0"/>
            </a:endParaRPr>
          </a:p>
          <a:p>
            <a:pPr algn="ctr">
              <a:buNone/>
            </a:pPr>
            <a:r>
              <a:rPr lang="uk-UA" sz="3800" b="1" dirty="0" smtClean="0">
                <a:latin typeface="Times New Roman" pitchFamily="18" charset="0"/>
                <a:cs typeface="Times New Roman" pitchFamily="18" charset="0"/>
              </a:rPr>
              <a:t>Завдання групам: </a:t>
            </a:r>
            <a:r>
              <a:rPr lang="uk-UA" sz="3800" dirty="0" smtClean="0">
                <a:latin typeface="Times New Roman" pitchFamily="18" charset="0"/>
                <a:cs typeface="Times New Roman" pitchFamily="18" charset="0"/>
              </a:rPr>
              <a:t> </a:t>
            </a:r>
          </a:p>
          <a:p>
            <a:pPr algn="ctr">
              <a:buNone/>
            </a:pPr>
            <a:endParaRPr lang="uk-UA" sz="3800" dirty="0" smtClean="0">
              <a:latin typeface="Times New Roman" pitchFamily="18" charset="0"/>
              <a:cs typeface="Times New Roman" pitchFamily="18" charset="0"/>
            </a:endParaRPr>
          </a:p>
          <a:p>
            <a:pPr algn="ctr">
              <a:buNone/>
            </a:pPr>
            <a:r>
              <a:rPr lang="uk-UA" sz="3800" dirty="0" smtClean="0">
                <a:solidFill>
                  <a:srgbClr val="FFFF00"/>
                </a:solidFill>
                <a:latin typeface="Times New Roman" pitchFamily="18" charset="0"/>
                <a:cs typeface="Times New Roman" pitchFamily="18" charset="0"/>
              </a:rPr>
              <a:t>поясніть, як правильно збалансувати якості пари, відповідно до отриманих завдань.</a:t>
            </a:r>
            <a:endParaRPr lang="ru-RU" sz="3800" dirty="0" smtClean="0">
              <a:solidFill>
                <a:srgbClr val="FFFF00"/>
              </a:solidFill>
              <a:latin typeface="Times New Roman" pitchFamily="18" charset="0"/>
              <a:cs typeface="Times New Roman" pitchFamily="18" charset="0"/>
            </a:endParaRPr>
          </a:p>
          <a:p>
            <a:endParaRPr lang="ru-RU" sz="3800" dirty="0"/>
          </a:p>
        </p:txBody>
      </p:sp>
      <p:pic>
        <p:nvPicPr>
          <p:cNvPr id="22531" name="Picture 3"/>
          <p:cNvPicPr>
            <a:picLocks noChangeAspect="1" noChangeArrowheads="1"/>
          </p:cNvPicPr>
          <p:nvPr/>
        </p:nvPicPr>
        <p:blipFill>
          <a:blip r:embed="rId2"/>
          <a:srcRect/>
          <a:stretch>
            <a:fillRect/>
          </a:stretch>
        </p:blipFill>
        <p:spPr bwMode="auto">
          <a:xfrm>
            <a:off x="6500826" y="4357694"/>
            <a:ext cx="1928826" cy="2071702"/>
          </a:xfrm>
          <a:prstGeom prst="rect">
            <a:avLst/>
          </a:prstGeom>
          <a:noFill/>
          <a:ln w="9525">
            <a:noFill/>
            <a:miter lim="800000"/>
            <a:headEnd/>
            <a:tailEnd/>
          </a:ln>
          <a:effectLst/>
        </p:spPr>
      </p:pic>
    </p:spTree>
  </p:cSld>
  <p:clrMapOvr>
    <a:masterClrMapping/>
  </p:clrMapOvr>
  <p:transition advTm="3000">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00034" y="357167"/>
            <a:ext cx="8286808" cy="3571900"/>
          </a:xfrm>
        </p:spPr>
        <p:txBody>
          <a:bodyPr>
            <a:normAutofit fontScale="92500" lnSpcReduction="20000"/>
          </a:bodyPr>
          <a:lstStyle/>
          <a:p>
            <a:pPr algn="ctr">
              <a:buNone/>
            </a:pPr>
            <a:r>
              <a:rPr lang="uk-UA" sz="3000" dirty="0" smtClean="0">
                <a:latin typeface="Times New Roman" pitchFamily="18" charset="0"/>
                <a:cs typeface="Times New Roman" pitchFamily="18" charset="0"/>
              </a:rPr>
              <a:t>Практична вправа “ Якості підприємця ”</a:t>
            </a:r>
            <a:endParaRPr lang="ru-RU" sz="3000" dirty="0" smtClean="0">
              <a:latin typeface="Times New Roman" pitchFamily="18" charset="0"/>
              <a:cs typeface="Times New Roman" pitchFamily="18" charset="0"/>
            </a:endParaRPr>
          </a:p>
          <a:p>
            <a:pPr algn="ctr">
              <a:buNone/>
            </a:pPr>
            <a:endParaRPr lang="uk-UA" dirty="0" smtClean="0">
              <a:latin typeface="Times New Roman" pitchFamily="18" charset="0"/>
              <a:cs typeface="Times New Roman" pitchFamily="18" charset="0"/>
            </a:endParaRPr>
          </a:p>
          <a:p>
            <a:pPr algn="ctr">
              <a:buNone/>
            </a:pPr>
            <a:r>
              <a:rPr lang="uk-UA" sz="2200" dirty="0" smtClean="0">
                <a:solidFill>
                  <a:schemeClr val="bg2">
                    <a:lumMod val="40000"/>
                    <a:lumOff val="60000"/>
                  </a:schemeClr>
                </a:solidFill>
                <a:latin typeface="Times New Roman" pitchFamily="18" charset="0"/>
                <a:cs typeface="Times New Roman" pitchFamily="18" charset="0"/>
              </a:rPr>
              <a:t>Небажані та бажані якості підприємця.</a:t>
            </a:r>
            <a:endParaRPr lang="ru-RU" sz="2200" dirty="0" smtClean="0">
              <a:solidFill>
                <a:schemeClr val="bg2">
                  <a:lumMod val="40000"/>
                  <a:lumOff val="60000"/>
                </a:schemeClr>
              </a:solidFill>
              <a:latin typeface="Times New Roman" pitchFamily="18" charset="0"/>
              <a:cs typeface="Times New Roman" pitchFamily="18" charset="0"/>
            </a:endParaRPr>
          </a:p>
          <a:p>
            <a:pPr algn="ctr">
              <a:buNone/>
            </a:pPr>
            <a:r>
              <a:rPr lang="uk-UA"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lgn="ctr">
              <a:buNone/>
            </a:pPr>
            <a:r>
              <a:rPr lang="uk-UA" b="1" dirty="0" smtClean="0">
                <a:latin typeface="Times New Roman" pitchFamily="18" charset="0"/>
                <a:cs typeface="Times New Roman" pitchFamily="18" charset="0"/>
              </a:rPr>
              <a:t>Завдання групам:</a:t>
            </a:r>
            <a:endParaRPr lang="ru-RU" b="1" dirty="0" smtClean="0">
              <a:latin typeface="Times New Roman" pitchFamily="18" charset="0"/>
              <a:cs typeface="Times New Roman" pitchFamily="18" charset="0"/>
            </a:endParaRPr>
          </a:p>
          <a:p>
            <a:r>
              <a:rPr lang="uk-UA" sz="1700" b="1" i="1" dirty="0" smtClean="0">
                <a:latin typeface="Times New Roman" pitchFamily="18" charset="0"/>
                <a:cs typeface="Times New Roman" pitchFamily="18" charset="0"/>
              </a:rPr>
              <a:t>І група: </a:t>
            </a:r>
            <a:r>
              <a:rPr lang="uk-UA" sz="1800" i="1" dirty="0" smtClean="0"/>
              <a:t>доповніть список якостей, що перешкоджають успіху в бізнесі. Поясніть, чому  вони вважаються небажаними для людини бізнесу.</a:t>
            </a:r>
          </a:p>
          <a:p>
            <a:endParaRPr lang="uk-UA" sz="1700" dirty="0" smtClean="0">
              <a:latin typeface="Times New Roman" pitchFamily="18" charset="0"/>
              <a:cs typeface="Times New Roman" pitchFamily="18" charset="0"/>
            </a:endParaRPr>
          </a:p>
          <a:p>
            <a:r>
              <a:rPr lang="uk-UA" sz="1700" b="1" i="1" dirty="0" smtClean="0">
                <a:latin typeface="Times New Roman" pitchFamily="18" charset="0"/>
                <a:cs typeface="Times New Roman" pitchFamily="18" charset="0"/>
              </a:rPr>
              <a:t>ІІ група: </a:t>
            </a:r>
            <a:r>
              <a:rPr lang="uk-UA" sz="1800" i="1" dirty="0" smtClean="0"/>
              <a:t>доповніть список якостей, що сприяють успіху в бізнесі. Поясніть, чому вони вважаються бажаними для людини бізнесу.</a:t>
            </a:r>
            <a:endParaRPr lang="uk-UA" sz="1800" dirty="0" smtClean="0"/>
          </a:p>
          <a:p>
            <a:pPr lvl="0"/>
            <a:endParaRPr lang="uk-UA" sz="1700" b="1" i="1" dirty="0" smtClean="0">
              <a:latin typeface="Times New Roman" pitchFamily="18" charset="0"/>
              <a:cs typeface="Times New Roman" pitchFamily="18" charset="0"/>
            </a:endParaRPr>
          </a:p>
          <a:p>
            <a:pPr algn="ctr">
              <a:buNone/>
            </a:pPr>
            <a:r>
              <a:rPr lang="uk-UA" sz="1700" b="1" i="1" dirty="0" smtClean="0">
                <a:solidFill>
                  <a:srgbClr val="FFFF00"/>
                </a:solidFill>
                <a:latin typeface="Times New Roman" pitchFamily="18" charset="0"/>
                <a:cs typeface="Times New Roman" pitchFamily="18" charset="0"/>
              </a:rPr>
              <a:t>Список якостей підприємця:</a:t>
            </a:r>
          </a:p>
          <a:p>
            <a:pPr algn="ctr">
              <a:buNone/>
            </a:pPr>
            <a:endParaRPr lang="uk-UA" sz="1700" b="1" i="1" dirty="0" smtClean="0">
              <a:latin typeface="Times New Roman" pitchFamily="18" charset="0"/>
              <a:cs typeface="Times New Roman" pitchFamily="18" charset="0"/>
            </a:endParaRPr>
          </a:p>
          <a:p>
            <a:pPr algn="ctr">
              <a:buNone/>
            </a:pPr>
            <a:r>
              <a:rPr lang="uk-UA" sz="1700" b="1" i="1" dirty="0" smtClean="0">
                <a:latin typeface="Times New Roman" pitchFamily="18" charset="0"/>
                <a:cs typeface="Times New Roman" pitchFamily="18" charset="0"/>
              </a:rPr>
              <a:t>І група			ІІ група</a:t>
            </a:r>
            <a:r>
              <a:rPr lang="uk-UA" sz="1700" i="1" dirty="0" smtClean="0">
                <a:latin typeface="Times New Roman" pitchFamily="18" charset="0"/>
                <a:cs typeface="Times New Roman" pitchFamily="18" charset="0"/>
              </a:rPr>
              <a:t> </a:t>
            </a:r>
            <a:endParaRPr lang="ru-RU" sz="1700" i="1"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graphicFrame>
        <p:nvGraphicFramePr>
          <p:cNvPr id="5" name="Содержимое 4"/>
          <p:cNvGraphicFramePr>
            <a:graphicFrameLocks noGrp="1"/>
          </p:cNvGraphicFramePr>
          <p:nvPr>
            <p:ph sz="half" idx="2"/>
          </p:nvPr>
        </p:nvGraphicFramePr>
        <p:xfrm>
          <a:off x="2071670" y="3857626"/>
          <a:ext cx="5429288" cy="2695910"/>
        </p:xfrm>
        <a:graphic>
          <a:graphicData uri="http://schemas.openxmlformats.org/drawingml/2006/table">
            <a:tbl>
              <a:tblPr firstRow="1" bandRow="1">
                <a:tableStyleId>{616DA210-FB5B-4158-B5E0-FEB733F419BA}</a:tableStyleId>
              </a:tblPr>
              <a:tblGrid>
                <a:gridCol w="2714644"/>
                <a:gridCol w="2714644"/>
              </a:tblGrid>
              <a:tr h="587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Наприклад: пасивність</a:t>
                      </a:r>
                      <a:endParaRPr lang="ru-RU"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Наприклад: раціональність</a:t>
                      </a:r>
                      <a:endParaRPr lang="ru-RU" b="0" dirty="0" smtClean="0"/>
                    </a:p>
                  </a:txBody>
                  <a:tcPr/>
                </a:tc>
              </a:tr>
              <a:tr h="4111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4111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4111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4111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4111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pic>
        <p:nvPicPr>
          <p:cNvPr id="4" name="Рисунок 3" descr="45745574574574574.jpg"/>
          <p:cNvPicPr>
            <a:picLocks noChangeAspect="1"/>
          </p:cNvPicPr>
          <p:nvPr/>
        </p:nvPicPr>
        <p:blipFill>
          <a:blip r:embed="rId2" cstate="print"/>
          <a:stretch>
            <a:fillRect/>
          </a:stretch>
        </p:blipFill>
        <p:spPr>
          <a:xfrm>
            <a:off x="7858148" y="2928934"/>
            <a:ext cx="1035393" cy="1357322"/>
          </a:xfrm>
          <a:prstGeom prst="rect">
            <a:avLst/>
          </a:prstGeom>
        </p:spPr>
      </p:pic>
      <p:pic>
        <p:nvPicPr>
          <p:cNvPr id="6" name="Рисунок 5" descr="images (19).jpg"/>
          <p:cNvPicPr>
            <a:picLocks noChangeAspect="1"/>
          </p:cNvPicPr>
          <p:nvPr/>
        </p:nvPicPr>
        <p:blipFill>
          <a:blip r:embed="rId3"/>
          <a:stretch>
            <a:fillRect/>
          </a:stretch>
        </p:blipFill>
        <p:spPr>
          <a:xfrm>
            <a:off x="285720" y="5072074"/>
            <a:ext cx="1627608" cy="1428760"/>
          </a:xfrm>
          <a:prstGeom prst="rect">
            <a:avLst/>
          </a:prstGeom>
        </p:spPr>
      </p:pic>
    </p:spTree>
  </p:cSld>
  <p:clrMapOvr>
    <a:masterClrMapping/>
  </p:clrMapOvr>
  <p:transition advTm="3000">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ctr"/>
            <a:r>
              <a:rPr lang="uk-UA" sz="2800" b="1" i="1" dirty="0" smtClean="0"/>
              <a:t>Метод «Міні-дослідження»</a:t>
            </a:r>
            <a:endParaRPr lang="ru-RU" sz="2800" dirty="0"/>
          </a:p>
        </p:txBody>
      </p:sp>
      <p:sp>
        <p:nvSpPr>
          <p:cNvPr id="3" name="Содержимое 2"/>
          <p:cNvSpPr>
            <a:spLocks noGrp="1"/>
          </p:cNvSpPr>
          <p:nvPr>
            <p:ph sz="half" idx="1"/>
          </p:nvPr>
        </p:nvSpPr>
        <p:spPr>
          <a:xfrm>
            <a:off x="428596" y="1714488"/>
            <a:ext cx="8115328" cy="3357586"/>
          </a:xfrm>
        </p:spPr>
        <p:txBody>
          <a:bodyPr>
            <a:normAutofit/>
          </a:bodyPr>
          <a:lstStyle/>
          <a:p>
            <a:pPr algn="ctr">
              <a:buNone/>
            </a:pPr>
            <a:r>
              <a:rPr lang="uk-UA" sz="2400" i="1" u="sng" dirty="0" smtClean="0"/>
              <a:t>Демонстрація пошуково-аналітичних</a:t>
            </a:r>
          </a:p>
          <a:p>
            <a:pPr algn="ctr">
              <a:buNone/>
            </a:pPr>
            <a:r>
              <a:rPr lang="uk-UA" sz="2400" i="1" u="sng" dirty="0" smtClean="0"/>
              <a:t>студентських </a:t>
            </a:r>
            <a:r>
              <a:rPr lang="uk-UA" sz="2400" i="1" u="sng" dirty="0" err="1" smtClean="0"/>
              <a:t>проєктів</a:t>
            </a:r>
            <a:r>
              <a:rPr lang="uk-UA" sz="2400" i="1" u="sng" dirty="0" smtClean="0"/>
              <a:t> з питань:</a:t>
            </a:r>
          </a:p>
          <a:p>
            <a:pPr>
              <a:buNone/>
            </a:pPr>
            <a:endParaRPr lang="uk-UA" dirty="0" smtClean="0"/>
          </a:p>
          <a:p>
            <a:pPr lvl="0" algn="just"/>
            <a:r>
              <a:rPr lang="uk-UA" sz="2400" dirty="0" smtClean="0">
                <a:solidFill>
                  <a:srgbClr val="FFFF00"/>
                </a:solidFill>
              </a:rPr>
              <a:t>Яким має бути на ваш погляд підприємець?</a:t>
            </a:r>
          </a:p>
          <a:p>
            <a:pPr lvl="0"/>
            <a:r>
              <a:rPr lang="uk-UA" sz="2400" dirty="0" smtClean="0">
                <a:solidFill>
                  <a:srgbClr val="FFFF00"/>
                </a:solidFill>
              </a:rPr>
              <a:t>Визначте чим відрізняється підприємець від від найманого працівника (управлінця, організатора, менеджера)?</a:t>
            </a:r>
          </a:p>
          <a:p>
            <a:pPr lvl="0"/>
            <a:endParaRPr lang="ru-RU" dirty="0"/>
          </a:p>
          <a:p>
            <a:endParaRPr lang="ru-RU" dirty="0"/>
          </a:p>
        </p:txBody>
      </p:sp>
      <p:pic>
        <p:nvPicPr>
          <p:cNvPr id="5" name="Рисунок 4" descr="2-215.jpg"/>
          <p:cNvPicPr>
            <a:picLocks noChangeAspect="1"/>
          </p:cNvPicPr>
          <p:nvPr/>
        </p:nvPicPr>
        <p:blipFill>
          <a:blip r:embed="rId2"/>
          <a:stretch>
            <a:fillRect/>
          </a:stretch>
        </p:blipFill>
        <p:spPr>
          <a:xfrm>
            <a:off x="4857752" y="4643446"/>
            <a:ext cx="3486724" cy="1928826"/>
          </a:xfrm>
          <a:prstGeom prst="rect">
            <a:avLst/>
          </a:prstGeom>
        </p:spPr>
      </p:pic>
      <p:pic>
        <p:nvPicPr>
          <p:cNvPr id="6" name="Рисунок 5" descr="1bdf086-depositphotos-163771204-s--1-.jpg"/>
          <p:cNvPicPr>
            <a:picLocks noChangeAspect="1"/>
          </p:cNvPicPr>
          <p:nvPr/>
        </p:nvPicPr>
        <p:blipFill>
          <a:blip r:embed="rId3" cstate="print"/>
          <a:stretch>
            <a:fillRect/>
          </a:stretch>
        </p:blipFill>
        <p:spPr>
          <a:xfrm>
            <a:off x="1000100" y="4643446"/>
            <a:ext cx="3429024" cy="1908735"/>
          </a:xfrm>
          <a:prstGeom prst="rect">
            <a:avLst/>
          </a:prstGeom>
        </p:spPr>
      </p:pic>
    </p:spTree>
  </p:cSld>
  <p:clrMapOvr>
    <a:masterClrMapping/>
  </p:clrMapOvr>
  <p:transition advTm="3000">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8715404" cy="428628"/>
          </a:xfrm>
        </p:spPr>
        <p:txBody>
          <a:bodyPr>
            <a:noAutofit/>
          </a:bodyPr>
          <a:lstStyle/>
          <a:p>
            <a:pPr algn="ctr"/>
            <a:r>
              <a:rPr lang="uk-UA" sz="2800" dirty="0" smtClean="0">
                <a:solidFill>
                  <a:srgbClr val="FFFF00"/>
                </a:solidFill>
              </a:rPr>
              <a:t>Метод </a:t>
            </a:r>
            <a:r>
              <a:rPr lang="uk-UA" sz="2800" dirty="0" err="1" smtClean="0">
                <a:solidFill>
                  <a:srgbClr val="FFFF00"/>
                </a:solidFill>
              </a:rPr>
              <a:t>“Міркування”</a:t>
            </a:r>
            <a:endParaRPr lang="uk-UA" sz="2800" dirty="0">
              <a:solidFill>
                <a:srgbClr val="FFFF00"/>
              </a:solidFill>
            </a:endParaRPr>
          </a:p>
        </p:txBody>
      </p:sp>
      <p:sp>
        <p:nvSpPr>
          <p:cNvPr id="3" name="Текст 2"/>
          <p:cNvSpPr>
            <a:spLocks noGrp="1"/>
          </p:cNvSpPr>
          <p:nvPr>
            <p:ph type="body" idx="1"/>
          </p:nvPr>
        </p:nvSpPr>
        <p:spPr>
          <a:xfrm>
            <a:off x="357158" y="714356"/>
            <a:ext cx="8501122" cy="6143644"/>
          </a:xfrm>
        </p:spPr>
        <p:txBody>
          <a:bodyPr>
            <a:noAutofit/>
          </a:bodyPr>
          <a:lstStyle/>
          <a:p>
            <a:pPr algn="just"/>
            <a:r>
              <a:rPr lang="uk-UA" sz="1600" dirty="0" smtClean="0">
                <a:latin typeface="Times New Roman" pitchFamily="18" charset="0"/>
                <a:cs typeface="Times New Roman" pitchFamily="18" charset="0"/>
              </a:rPr>
              <a:t>        Прочитайте слова засновника компанії «</a:t>
            </a:r>
            <a:r>
              <a:rPr lang="uk-UA" sz="1600" dirty="0" err="1" smtClean="0">
                <a:latin typeface="Times New Roman" pitchFamily="18" charset="0"/>
                <a:cs typeface="Times New Roman" pitchFamily="18" charset="0"/>
              </a:rPr>
              <a:t>Еппл</a:t>
            </a:r>
            <a:r>
              <a:rPr lang="uk-UA" sz="1600" dirty="0" smtClean="0">
                <a:latin typeface="Times New Roman" pitchFamily="18" charset="0"/>
                <a:cs typeface="Times New Roman" pitchFamily="18" charset="0"/>
              </a:rPr>
              <a:t>» Стіва </a:t>
            </a:r>
            <a:r>
              <a:rPr lang="uk-UA" sz="1600" dirty="0" err="1" smtClean="0">
                <a:latin typeface="Times New Roman" pitchFamily="18" charset="0"/>
                <a:cs typeface="Times New Roman" pitchFamily="18" charset="0"/>
              </a:rPr>
              <a:t>Джобса</a:t>
            </a:r>
            <a:r>
              <a:rPr lang="uk-UA" sz="1600" dirty="0" smtClean="0">
                <a:latin typeface="Times New Roman" pitchFamily="18" charset="0"/>
                <a:cs typeface="Times New Roman" pitchFamily="18" charset="0"/>
              </a:rPr>
              <a:t> (1955-2011) напередодні смерті від тяжкої хвороби:</a:t>
            </a:r>
          </a:p>
          <a:p>
            <a:pPr algn="just"/>
            <a:r>
              <a:rPr lang="uk-UA" sz="1600" i="1" dirty="0" smtClean="0">
                <a:latin typeface="Times New Roman" pitchFamily="18" charset="0"/>
                <a:cs typeface="Times New Roman" pitchFamily="18" charset="0"/>
              </a:rPr>
              <a:t>       «Я пройшов до вершини успіху в бізнесі. В очах інших моє життя було символом успіху. Однак, крім роботи, я мав небагато радощів у житті. Нарешті, моє багатство – це не більше ніж факт, до якого я вже звик. Зараз я лежу в лікарні і, згадуючи все своє життя, розумію, що всі похвали й багатство, якими я так пишався, стали чимось незначним поряд із неминучою смертю. Тільки тепер я розумію, що ми маємо ставити інші цілі, які не пов’язані з багатством. Постійна гонитва за наживою перетворює людину на маріонетку. Це сталося й зі мною. Бог наділив нас почуттями, щоб ми могли розповісти про свою любов близьким. Багатство, яке я накопичував у своєму житті, я не можу взяти із собою. Усе, що залишиться зі мною, - це  лише спогади, пов’язані із любов’ю. Ось справжнє багатство, яке має слідувати за вами,  супроводжувати вас, давати вам сили йти далі. Любов здатна подолати величезні відстані. Життя не має меж. Досягайте висот, яких  ви бажаєте досягти. Прямуйте туди, куди кличе вас серце. Це все у ваших руках. Маючи гроші, ви можете прийняти купу людей, які виконуватимуть за вас якусь роботу. Проте ніхто не візьме ваші хвороби собі. Матеріальні речі можна заробити, відшукати. Однак є одна річ, якої ніколи не знайдеш, якщо ти її втратив: це ЖИТТЯ. Неважливо, скільки вам зараз років і чого ви домоглися. У всіх нас настане день,  коли завіса впаде… Ваш скарб – це ЛЮБОВ до своєї сім’ї, коханої людини, близьких, друзів… Бережіть себе. Дбайте про інших». </a:t>
            </a:r>
            <a:endParaRPr lang="uk-UA" sz="1600" dirty="0" smtClean="0">
              <a:latin typeface="Times New Roman" pitchFamily="18" charset="0"/>
              <a:cs typeface="Times New Roman" pitchFamily="18" charset="0"/>
            </a:endParaRPr>
          </a:p>
          <a:p>
            <a:pPr algn="ctr"/>
            <a:r>
              <a:rPr lang="uk-UA" b="1" i="1" u="sng" dirty="0" smtClean="0">
                <a:solidFill>
                  <a:schemeClr val="bg2">
                    <a:lumMod val="60000"/>
                    <a:lumOff val="40000"/>
                  </a:schemeClr>
                </a:solidFill>
                <a:latin typeface="Times New Roman" pitchFamily="18" charset="0"/>
                <a:cs typeface="Times New Roman" pitchFamily="18" charset="0"/>
              </a:rPr>
              <a:t>Міркуємо разом:</a:t>
            </a:r>
            <a:endParaRPr lang="uk-UA" u="sng" dirty="0" smtClean="0">
              <a:solidFill>
                <a:schemeClr val="bg2">
                  <a:lumMod val="60000"/>
                  <a:lumOff val="40000"/>
                </a:schemeClr>
              </a:solidFill>
              <a:latin typeface="Times New Roman" pitchFamily="18" charset="0"/>
              <a:cs typeface="Times New Roman" pitchFamily="18" charset="0"/>
            </a:endParaRPr>
          </a:p>
          <a:p>
            <a:pPr lvl="0" algn="just">
              <a:buFont typeface="Wingdings" pitchFamily="2" charset="2"/>
              <a:buChar char="Ø"/>
            </a:pPr>
            <a:r>
              <a:rPr lang="uk-UA" sz="1600" dirty="0" smtClean="0">
                <a:latin typeface="Times New Roman" pitchFamily="18" charset="0"/>
                <a:cs typeface="Times New Roman" pitchFamily="18" charset="0"/>
              </a:rPr>
              <a:t> </a:t>
            </a:r>
            <a:r>
              <a:rPr lang="uk-UA" sz="1600" dirty="0" smtClean="0">
                <a:solidFill>
                  <a:srgbClr val="FFFF00"/>
                </a:solidFill>
                <a:latin typeface="Times New Roman" pitchFamily="18" charset="0"/>
                <a:cs typeface="Times New Roman" pitchFamily="18" charset="0"/>
              </a:rPr>
              <a:t>На що саме звертає свою увагу американський підприємець і винахідник Стів </a:t>
            </a:r>
            <a:r>
              <a:rPr lang="uk-UA" sz="1600" dirty="0" err="1" smtClean="0">
                <a:solidFill>
                  <a:srgbClr val="FFFF00"/>
                </a:solidFill>
                <a:latin typeface="Times New Roman" pitchFamily="18" charset="0"/>
                <a:cs typeface="Times New Roman" pitchFamily="18" charset="0"/>
              </a:rPr>
              <a:t>Джобс</a:t>
            </a:r>
            <a:r>
              <a:rPr lang="uk-UA" sz="1600" dirty="0" smtClean="0">
                <a:solidFill>
                  <a:srgbClr val="FFFF00"/>
                </a:solidFill>
                <a:latin typeface="Times New Roman" pitchFamily="18" charset="0"/>
                <a:cs typeface="Times New Roman" pitchFamily="18" charset="0"/>
              </a:rPr>
              <a:t>?</a:t>
            </a:r>
          </a:p>
          <a:p>
            <a:pPr lvl="0" algn="just">
              <a:buFont typeface="Wingdings" pitchFamily="2" charset="2"/>
              <a:buChar char="Ø"/>
            </a:pPr>
            <a:r>
              <a:rPr lang="uk-UA" sz="1600" dirty="0" smtClean="0">
                <a:solidFill>
                  <a:srgbClr val="FFFF00"/>
                </a:solidFill>
                <a:latin typeface="Times New Roman" pitchFamily="18" charset="0"/>
                <a:cs typeface="Times New Roman" pitchFamily="18" charset="0"/>
              </a:rPr>
              <a:t> Що не можливо купити за гроші?</a:t>
            </a:r>
          </a:p>
          <a:p>
            <a:pPr lvl="0" algn="just">
              <a:buFont typeface="Wingdings" pitchFamily="2" charset="2"/>
              <a:buChar char="Ø"/>
            </a:pPr>
            <a:r>
              <a:rPr lang="uk-UA" sz="1600" dirty="0" smtClean="0">
                <a:solidFill>
                  <a:srgbClr val="FFFF00"/>
                </a:solidFill>
                <a:latin typeface="Times New Roman" pitchFamily="18" charset="0"/>
                <a:cs typeface="Times New Roman" pitchFamily="18" charset="0"/>
              </a:rPr>
              <a:t> Які цілі у житті нам потрібно ставити перед собою?</a:t>
            </a:r>
          </a:p>
          <a:p>
            <a:pPr algn="just"/>
            <a:endParaRPr lang="uk-UA" sz="1200" dirty="0">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53536"/>
            <a:ext cx="8115328" cy="1389514"/>
          </a:xfrm>
        </p:spPr>
        <p:txBody>
          <a:bodyPr>
            <a:noAutofit/>
          </a:bodyPr>
          <a:lstStyle/>
          <a:p>
            <a:pPr algn="ctr"/>
            <a:r>
              <a:rPr lang="uk-UA" sz="3600" b="1" dirty="0" smtClean="0"/>
              <a:t/>
            </a:r>
            <a:br>
              <a:rPr lang="uk-UA" sz="3600" b="1" dirty="0" smtClean="0"/>
            </a:br>
            <a:r>
              <a:rPr lang="uk-UA" sz="2800" b="1" dirty="0" smtClean="0"/>
              <a:t>Метод «Народне перевесло»</a:t>
            </a:r>
            <a:r>
              <a:rPr lang="uk-UA" sz="3600" dirty="0" smtClean="0"/>
              <a:t/>
            </a:r>
            <a:br>
              <a:rPr lang="uk-UA" sz="3600" dirty="0" smtClean="0"/>
            </a:br>
            <a:r>
              <a:rPr lang="uk-UA" sz="2000" i="1" dirty="0" smtClean="0">
                <a:solidFill>
                  <a:srgbClr val="FFFF00"/>
                </a:solidFill>
              </a:rPr>
              <a:t>Як Ви сприймаєте та розумієте ці приказки і бізнес-цитати?</a:t>
            </a:r>
            <a:r>
              <a:rPr lang="uk-UA" sz="2000" dirty="0" smtClean="0">
                <a:solidFill>
                  <a:srgbClr val="FFFF00"/>
                </a:solidFill>
              </a:rPr>
              <a:t/>
            </a:r>
            <a:br>
              <a:rPr lang="uk-UA" sz="2000" dirty="0" smtClean="0">
                <a:solidFill>
                  <a:srgbClr val="FFFF00"/>
                </a:solidFill>
              </a:rPr>
            </a:br>
            <a:endParaRPr lang="uk-UA" sz="2000" dirty="0">
              <a:solidFill>
                <a:srgbClr val="FFFF00"/>
              </a:solidFill>
            </a:endParaRPr>
          </a:p>
        </p:txBody>
      </p:sp>
      <p:pic>
        <p:nvPicPr>
          <p:cNvPr id="5" name="Содержимое 4" descr="зображення_viber_2022-10-24_13-07-11-352.jpg"/>
          <p:cNvPicPr>
            <a:picLocks noGrp="1" noChangeAspect="1"/>
          </p:cNvPicPr>
          <p:nvPr>
            <p:ph sz="half" idx="1"/>
          </p:nvPr>
        </p:nvPicPr>
        <p:blipFill>
          <a:blip r:embed="rId2"/>
          <a:stretch>
            <a:fillRect/>
          </a:stretch>
        </p:blipFill>
        <p:spPr>
          <a:xfrm>
            <a:off x="428596" y="1428736"/>
            <a:ext cx="3857652" cy="2669183"/>
          </a:xfrm>
        </p:spPr>
      </p:pic>
      <p:pic>
        <p:nvPicPr>
          <p:cNvPr id="6" name="Содержимое 5" descr="зображення_viber_2022-10-25_17-10-38-788.jpg"/>
          <p:cNvPicPr>
            <a:picLocks noGrp="1" noChangeAspect="1"/>
          </p:cNvPicPr>
          <p:nvPr>
            <p:ph sz="half" idx="2"/>
          </p:nvPr>
        </p:nvPicPr>
        <p:blipFill>
          <a:blip r:embed="rId3"/>
          <a:stretch>
            <a:fillRect/>
          </a:stretch>
        </p:blipFill>
        <p:spPr>
          <a:xfrm>
            <a:off x="4572000" y="1428736"/>
            <a:ext cx="4071966" cy="2666074"/>
          </a:xfrm>
        </p:spPr>
      </p:pic>
      <p:pic>
        <p:nvPicPr>
          <p:cNvPr id="7" name="Рисунок 6" descr="зображення_viber_2022-10-24_13-07-10-233.jpg"/>
          <p:cNvPicPr>
            <a:picLocks noChangeAspect="1"/>
          </p:cNvPicPr>
          <p:nvPr/>
        </p:nvPicPr>
        <p:blipFill>
          <a:blip r:embed="rId4"/>
          <a:stretch>
            <a:fillRect/>
          </a:stretch>
        </p:blipFill>
        <p:spPr>
          <a:xfrm>
            <a:off x="4572000" y="4214818"/>
            <a:ext cx="4071966" cy="2357454"/>
          </a:xfrm>
          <a:prstGeom prst="rect">
            <a:avLst/>
          </a:prstGeom>
        </p:spPr>
      </p:pic>
      <p:pic>
        <p:nvPicPr>
          <p:cNvPr id="8" name="Рисунок 7" descr="зображення_viber_2022-10-25_17-11-59-558.jpg"/>
          <p:cNvPicPr>
            <a:picLocks noChangeAspect="1"/>
          </p:cNvPicPr>
          <p:nvPr/>
        </p:nvPicPr>
        <p:blipFill>
          <a:blip r:embed="rId5"/>
          <a:stretch>
            <a:fillRect/>
          </a:stretch>
        </p:blipFill>
        <p:spPr>
          <a:xfrm>
            <a:off x="428596" y="4214818"/>
            <a:ext cx="3879822" cy="2357454"/>
          </a:xfrm>
          <a:prstGeom prst="rect">
            <a:avLst/>
          </a:prstGeom>
        </p:spPr>
      </p:pic>
    </p:spTree>
  </p:cSld>
  <p:clrMapOvr>
    <a:masterClrMapping/>
  </p:clrMapOvr>
  <p:transition>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428604"/>
            <a:ext cx="8572560" cy="1285884"/>
          </a:xfrm>
        </p:spPr>
        <p:txBody>
          <a:bodyPr>
            <a:noAutofit/>
          </a:bodyPr>
          <a:lstStyle/>
          <a:p>
            <a:pPr lvl="0" algn="ctr"/>
            <a:r>
              <a:rPr lang="uk-UA" sz="2800" b="1" i="1" dirty="0" smtClean="0"/>
              <a:t>Тест «Визнач власні здібності до підприємницької діяльності»</a:t>
            </a:r>
            <a:r>
              <a:rPr lang="uk-UA" sz="2800" dirty="0" smtClean="0"/>
              <a:t/>
            </a:r>
            <a:br>
              <a:rPr lang="uk-UA" sz="2800" dirty="0" smtClean="0"/>
            </a:br>
            <a:endParaRPr lang="uk-UA" sz="2800" dirty="0"/>
          </a:p>
        </p:txBody>
      </p:sp>
      <p:sp>
        <p:nvSpPr>
          <p:cNvPr id="3" name="Содержимое 2"/>
          <p:cNvSpPr>
            <a:spLocks noGrp="1"/>
          </p:cNvSpPr>
          <p:nvPr>
            <p:ph idx="1"/>
          </p:nvPr>
        </p:nvSpPr>
        <p:spPr>
          <a:xfrm>
            <a:off x="357158" y="1285860"/>
            <a:ext cx="8501122" cy="5429288"/>
          </a:xfrm>
        </p:spPr>
        <p:txBody>
          <a:bodyPr>
            <a:normAutofit fontScale="92500" lnSpcReduction="20000"/>
          </a:bodyPr>
          <a:lstStyle/>
          <a:p>
            <a:pPr algn="ctr">
              <a:buNone/>
            </a:pPr>
            <a:endParaRPr lang="uk-UA" sz="1900" dirty="0" smtClean="0"/>
          </a:p>
          <a:p>
            <a:pPr algn="ctr">
              <a:buNone/>
            </a:pPr>
            <a:r>
              <a:rPr lang="uk-UA" sz="1900" dirty="0" smtClean="0">
                <a:solidFill>
                  <a:srgbClr val="FFFF00"/>
                </a:solidFill>
              </a:rPr>
              <a:t>Намагайтесь відверто відповісти на наступні твердження та визначити, які з них підходять для вас (ставимо «+»), а які – ні (ставимо «-»)</a:t>
            </a:r>
          </a:p>
          <a:p>
            <a:pPr algn="ctr">
              <a:buNone/>
            </a:pPr>
            <a:endParaRPr lang="uk-UA" sz="1900" dirty="0" smtClean="0"/>
          </a:p>
          <a:p>
            <a:pPr lvl="0">
              <a:buNone/>
            </a:pPr>
            <a:r>
              <a:rPr lang="uk-UA" sz="1800" dirty="0" smtClean="0"/>
              <a:t>1. У мене добре розвинені якості лідера.</a:t>
            </a:r>
          </a:p>
          <a:p>
            <a:pPr lvl="0">
              <a:buNone/>
            </a:pPr>
            <a:r>
              <a:rPr lang="uk-UA" sz="1800" dirty="0" smtClean="0"/>
              <a:t>2. Я відчуваю дискомфорт, коли </a:t>
            </a:r>
            <a:r>
              <a:rPr lang="uk-UA" sz="1800" dirty="0" err="1" smtClean="0"/>
              <a:t>одногрупниця</a:t>
            </a:r>
            <a:r>
              <a:rPr lang="uk-UA" sz="1800" dirty="0" smtClean="0"/>
              <a:t> досягає успіху там, де переможницею могла стати я.</a:t>
            </a:r>
          </a:p>
          <a:p>
            <a:pPr lvl="0">
              <a:buNone/>
            </a:pPr>
            <a:r>
              <a:rPr lang="uk-UA" sz="1800" dirty="0" smtClean="0"/>
              <a:t>3. Мені краще бути керівником, ніж керованим.</a:t>
            </a:r>
          </a:p>
          <a:p>
            <a:pPr lvl="0">
              <a:buNone/>
            </a:pPr>
            <a:r>
              <a:rPr lang="uk-UA" sz="1800" dirty="0" smtClean="0"/>
              <a:t>4. Я скоріше б розпочала свою власну справу, ніж працювала би за наймом.</a:t>
            </a:r>
          </a:p>
          <a:p>
            <a:pPr lvl="0">
              <a:buNone/>
            </a:pPr>
            <a:r>
              <a:rPr lang="uk-UA" sz="1800" dirty="0" smtClean="0"/>
              <a:t>5. Я вважаю, що головне – це віра у власні сили.</a:t>
            </a:r>
          </a:p>
          <a:p>
            <a:pPr lvl="0">
              <a:buNone/>
            </a:pPr>
            <a:r>
              <a:rPr lang="uk-UA" sz="1800" dirty="0" smtClean="0"/>
              <a:t>6. Я добре розбираюся в людях.</a:t>
            </a:r>
          </a:p>
          <a:p>
            <a:pPr lvl="0">
              <a:buNone/>
            </a:pPr>
            <a:r>
              <a:rPr lang="uk-UA" sz="1800" dirty="0" smtClean="0"/>
              <a:t>7. Я хотіла би весь час навчатися чогось нового.</a:t>
            </a:r>
          </a:p>
          <a:p>
            <a:pPr lvl="0">
              <a:buNone/>
            </a:pPr>
            <a:r>
              <a:rPr lang="uk-UA" sz="1800" dirty="0" smtClean="0"/>
              <a:t>8. Я ніколи не перебиваю співрозмовника, а уважно прислухаюсь до нього.</a:t>
            </a:r>
          </a:p>
          <a:p>
            <a:pPr lvl="0">
              <a:buNone/>
            </a:pPr>
            <a:r>
              <a:rPr lang="uk-UA" sz="1800" dirty="0" smtClean="0"/>
              <a:t>9. Ризик – це не для мене.</a:t>
            </a:r>
          </a:p>
          <a:p>
            <a:pPr lvl="0">
              <a:buNone/>
            </a:pPr>
            <a:r>
              <a:rPr lang="uk-UA" sz="1800" dirty="0" smtClean="0"/>
              <a:t>10. Мені подобається вигадувати щось нове.</a:t>
            </a:r>
          </a:p>
          <a:p>
            <a:pPr lvl="0">
              <a:buNone/>
            </a:pPr>
            <a:r>
              <a:rPr lang="uk-UA" sz="1800" dirty="0" smtClean="0"/>
              <a:t>11. Мені не подобається відповідати за свої вчинки.</a:t>
            </a:r>
          </a:p>
          <a:p>
            <a:pPr lvl="0">
              <a:buNone/>
            </a:pPr>
            <a:r>
              <a:rPr lang="uk-UA" sz="1800" dirty="0" smtClean="0"/>
              <a:t>12. Я могла би витратити все, що маю, для реалізації своєї ідеї, яка може принести значні доходи.</a:t>
            </a:r>
          </a:p>
          <a:p>
            <a:pPr lvl="0">
              <a:buNone/>
            </a:pPr>
            <a:r>
              <a:rPr lang="uk-UA" sz="1800" dirty="0" smtClean="0"/>
              <a:t>13. Мені досить часто буває сумно.</a:t>
            </a:r>
          </a:p>
          <a:p>
            <a:pPr lvl="0">
              <a:buNone/>
            </a:pPr>
            <a:r>
              <a:rPr lang="uk-UA" sz="1800" dirty="0" smtClean="0"/>
              <a:t>14. Я брала би участь лише в тих </a:t>
            </a:r>
            <a:r>
              <a:rPr lang="uk-UA" sz="1800" dirty="0" err="1" smtClean="0"/>
              <a:t>проєктах</a:t>
            </a:r>
            <a:r>
              <a:rPr lang="uk-UA" sz="1800" dirty="0" smtClean="0"/>
              <a:t>, які точно вигідні.</a:t>
            </a:r>
          </a:p>
          <a:p>
            <a:pPr lvl="0">
              <a:buNone/>
            </a:pPr>
            <a:r>
              <a:rPr lang="uk-UA" sz="1800" dirty="0" smtClean="0"/>
              <a:t>15. Менш надійна робота з великим прибутком мене приваблює більше, ніж більш надійна – із середнім.</a:t>
            </a:r>
          </a:p>
          <a:p>
            <a:pPr>
              <a:buNone/>
            </a:pPr>
            <a:r>
              <a:rPr lang="uk-UA" sz="1800" dirty="0" smtClean="0"/>
              <a:t> </a:t>
            </a:r>
          </a:p>
          <a:p>
            <a:r>
              <a:rPr lang="uk-UA" sz="1800" b="1" u="sng" dirty="0" smtClean="0">
                <a:solidFill>
                  <a:srgbClr val="FFFF00"/>
                </a:solidFill>
              </a:rPr>
              <a:t>Ключ до тесту:</a:t>
            </a:r>
            <a:r>
              <a:rPr lang="uk-UA" sz="1800" dirty="0" smtClean="0">
                <a:solidFill>
                  <a:srgbClr val="FFFF00"/>
                </a:solidFill>
              </a:rPr>
              <a:t> якщо ви відверто поставили «+» 8 разів і більше – ви маєте певні здібності до підприємницької діяльності.</a:t>
            </a:r>
          </a:p>
          <a:p>
            <a:pPr>
              <a:buNone/>
            </a:pPr>
            <a:endParaRPr lang="uk-UA" sz="2000" dirty="0"/>
          </a:p>
        </p:txBody>
      </p:sp>
    </p:spTree>
  </p:cSld>
  <p:clrMapOvr>
    <a:masterClrMapping/>
  </p:clrMapOvr>
  <p:transition>
    <p:strips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582</TotalTime>
  <Words>816</Words>
  <Application>Microsoft Office PowerPoint</Application>
  <PresentationFormat>Экран (4:3)</PresentationFormat>
  <Paragraphs>84</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Литейная</vt:lpstr>
      <vt:lpstr>Практична робота 1  «Визначення особистої здатності до підприємництва»</vt:lpstr>
      <vt:lpstr>Хід заняття                                                                     «Женіться за ідеєю, а не за грошима,                                                                                                        і тоді в кінцевому рахунку гроші                                                                                                                     самі поженуться за вами».                                                                              Тоні Шей, CEO Zappos.  </vt:lpstr>
      <vt:lpstr>                      Термінологічний диктант Записати значення слів: підприємництво, чистий прибуток, підприємливість,  гроші, бізнес-план, підприємницький  дохід, конкуренція, підприємець.</vt:lpstr>
      <vt:lpstr>Презентация PowerPoint</vt:lpstr>
      <vt:lpstr>Презентация PowerPoint</vt:lpstr>
      <vt:lpstr>Метод «Міні-дослідження»</vt:lpstr>
      <vt:lpstr>Метод “Міркування”</vt:lpstr>
      <vt:lpstr> Метод «Народне перевесло» Як Ви сприймаєте та розумієте ці приказки і бізнес-цитати? </vt:lpstr>
      <vt:lpstr>Тест «Визнач власні здібності до підприємницької діяльності» </vt:lpstr>
      <vt:lpstr>Майбутнє України залежить від вас!  ДЯКУЮ ЗА УВАГУ!    </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COMP</dc:creator>
  <cp:lastModifiedBy>Оксана</cp:lastModifiedBy>
  <cp:revision>104</cp:revision>
  <dcterms:created xsi:type="dcterms:W3CDTF">2013-12-04T16:54:07Z</dcterms:created>
  <dcterms:modified xsi:type="dcterms:W3CDTF">2023-11-21T21:25:45Z</dcterms:modified>
</cp:coreProperties>
</file>