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73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uk-UA" smtClean="0"/>
              <a:t>Зразок підзаголовка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D957D-9F08-4F64-8D6E-85DC744075D8}" type="datetimeFigureOut">
              <a:rPr lang="uk-UA" smtClean="0"/>
              <a:t>09.12.2018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B22AC-CF09-44C2-8532-9F982CD4DC02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9315201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D957D-9F08-4F64-8D6E-85DC744075D8}" type="datetimeFigureOut">
              <a:rPr lang="uk-UA" smtClean="0"/>
              <a:t>09.12.2018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B22AC-CF09-44C2-8532-9F982CD4DC02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0091825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D957D-9F08-4F64-8D6E-85DC744075D8}" type="datetimeFigureOut">
              <a:rPr lang="uk-UA" smtClean="0"/>
              <a:t>09.12.2018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B22AC-CF09-44C2-8532-9F982CD4DC02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2084392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'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D957D-9F08-4F64-8D6E-85DC744075D8}" type="datetimeFigureOut">
              <a:rPr lang="uk-UA" smtClean="0"/>
              <a:t>09.12.2018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B22AC-CF09-44C2-8532-9F982CD4DC02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0692554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D957D-9F08-4F64-8D6E-85DC744075D8}" type="datetimeFigureOut">
              <a:rPr lang="uk-UA" smtClean="0"/>
              <a:t>09.12.2018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B22AC-CF09-44C2-8532-9F982CD4DC02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131679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'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місту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D957D-9F08-4F64-8D6E-85DC744075D8}" type="datetimeFigureOut">
              <a:rPr lang="uk-UA" smtClean="0"/>
              <a:t>09.12.2018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B22AC-CF09-44C2-8532-9F982CD4DC02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9200115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5" name="Місце для тексту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6" name="Місце для вмісту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7" name="Місце для дати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D957D-9F08-4F64-8D6E-85DC744075D8}" type="datetimeFigureOut">
              <a:rPr lang="uk-UA" smtClean="0"/>
              <a:t>09.12.2018</a:t>
            </a:fld>
            <a:endParaRPr lang="uk-UA"/>
          </a:p>
        </p:txBody>
      </p:sp>
      <p:sp>
        <p:nvSpPr>
          <p:cNvPr id="8" name="Місце для нижнього колонтитула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Місце для номера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B22AC-CF09-44C2-8532-9F982CD4DC02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6035174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дати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D957D-9F08-4F64-8D6E-85DC744075D8}" type="datetimeFigureOut">
              <a:rPr lang="uk-UA" smtClean="0"/>
              <a:t>09.12.2018</a:t>
            </a:fld>
            <a:endParaRPr lang="uk-UA"/>
          </a:p>
        </p:txBody>
      </p:sp>
      <p:sp>
        <p:nvSpPr>
          <p:cNvPr id="4" name="Місце для нижнього колонтитула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Місце для номера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B22AC-CF09-44C2-8532-9F982CD4DC02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1006268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дати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D957D-9F08-4F64-8D6E-85DC744075D8}" type="datetimeFigureOut">
              <a:rPr lang="uk-UA" smtClean="0"/>
              <a:t>09.12.2018</a:t>
            </a:fld>
            <a:endParaRPr lang="uk-UA"/>
          </a:p>
        </p:txBody>
      </p:sp>
      <p:sp>
        <p:nvSpPr>
          <p:cNvPr id="3" name="Місце для нижнього колонтитула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B22AC-CF09-44C2-8532-9F982CD4DC02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332669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D957D-9F08-4F64-8D6E-85DC744075D8}" type="datetimeFigureOut">
              <a:rPr lang="uk-UA" smtClean="0"/>
              <a:t>09.12.2018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B22AC-CF09-44C2-8532-9F982CD4DC02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2780723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зображення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D957D-9F08-4F64-8D6E-85DC744075D8}" type="datetimeFigureOut">
              <a:rPr lang="uk-UA" smtClean="0"/>
              <a:t>09.12.2018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B22AC-CF09-44C2-8532-9F982CD4DC02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672821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аголовка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6D957D-9F08-4F64-8D6E-85DC744075D8}" type="datetimeFigureOut">
              <a:rPr lang="uk-UA" smtClean="0"/>
              <a:t>09.12.2018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2B22AC-CF09-44C2-8532-9F982CD4DC02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4381620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/>
              <a:t>Контрольна робота</a:t>
            </a:r>
            <a:endParaRPr lang="uk-UA" dirty="0"/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181493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838200" y="368490"/>
            <a:ext cx="10515600" cy="5808473"/>
          </a:xfrm>
        </p:spPr>
        <p:txBody>
          <a:bodyPr>
            <a:noAutofit/>
          </a:bodyPr>
          <a:lstStyle/>
          <a:p>
            <a:pPr marL="0" indent="0" algn="ctr">
              <a:spcBef>
                <a:spcPts val="0"/>
              </a:spcBef>
              <a:buNone/>
            </a:pPr>
            <a:r>
              <a:rPr lang="uk-UA" sz="1600" dirty="0" smtClean="0"/>
              <a:t>1. </a:t>
            </a:r>
            <a:r>
              <a:rPr lang="uk-UA" sz="1600" dirty="0" err="1" smtClean="0"/>
              <a:t>Cпеціальні</a:t>
            </a:r>
            <a:r>
              <a:rPr lang="uk-UA" sz="1600" dirty="0" smtClean="0"/>
              <a:t> </a:t>
            </a:r>
            <a:r>
              <a:rPr lang="uk-UA" sz="1600" dirty="0"/>
              <a:t>однакові сигнали, що подаються на вхід системи називаються…</a:t>
            </a:r>
          </a:p>
          <a:p>
            <a:pPr marL="0" lvl="0" indent="0" algn="ctr">
              <a:spcBef>
                <a:spcPts val="0"/>
              </a:spcBef>
              <a:buNone/>
            </a:pPr>
            <a:r>
              <a:rPr lang="uk-UA" sz="1600" dirty="0"/>
              <a:t>типові динамічні елементи;</a:t>
            </a:r>
          </a:p>
          <a:p>
            <a:pPr marL="0" lvl="0" indent="0" algn="ctr">
              <a:spcBef>
                <a:spcPts val="0"/>
              </a:spcBef>
              <a:buNone/>
            </a:pPr>
            <a:r>
              <a:rPr lang="uk-UA" sz="1600" dirty="0"/>
              <a:t>типові статичні елементи;</a:t>
            </a:r>
          </a:p>
          <a:p>
            <a:pPr marL="0" lvl="0" indent="0" algn="ctr">
              <a:spcBef>
                <a:spcPts val="0"/>
              </a:spcBef>
              <a:buNone/>
            </a:pPr>
            <a:r>
              <a:rPr lang="uk-UA" sz="1600" dirty="0"/>
              <a:t>типові динамічні впливи;</a:t>
            </a:r>
          </a:p>
          <a:p>
            <a:pPr marL="0" lvl="0" indent="0" algn="ctr">
              <a:spcBef>
                <a:spcPts val="0"/>
              </a:spcBef>
              <a:buNone/>
            </a:pPr>
            <a:r>
              <a:rPr lang="uk-UA" sz="1600" dirty="0"/>
              <a:t>типові статичні вузли;</a:t>
            </a:r>
          </a:p>
          <a:p>
            <a:pPr marL="0" lvl="0" indent="0" algn="ctr">
              <a:spcBef>
                <a:spcPts val="0"/>
              </a:spcBef>
              <a:buNone/>
            </a:pPr>
            <a:r>
              <a:rPr lang="uk-UA" sz="1600" dirty="0"/>
              <a:t>типові динамічні системи.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uk-UA" sz="1600" dirty="0" smtClean="0"/>
              <a:t>2. </a:t>
            </a:r>
            <a:r>
              <a:rPr lang="uk-UA" sz="1600" dirty="0"/>
              <a:t>Реакція системи на одиничну східчасту функцію називається …</a:t>
            </a:r>
          </a:p>
          <a:p>
            <a:pPr marL="0" lvl="0" indent="0" algn="ctr">
              <a:spcBef>
                <a:spcPts val="0"/>
              </a:spcBef>
              <a:buNone/>
            </a:pPr>
            <a:r>
              <a:rPr lang="uk-UA" sz="1600" dirty="0"/>
              <a:t>регулювання;</a:t>
            </a:r>
          </a:p>
          <a:p>
            <a:pPr marL="0" lvl="0" indent="0" algn="ctr">
              <a:spcBef>
                <a:spcPts val="0"/>
              </a:spcBef>
              <a:buNone/>
            </a:pPr>
            <a:r>
              <a:rPr lang="uk-UA" sz="1600" dirty="0"/>
              <a:t>дослідження;</a:t>
            </a:r>
          </a:p>
          <a:p>
            <a:pPr marL="0" lvl="0" indent="0" algn="ctr">
              <a:spcBef>
                <a:spcPts val="0"/>
              </a:spcBef>
              <a:buNone/>
            </a:pPr>
            <a:r>
              <a:rPr lang="uk-UA" sz="1600" dirty="0"/>
              <a:t>спостереження;</a:t>
            </a:r>
          </a:p>
          <a:p>
            <a:pPr marL="0" lvl="0" indent="0" algn="ctr">
              <a:spcBef>
                <a:spcPts val="0"/>
              </a:spcBef>
              <a:buNone/>
            </a:pPr>
            <a:r>
              <a:rPr lang="uk-UA" sz="1600" dirty="0"/>
              <a:t>перехідною характеристикою;</a:t>
            </a:r>
          </a:p>
          <a:p>
            <a:pPr marL="0" lvl="0" indent="0" algn="ctr">
              <a:spcBef>
                <a:spcPts val="0"/>
              </a:spcBef>
              <a:buNone/>
            </a:pPr>
            <a:r>
              <a:rPr lang="uk-UA" sz="1600" dirty="0"/>
              <a:t>експеримент.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uk-UA" sz="1600" dirty="0" smtClean="0"/>
              <a:t>3. </a:t>
            </a:r>
            <a:r>
              <a:rPr lang="uk-UA" sz="1600" dirty="0"/>
              <a:t>Фізичні величин, що характеризують процеси, які протікають в об</a:t>
            </a:r>
            <a:r>
              <a:rPr lang="ru-RU" sz="1600" dirty="0"/>
              <a:t>`</a:t>
            </a:r>
            <a:r>
              <a:rPr lang="uk-UA" sz="1600" dirty="0" err="1"/>
              <a:t>єкті</a:t>
            </a:r>
            <a:r>
              <a:rPr lang="uk-UA" sz="1600" dirty="0"/>
              <a:t> управління, без безпосередньої участі людини називаються…</a:t>
            </a:r>
          </a:p>
          <a:p>
            <a:pPr marL="0" lvl="0" indent="0" algn="ctr">
              <a:spcBef>
                <a:spcPts val="0"/>
              </a:spcBef>
              <a:buNone/>
            </a:pPr>
            <a:r>
              <a:rPr lang="uk-UA" sz="1600" dirty="0"/>
              <a:t>автоматичними величинами;</a:t>
            </a:r>
          </a:p>
          <a:p>
            <a:pPr marL="0" lvl="0" indent="0" algn="ctr">
              <a:spcBef>
                <a:spcPts val="0"/>
              </a:spcBef>
              <a:buNone/>
            </a:pPr>
            <a:r>
              <a:rPr lang="uk-UA" sz="1600" dirty="0"/>
              <a:t>регульованими величинами;</a:t>
            </a:r>
          </a:p>
          <a:p>
            <a:pPr marL="0" lvl="0" indent="0" algn="ctr">
              <a:spcBef>
                <a:spcPts val="0"/>
              </a:spcBef>
              <a:buNone/>
            </a:pPr>
            <a:r>
              <a:rPr lang="uk-UA" sz="1600" dirty="0"/>
              <a:t>характерними величинами;</a:t>
            </a:r>
          </a:p>
          <a:p>
            <a:pPr marL="0" lvl="0" indent="0" algn="ctr">
              <a:spcBef>
                <a:spcPts val="0"/>
              </a:spcBef>
              <a:buNone/>
            </a:pPr>
            <a:r>
              <a:rPr lang="uk-UA" sz="1600" dirty="0"/>
              <a:t>керованими величинами;</a:t>
            </a:r>
          </a:p>
          <a:p>
            <a:pPr marL="0" lvl="0" indent="0" algn="ctr">
              <a:spcBef>
                <a:spcPts val="0"/>
              </a:spcBef>
              <a:buNone/>
            </a:pPr>
            <a:r>
              <a:rPr lang="uk-UA" sz="1600" dirty="0"/>
              <a:t>досліджуваними величинами.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uk-UA" sz="1600" dirty="0" smtClean="0"/>
              <a:t>4. </a:t>
            </a:r>
            <a:r>
              <a:rPr lang="uk-UA" sz="1600" dirty="0"/>
              <a:t>Що заважає досягненню мети управління?</a:t>
            </a:r>
          </a:p>
          <a:p>
            <a:pPr marL="0" lvl="0" indent="0" algn="ctr">
              <a:spcBef>
                <a:spcPts val="0"/>
              </a:spcBef>
              <a:buNone/>
            </a:pPr>
            <a:r>
              <a:rPr lang="uk-UA" sz="1600" dirty="0"/>
              <a:t>помилки управління;</a:t>
            </a:r>
          </a:p>
          <a:p>
            <a:pPr marL="0" lvl="0" indent="0" algn="ctr">
              <a:spcBef>
                <a:spcPts val="0"/>
              </a:spcBef>
              <a:buNone/>
            </a:pPr>
            <a:r>
              <a:rPr lang="uk-UA" sz="1600" dirty="0"/>
              <a:t>збурення;</a:t>
            </a:r>
          </a:p>
          <a:p>
            <a:pPr marL="0" lvl="0" indent="0" algn="ctr">
              <a:spcBef>
                <a:spcPts val="0"/>
              </a:spcBef>
              <a:buNone/>
            </a:pPr>
            <a:r>
              <a:rPr lang="uk-UA" sz="1600" dirty="0"/>
              <a:t>несправність пульта;</a:t>
            </a:r>
          </a:p>
          <a:p>
            <a:pPr marL="0" lvl="0" indent="0" algn="ctr">
              <a:spcBef>
                <a:spcPts val="0"/>
              </a:spcBef>
              <a:buNone/>
            </a:pPr>
            <a:r>
              <a:rPr lang="uk-UA" sz="1600" dirty="0"/>
              <a:t>зрушення;</a:t>
            </a:r>
          </a:p>
          <a:p>
            <a:pPr marL="0" lvl="0" indent="0" algn="ctr">
              <a:spcBef>
                <a:spcPts val="0"/>
              </a:spcBef>
              <a:buNone/>
            </a:pPr>
            <a:r>
              <a:rPr lang="uk-UA" sz="1600" dirty="0"/>
              <a:t>зрошення</a:t>
            </a:r>
            <a:r>
              <a:rPr lang="uk-UA" sz="1600" dirty="0" smtClean="0"/>
              <a:t>.</a:t>
            </a:r>
            <a:endParaRPr lang="uk-UA" sz="1600" dirty="0"/>
          </a:p>
        </p:txBody>
      </p:sp>
    </p:spTree>
    <p:extLst>
      <p:ext uri="{BB962C8B-B14F-4D97-AF65-F5344CB8AC3E}">
        <p14:creationId xmlns:p14="http://schemas.microsoft.com/office/powerpoint/2010/main" val="2449506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838200" y="313900"/>
            <a:ext cx="10515600" cy="5863064"/>
          </a:xfrm>
        </p:spPr>
        <p:txBody>
          <a:bodyPr>
            <a:normAutofit fontScale="32500" lnSpcReduction="20000"/>
          </a:bodyPr>
          <a:lstStyle/>
          <a:p>
            <a:pPr marL="0" indent="0" algn="ctr">
              <a:buNone/>
            </a:pPr>
            <a:r>
              <a:rPr lang="uk-UA" sz="4900" dirty="0"/>
              <a:t>5. Якщо спостерігаються всі стани системи в будь-які моменти часу, то таку систему називають…</a:t>
            </a:r>
          </a:p>
          <a:p>
            <a:pPr marL="0" lvl="0" indent="0" algn="ctr">
              <a:lnSpc>
                <a:spcPct val="110000"/>
              </a:lnSpc>
              <a:spcBef>
                <a:spcPts val="0"/>
              </a:spcBef>
              <a:buNone/>
            </a:pPr>
            <a:r>
              <a:rPr lang="uk-UA" sz="4900" dirty="0"/>
              <a:t>такою, що регулюється;</a:t>
            </a:r>
          </a:p>
          <a:p>
            <a:pPr marL="0" lvl="0" indent="0" algn="ctr">
              <a:lnSpc>
                <a:spcPct val="110000"/>
              </a:lnSpc>
              <a:spcBef>
                <a:spcPts val="0"/>
              </a:spcBef>
              <a:buNone/>
            </a:pPr>
            <a:r>
              <a:rPr lang="uk-UA" sz="4900" dirty="0"/>
              <a:t>такою, що не спостерігається;</a:t>
            </a:r>
          </a:p>
          <a:p>
            <a:pPr marL="0" lvl="0" indent="0" algn="ctr">
              <a:lnSpc>
                <a:spcPct val="110000"/>
              </a:lnSpc>
              <a:spcBef>
                <a:spcPts val="0"/>
              </a:spcBef>
              <a:buNone/>
            </a:pPr>
            <a:r>
              <a:rPr lang="uk-UA" sz="4900" dirty="0"/>
              <a:t>такою, що повністю спостерігається;</a:t>
            </a:r>
          </a:p>
          <a:p>
            <a:pPr marL="0" lvl="0" indent="0" algn="ctr">
              <a:lnSpc>
                <a:spcPct val="110000"/>
              </a:lnSpc>
              <a:spcBef>
                <a:spcPts val="0"/>
              </a:spcBef>
              <a:buNone/>
            </a:pPr>
            <a:r>
              <a:rPr lang="uk-UA" sz="4900" dirty="0"/>
              <a:t>такою, що повністю управляється;</a:t>
            </a:r>
          </a:p>
          <a:p>
            <a:pPr marL="0" lvl="0" indent="0" algn="ctr">
              <a:lnSpc>
                <a:spcPct val="110000"/>
              </a:lnSpc>
              <a:spcBef>
                <a:spcPts val="0"/>
              </a:spcBef>
              <a:buNone/>
            </a:pPr>
            <a:r>
              <a:rPr lang="uk-UA" sz="4900" dirty="0"/>
              <a:t>такою, що не управляється.</a:t>
            </a:r>
          </a:p>
          <a:p>
            <a:pPr marL="0" indent="0" algn="ctr">
              <a:lnSpc>
                <a:spcPct val="110000"/>
              </a:lnSpc>
              <a:spcBef>
                <a:spcPts val="0"/>
              </a:spcBef>
              <a:buNone/>
            </a:pPr>
            <a:r>
              <a:rPr lang="uk-UA" sz="4900" dirty="0"/>
              <a:t>6. Що показує, як система перетворює відповідний вхідний вплив на вихідну величину?</a:t>
            </a:r>
          </a:p>
          <a:p>
            <a:pPr marL="0" lvl="0" indent="0" algn="ctr">
              <a:lnSpc>
                <a:spcPct val="110000"/>
              </a:lnSpc>
              <a:spcBef>
                <a:spcPts val="0"/>
              </a:spcBef>
              <a:buNone/>
            </a:pPr>
            <a:r>
              <a:rPr lang="uk-UA" sz="4900" dirty="0"/>
              <a:t>рівняння стану;</a:t>
            </a:r>
          </a:p>
          <a:p>
            <a:pPr marL="0" lvl="0" indent="0" algn="ctr">
              <a:lnSpc>
                <a:spcPct val="110000"/>
              </a:lnSpc>
              <a:spcBef>
                <a:spcPts val="0"/>
              </a:spcBef>
              <a:buNone/>
            </a:pPr>
            <a:r>
              <a:rPr lang="uk-UA" sz="4900" dirty="0"/>
              <a:t>передаточна функцію;</a:t>
            </a:r>
          </a:p>
          <a:p>
            <a:pPr marL="0" lvl="0" indent="0" algn="ctr">
              <a:lnSpc>
                <a:spcPct val="110000"/>
              </a:lnSpc>
              <a:spcBef>
                <a:spcPts val="0"/>
              </a:spcBef>
              <a:buNone/>
            </a:pPr>
            <a:r>
              <a:rPr lang="uk-UA" sz="4900" dirty="0"/>
              <a:t>постійні часу;</a:t>
            </a:r>
          </a:p>
          <a:p>
            <a:pPr marL="0" lvl="0" indent="0" algn="ctr">
              <a:lnSpc>
                <a:spcPct val="110000"/>
              </a:lnSpc>
              <a:spcBef>
                <a:spcPts val="0"/>
              </a:spcBef>
              <a:buNone/>
            </a:pPr>
            <a:r>
              <a:rPr lang="uk-UA" sz="4900" dirty="0"/>
              <a:t>коефіцієнти передачі;</a:t>
            </a:r>
          </a:p>
          <a:p>
            <a:pPr marL="0" lvl="0" indent="0" algn="ctr">
              <a:lnSpc>
                <a:spcPct val="110000"/>
              </a:lnSpc>
              <a:spcBef>
                <a:spcPts val="0"/>
              </a:spcBef>
              <a:buNone/>
            </a:pPr>
            <a:r>
              <a:rPr lang="uk-UA" sz="4900" dirty="0"/>
              <a:t>рівняння руху.</a:t>
            </a:r>
          </a:p>
          <a:p>
            <a:pPr marL="0" indent="0" algn="ctr">
              <a:lnSpc>
                <a:spcPct val="110000"/>
              </a:lnSpc>
              <a:spcBef>
                <a:spcPts val="0"/>
              </a:spcBef>
              <a:buNone/>
            </a:pPr>
            <a:r>
              <a:rPr lang="uk-UA" sz="4900" dirty="0"/>
              <a:t>7. Знаменники передаточних функцій замкненої системи автоматичного управління є не змінні і називаються…</a:t>
            </a:r>
          </a:p>
          <a:p>
            <a:pPr marL="0" lvl="0" indent="0" algn="ctr">
              <a:lnSpc>
                <a:spcPct val="110000"/>
              </a:lnSpc>
              <a:spcBef>
                <a:spcPts val="0"/>
              </a:spcBef>
              <a:buNone/>
            </a:pPr>
            <a:r>
              <a:rPr lang="uk-UA" sz="4900" dirty="0"/>
              <a:t>характеристичним рівнянням;</a:t>
            </a:r>
          </a:p>
          <a:p>
            <a:pPr marL="0" lvl="0" indent="0" algn="ctr">
              <a:lnSpc>
                <a:spcPct val="110000"/>
              </a:lnSpc>
              <a:spcBef>
                <a:spcPts val="0"/>
              </a:spcBef>
              <a:buNone/>
            </a:pPr>
            <a:r>
              <a:rPr lang="uk-UA" sz="4900" dirty="0"/>
              <a:t>характеристичним </a:t>
            </a:r>
            <a:r>
              <a:rPr lang="uk-UA" sz="4900" dirty="0" err="1"/>
              <a:t>розв</a:t>
            </a:r>
            <a:r>
              <a:rPr lang="en-US" sz="4900" dirty="0"/>
              <a:t>`</a:t>
            </a:r>
            <a:r>
              <a:rPr lang="uk-UA" sz="4900" dirty="0" err="1"/>
              <a:t>язком</a:t>
            </a:r>
            <a:r>
              <a:rPr lang="uk-UA" sz="4900" dirty="0"/>
              <a:t>;</a:t>
            </a:r>
          </a:p>
          <a:p>
            <a:pPr marL="0" lvl="0" indent="0" algn="ctr">
              <a:lnSpc>
                <a:spcPct val="110000"/>
              </a:lnSpc>
              <a:spcBef>
                <a:spcPts val="0"/>
              </a:spcBef>
              <a:buNone/>
            </a:pPr>
            <a:r>
              <a:rPr lang="uk-UA" sz="4900" dirty="0"/>
              <a:t>характеристичним одночленом;</a:t>
            </a:r>
          </a:p>
          <a:p>
            <a:pPr marL="0" lvl="0" indent="0" algn="ctr">
              <a:lnSpc>
                <a:spcPct val="110000"/>
              </a:lnSpc>
              <a:spcBef>
                <a:spcPts val="0"/>
              </a:spcBef>
              <a:buNone/>
            </a:pPr>
            <a:r>
              <a:rPr lang="uk-UA" sz="4900" dirty="0"/>
              <a:t>характеристичним поліномом;</a:t>
            </a:r>
          </a:p>
          <a:p>
            <a:pPr marL="0" lvl="0" indent="0" algn="ctr">
              <a:lnSpc>
                <a:spcPct val="110000"/>
              </a:lnSpc>
              <a:spcBef>
                <a:spcPts val="0"/>
              </a:spcBef>
              <a:buNone/>
            </a:pPr>
            <a:r>
              <a:rPr lang="uk-UA" sz="4900" dirty="0"/>
              <a:t>характеристичним функціоналом.</a:t>
            </a:r>
          </a:p>
          <a:p>
            <a:pPr marL="0" lvl="0" indent="0" algn="ctr">
              <a:lnSpc>
                <a:spcPct val="110000"/>
              </a:lnSpc>
              <a:spcBef>
                <a:spcPts val="0"/>
              </a:spcBef>
              <a:buNone/>
            </a:pPr>
            <a:r>
              <a:rPr lang="uk-UA" sz="4900" dirty="0"/>
              <a:t>8. </a:t>
            </a:r>
            <a:r>
              <a:rPr lang="uk-UA" sz="4900" dirty="0"/>
              <a:t>Скільки виділяють найбільш важливих і вживаних типів динамічних ланок</a:t>
            </a:r>
            <a:r>
              <a:rPr lang="uk-UA" sz="4900" dirty="0" smtClean="0"/>
              <a:t>?</a:t>
            </a:r>
          </a:p>
          <a:p>
            <a:pPr marL="0" lvl="0" indent="0" algn="ctr">
              <a:buNone/>
            </a:pPr>
            <a:r>
              <a:rPr lang="uk-UA" sz="4900" dirty="0"/>
              <a:t>3</a:t>
            </a:r>
          </a:p>
          <a:p>
            <a:pPr marL="0" lvl="0" indent="0" algn="ctr">
              <a:buNone/>
            </a:pPr>
            <a:r>
              <a:rPr lang="uk-UA" sz="4900" dirty="0"/>
              <a:t>4</a:t>
            </a:r>
          </a:p>
          <a:p>
            <a:pPr marL="0" lvl="0" indent="0" algn="ctr">
              <a:buNone/>
            </a:pPr>
            <a:r>
              <a:rPr lang="uk-UA" sz="4900" dirty="0"/>
              <a:t>5</a:t>
            </a:r>
          </a:p>
          <a:p>
            <a:pPr marL="0" lvl="0" indent="0" algn="ctr">
              <a:buNone/>
            </a:pPr>
            <a:r>
              <a:rPr lang="uk-UA" sz="4900" dirty="0"/>
              <a:t>6</a:t>
            </a:r>
          </a:p>
          <a:p>
            <a:pPr marL="0" lvl="0" indent="0" algn="ctr">
              <a:buNone/>
            </a:pPr>
            <a:r>
              <a:rPr lang="uk-UA" sz="4900" dirty="0"/>
              <a:t>7</a:t>
            </a:r>
          </a:p>
        </p:txBody>
      </p:sp>
    </p:spTree>
    <p:extLst>
      <p:ext uri="{BB962C8B-B14F-4D97-AF65-F5344CB8AC3E}">
        <p14:creationId xmlns:p14="http://schemas.microsoft.com/office/powerpoint/2010/main" val="3226513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647131" y="313898"/>
            <a:ext cx="10515600" cy="6339385"/>
          </a:xfrm>
        </p:spPr>
        <p:txBody>
          <a:bodyPr>
            <a:normAutofit fontScale="55000" lnSpcReduction="20000"/>
          </a:bodyPr>
          <a:lstStyle/>
          <a:p>
            <a:pPr marL="0" indent="0" algn="ctr">
              <a:buFont typeface="Arial" panose="020B0604020202020204" pitchFamily="34" charset="0"/>
              <a:buNone/>
            </a:pPr>
            <a:r>
              <a:rPr lang="uk-UA" sz="4800" dirty="0"/>
              <a:t>9. Фізичні величини x1(t), x2(t), …, </a:t>
            </a:r>
            <a:r>
              <a:rPr lang="ru-RU" sz="4800" dirty="0" err="1"/>
              <a:t>xn</a:t>
            </a:r>
            <a:r>
              <a:rPr lang="uk-UA" sz="4800" dirty="0"/>
              <a:t>(t), які характеризують поведінку системи в майбутньому за умови визначеності її стану і впливів, що прикладаються у поточний момент часу, описують…</a:t>
            </a:r>
          </a:p>
          <a:p>
            <a:pPr marL="0" lvl="0" indent="0" algn="ctr">
              <a:buNone/>
            </a:pPr>
            <a:r>
              <a:rPr lang="uk-UA" sz="4900" dirty="0"/>
              <a:t>поведінку системи;</a:t>
            </a:r>
          </a:p>
          <a:p>
            <a:pPr marL="0" lvl="0" indent="0" algn="ctr">
              <a:buNone/>
            </a:pPr>
            <a:r>
              <a:rPr lang="uk-UA" sz="4900" dirty="0"/>
              <a:t>визначеність системи;</a:t>
            </a:r>
          </a:p>
          <a:p>
            <a:pPr marL="0" lvl="0" indent="0" algn="ctr">
              <a:buNone/>
            </a:pPr>
            <a:r>
              <a:rPr lang="uk-UA" sz="4900" dirty="0"/>
              <a:t>стан системи;</a:t>
            </a:r>
          </a:p>
          <a:p>
            <a:pPr marL="0" lvl="0" indent="0" algn="ctr">
              <a:buNone/>
            </a:pPr>
            <a:r>
              <a:rPr lang="uk-UA" sz="4900" dirty="0"/>
              <a:t>впливовість системи;</a:t>
            </a:r>
          </a:p>
          <a:p>
            <a:pPr marL="0" lvl="0" indent="0" algn="ctr">
              <a:buNone/>
            </a:pPr>
            <a:r>
              <a:rPr lang="uk-UA" sz="4900" dirty="0"/>
              <a:t>рівновагу системи.</a:t>
            </a:r>
          </a:p>
          <a:p>
            <a:pPr marL="0" indent="0" algn="ctr">
              <a:buNone/>
            </a:pPr>
            <a:r>
              <a:rPr lang="uk-UA" sz="4900" dirty="0"/>
              <a:t>10. Графічне представлення математичних </a:t>
            </a:r>
            <a:r>
              <a:rPr lang="uk-UA" sz="4900" dirty="0" err="1"/>
              <a:t>залежностей</a:t>
            </a:r>
            <a:r>
              <a:rPr lang="uk-UA" sz="4900" dirty="0"/>
              <a:t>, за якими функціонує система, і </a:t>
            </a:r>
            <a:r>
              <a:rPr lang="uk-UA" sz="4900" dirty="0" err="1"/>
              <a:t>зв`язкі</a:t>
            </a:r>
            <a:r>
              <a:rPr lang="uk-UA" sz="4900" dirty="0"/>
              <a:t> між елементами, шляхів проходження сигналів, називається…</a:t>
            </a:r>
          </a:p>
          <a:p>
            <a:pPr marL="0" lvl="0" indent="0" algn="ctr">
              <a:buNone/>
            </a:pPr>
            <a:r>
              <a:rPr lang="uk-UA" sz="4900" dirty="0"/>
              <a:t>структурною схемою;</a:t>
            </a:r>
          </a:p>
          <a:p>
            <a:pPr marL="0" lvl="0" indent="0" algn="ctr">
              <a:buNone/>
            </a:pPr>
            <a:r>
              <a:rPr lang="uk-UA" sz="4900" dirty="0"/>
              <a:t>кінематичною схемою;</a:t>
            </a:r>
          </a:p>
          <a:p>
            <a:pPr marL="0" lvl="0" indent="0" algn="ctr">
              <a:buNone/>
            </a:pPr>
            <a:r>
              <a:rPr lang="uk-UA" sz="4900" dirty="0"/>
              <a:t>функціональною схемою;</a:t>
            </a:r>
          </a:p>
          <a:p>
            <a:pPr marL="0" lvl="0" indent="0" algn="ctr">
              <a:buNone/>
            </a:pPr>
            <a:r>
              <a:rPr lang="uk-UA" sz="4900" dirty="0"/>
              <a:t>конструктивною схемою;</a:t>
            </a:r>
          </a:p>
          <a:p>
            <a:pPr marL="0" lvl="0" indent="0" algn="ctr">
              <a:buNone/>
            </a:pPr>
            <a:r>
              <a:rPr lang="uk-UA" sz="4900" dirty="0"/>
              <a:t>технологічною схемою.</a:t>
            </a:r>
          </a:p>
          <a:p>
            <a:pPr marL="0" indent="0" algn="ctr">
              <a:buNone/>
            </a:pPr>
            <a:endParaRPr lang="uk-UA" sz="4900" dirty="0"/>
          </a:p>
          <a:p>
            <a:pPr algn="ctr"/>
            <a:endParaRPr lang="uk-UA" sz="4900" dirty="0"/>
          </a:p>
        </p:txBody>
      </p:sp>
    </p:spTree>
    <p:extLst>
      <p:ext uri="{BB962C8B-B14F-4D97-AF65-F5344CB8AC3E}">
        <p14:creationId xmlns:p14="http://schemas.microsoft.com/office/powerpoint/2010/main" val="2937685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510653" y="450376"/>
            <a:ext cx="10515600" cy="5235268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uk-UA" sz="2400" dirty="0" smtClean="0"/>
              <a:t>11. Якщо для будь-яких моментів часу t0 і t1, (t1 &gt; t0) і будь-яких заданих станів x0 і x1 існує управління u(t), (t0 &lt;t &lt; t1), що переводить початковий стан x0 у кінцевий x1, то така система називається…</a:t>
            </a:r>
          </a:p>
          <a:p>
            <a:pPr marL="0" lvl="0" indent="0" algn="ctr">
              <a:buNone/>
            </a:pPr>
            <a:r>
              <a:rPr lang="uk-UA" sz="2400" dirty="0" smtClean="0"/>
              <a:t>такою, що спостерігається;</a:t>
            </a:r>
          </a:p>
          <a:p>
            <a:pPr marL="0" lvl="0" indent="0" algn="ctr">
              <a:buNone/>
            </a:pPr>
            <a:r>
              <a:rPr lang="uk-UA" sz="2400" dirty="0" smtClean="0"/>
              <a:t>такою, що не спостерігається;</a:t>
            </a:r>
          </a:p>
          <a:p>
            <a:pPr marL="0" lvl="0" indent="0" algn="ctr">
              <a:buNone/>
            </a:pPr>
            <a:r>
              <a:rPr lang="uk-UA" sz="2400" dirty="0" smtClean="0"/>
              <a:t>такою, що повністю управляється;</a:t>
            </a:r>
          </a:p>
          <a:p>
            <a:pPr marL="0" lvl="0" indent="0" algn="ctr">
              <a:buNone/>
            </a:pPr>
            <a:r>
              <a:rPr lang="uk-UA" sz="2400" dirty="0" smtClean="0"/>
              <a:t>такою, що не управляється;</a:t>
            </a:r>
          </a:p>
          <a:p>
            <a:pPr marL="0" lvl="0" indent="0" algn="ctr">
              <a:buNone/>
            </a:pPr>
            <a:r>
              <a:rPr lang="uk-UA" sz="2400" dirty="0" smtClean="0"/>
              <a:t>такою, що регулюється.</a:t>
            </a:r>
          </a:p>
          <a:p>
            <a:pPr marL="0" indent="0" algn="ctr">
              <a:buNone/>
            </a:pPr>
            <a:r>
              <a:rPr lang="uk-UA" sz="2400" dirty="0" smtClean="0"/>
              <a:t>12. Ланка, яка передає сигнал тільки в одному напрямку з входу на вихід і її властивості не залежать від інших ланок, з якими вона з’єднана називається…</a:t>
            </a:r>
          </a:p>
          <a:p>
            <a:pPr marL="0" indent="0" algn="ctr">
              <a:buNone/>
            </a:pPr>
            <a:r>
              <a:rPr lang="uk-UA" sz="2400" dirty="0" smtClean="0"/>
              <a:t>ланкою збуреної дії</a:t>
            </a:r>
          </a:p>
          <a:p>
            <a:pPr marL="0" indent="0" algn="ctr">
              <a:buNone/>
            </a:pPr>
            <a:r>
              <a:rPr lang="uk-UA" sz="2400" dirty="0" smtClean="0"/>
              <a:t>ланкою виділеної дії</a:t>
            </a:r>
          </a:p>
          <a:p>
            <a:pPr marL="0" indent="0" algn="ctr">
              <a:buNone/>
            </a:pPr>
            <a:r>
              <a:rPr lang="uk-UA" sz="2400" dirty="0" smtClean="0"/>
              <a:t>ланкою паралельної дії</a:t>
            </a:r>
          </a:p>
          <a:p>
            <a:pPr marL="0" indent="0" algn="ctr">
              <a:buNone/>
            </a:pPr>
            <a:r>
              <a:rPr lang="uk-UA" sz="2400" dirty="0" smtClean="0"/>
              <a:t>ланкою направленої дії</a:t>
            </a:r>
          </a:p>
          <a:p>
            <a:pPr marL="0" indent="0" algn="ctr">
              <a:buNone/>
            </a:pPr>
            <a:r>
              <a:rPr lang="uk-UA" sz="2400" dirty="0" smtClean="0"/>
              <a:t>ланкою однієї дії</a:t>
            </a:r>
            <a:endParaRPr lang="uk-UA" sz="2400" dirty="0"/>
          </a:p>
        </p:txBody>
      </p:sp>
    </p:spTree>
    <p:extLst>
      <p:ext uri="{BB962C8B-B14F-4D97-AF65-F5344CB8AC3E}">
        <p14:creationId xmlns:p14="http://schemas.microsoft.com/office/powerpoint/2010/main" val="1179583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813</TotalTime>
  <Words>448</Words>
  <Application>Microsoft Office PowerPoint</Application>
  <PresentationFormat>Широкий екран</PresentationFormat>
  <Paragraphs>73</Paragraphs>
  <Slides>5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Тема Office</vt:lpstr>
      <vt:lpstr>Контрольна робота</vt:lpstr>
      <vt:lpstr>Презентація PowerPoint</vt:lpstr>
      <vt:lpstr>Презентація PowerPoint</vt:lpstr>
      <vt:lpstr>Презентація PowerPoint</vt:lpstr>
      <vt:lpstr>Презентація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Контрольна робота</dc:title>
  <dc:creator>Галинка</dc:creator>
  <cp:lastModifiedBy>Галинка</cp:lastModifiedBy>
  <cp:revision>5</cp:revision>
  <dcterms:created xsi:type="dcterms:W3CDTF">2018-12-09T19:28:52Z</dcterms:created>
  <dcterms:modified xsi:type="dcterms:W3CDTF">2018-12-10T09:01:58Z</dcterms:modified>
</cp:coreProperties>
</file>