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4" r:id="rId9"/>
    <p:sldId id="265" r:id="rId10"/>
    <p:sldId id="266" r:id="rId11"/>
    <p:sldId id="268" r:id="rId12"/>
    <p:sldId id="269" r:id="rId13"/>
    <p:sldId id="270" r:id="rId14"/>
    <p:sldId id="271" r:id="rId15"/>
    <p:sldId id="273" r:id="rId16"/>
    <p:sldId id="274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BAEA67-978A-42E3-8E2E-A17DEA100DC7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473CAF-6542-45AC-9E80-ED9187079F4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98668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48100B-6212-4534-ADAF-2741AD519583}" type="slidenum">
              <a:rPr lang="uk-UA" smtClean="0"/>
              <a:t>16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02898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E5C8F-2BC2-43D1-B501-1181CCFA852E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E6069B5-8DE8-4C04-B0B4-186D65EDF3D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78870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E5C8F-2BC2-43D1-B501-1181CCFA852E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E6069B5-8DE8-4C04-B0B4-186D65EDF3D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8271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E5C8F-2BC2-43D1-B501-1181CCFA852E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E6069B5-8DE8-4C04-B0B4-186D65EDF3D1}" type="slidenum">
              <a:rPr lang="uk-UA" smtClean="0"/>
              <a:t>‹№›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617281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E5C8F-2BC2-43D1-B501-1181CCFA852E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E6069B5-8DE8-4C04-B0B4-186D65EDF3D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472986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E5C8F-2BC2-43D1-B501-1181CCFA852E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E6069B5-8DE8-4C04-B0B4-186D65EDF3D1}" type="slidenum">
              <a:rPr lang="uk-UA" smtClean="0"/>
              <a:t>‹№›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846652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E5C8F-2BC2-43D1-B501-1181CCFA852E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E6069B5-8DE8-4C04-B0B4-186D65EDF3D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04264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E5C8F-2BC2-43D1-B501-1181CCFA852E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069B5-8DE8-4C04-B0B4-186D65EDF3D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587890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E5C8F-2BC2-43D1-B501-1181CCFA852E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069B5-8DE8-4C04-B0B4-186D65EDF3D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652735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Заголовок і діагра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іаграми 2"/>
          <p:cNvSpPr>
            <a:spLocks noGrp="1"/>
          </p:cNvSpPr>
          <p:nvPr>
            <p:ph type="chart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uk-UA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287EDA-AEFC-420B-A01D-FD89E9189DD9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3399274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і таблиц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аблиці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uk-UA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96E007-6EE8-4205-988A-96ED261813BC}" type="slidenum">
              <a:rPr lang="ru-RU" altLang="uk-UA"/>
              <a:pPr>
                <a:defRPr/>
              </a:pPr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2486435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і 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6233" y="304801"/>
            <a:ext cx="10668000" cy="1216025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half" idx="1"/>
          </p:nvPr>
        </p:nvSpPr>
        <p:spPr>
          <a:xfrm>
            <a:off x="755651" y="1752600"/>
            <a:ext cx="5232400" cy="4267200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quarter" idx="2"/>
          </p:nvPr>
        </p:nvSpPr>
        <p:spPr>
          <a:xfrm>
            <a:off x="6191251" y="1752600"/>
            <a:ext cx="5232400" cy="2057400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3"/>
          </p:nvPr>
        </p:nvSpPr>
        <p:spPr>
          <a:xfrm>
            <a:off x="6191251" y="3962400"/>
            <a:ext cx="5232400" cy="2057400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6" name="Місце для дати 5"/>
          <p:cNvSpPr>
            <a:spLocks noGrp="1"/>
          </p:cNvSpPr>
          <p:nvPr>
            <p:ph type="dt" sz="half" idx="10"/>
          </p:nvPr>
        </p:nvSpPr>
        <p:spPr>
          <a:xfrm>
            <a:off x="812800" y="624522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7" name="Місце для нижнього колонтитула 6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8" name="Місце для номера слайда 7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641600" cy="476250"/>
          </a:xfrm>
        </p:spPr>
        <p:txBody>
          <a:bodyPr/>
          <a:lstStyle>
            <a:lvl1pPr>
              <a:defRPr/>
            </a:lvl1pPr>
          </a:lstStyle>
          <a:p>
            <a:fld id="{FB1B66AF-8166-477A-854B-5DB1DF8A7F83}" type="slidenum">
              <a:rPr lang="ru-RU" altLang="uk-UA"/>
              <a:pPr/>
              <a:t>‹№›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899044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E5C8F-2BC2-43D1-B501-1181CCFA852E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069B5-8DE8-4C04-B0B4-186D65EDF3D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38054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E5C8F-2BC2-43D1-B501-1181CCFA852E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E6069B5-8DE8-4C04-B0B4-186D65EDF3D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90453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E5C8F-2BC2-43D1-B501-1181CCFA852E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E6069B5-8DE8-4C04-B0B4-186D65EDF3D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80612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E5C8F-2BC2-43D1-B501-1181CCFA852E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E6069B5-8DE8-4C04-B0B4-186D65EDF3D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25440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E5C8F-2BC2-43D1-B501-1181CCFA852E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069B5-8DE8-4C04-B0B4-186D65EDF3D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22074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E5C8F-2BC2-43D1-B501-1181CCFA852E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069B5-8DE8-4C04-B0B4-186D65EDF3D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11271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E5C8F-2BC2-43D1-B501-1181CCFA852E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069B5-8DE8-4C04-B0B4-186D65EDF3D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2549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E5C8F-2BC2-43D1-B501-1181CCFA852E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E6069B5-8DE8-4C04-B0B4-186D65EDF3D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1666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FE5C8F-2BC2-43D1-B501-1181CCFA852E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E6069B5-8DE8-4C04-B0B4-186D65EDF3D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4156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  <p:sldLayoutId id="2147483771" r:id="rId13"/>
    <p:sldLayoutId id="2147483772" r:id="rId14"/>
    <p:sldLayoutId id="2147483773" r:id="rId15"/>
    <p:sldLayoutId id="2147483774" r:id="rId16"/>
    <p:sldLayoutId id="2147483775" r:id="rId17"/>
    <p:sldLayoutId id="2147483776" r:id="rId18"/>
    <p:sldLayoutId id="2147483777" r:id="rId19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9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79650" y="404814"/>
            <a:ext cx="7772400" cy="1470025"/>
          </a:xfrm>
        </p:spPr>
        <p:txBody>
          <a:bodyPr anchor="ctr">
            <a:normAutofit fontScale="90000"/>
          </a:bodyPr>
          <a:lstStyle/>
          <a:p>
            <a:pPr eaLnBrk="1" hangingPunct="1"/>
            <a:r>
              <a:rPr lang="uk-UA" altLang="uk-UA" sz="4400" b="1" dirty="0" smtClean="0"/>
              <a:t>Тема: Циклічність економічного розвитку та економічне зростання. Безробіття.</a:t>
            </a:r>
            <a:endParaRPr lang="ru-RU" altLang="uk-UA" sz="4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11382" y="2133600"/>
            <a:ext cx="10099963" cy="4032250"/>
          </a:xfrm>
        </p:spPr>
        <p:txBody>
          <a:bodyPr/>
          <a:lstStyle/>
          <a:p>
            <a:pPr marL="609600" indent="-609600"/>
            <a:r>
              <a:rPr lang="uk-UA" altLang="uk-UA" sz="3200" dirty="0"/>
              <a:t>План</a:t>
            </a:r>
            <a:endParaRPr lang="en-US" altLang="uk-UA" sz="3200" dirty="0"/>
          </a:p>
          <a:p>
            <a:pPr marL="609600" indent="-609600" algn="l"/>
            <a:r>
              <a:rPr lang="en-US" altLang="uk-UA" sz="3600" dirty="0"/>
              <a:t>1. </a:t>
            </a:r>
            <a:r>
              <a:rPr lang="uk-UA" altLang="uk-UA" sz="3600" dirty="0"/>
              <a:t>Економічні цикли-сутність, причини та види.</a:t>
            </a:r>
            <a:endParaRPr lang="en-US" altLang="uk-UA" sz="3600" dirty="0"/>
          </a:p>
          <a:p>
            <a:pPr marL="609600" indent="-609600" algn="l"/>
            <a:r>
              <a:rPr lang="en-US" altLang="uk-UA" sz="3600" dirty="0"/>
              <a:t>2. </a:t>
            </a:r>
            <a:r>
              <a:rPr lang="uk-UA" altLang="uk-UA" sz="3600" dirty="0"/>
              <a:t>Структура економічних циклів.</a:t>
            </a:r>
            <a:endParaRPr lang="en-US" altLang="uk-UA" sz="3600" dirty="0"/>
          </a:p>
          <a:p>
            <a:pPr marL="609600" indent="-609600" algn="l"/>
            <a:r>
              <a:rPr lang="en-US" altLang="uk-UA" sz="3600" dirty="0"/>
              <a:t>3. </a:t>
            </a:r>
            <a:r>
              <a:rPr lang="uk-UA" altLang="uk-UA" sz="3600" dirty="0" smtClean="0"/>
              <a:t> Безробіття.</a:t>
            </a:r>
          </a:p>
          <a:p>
            <a:pPr marL="609600" indent="-609600" algn="l"/>
            <a:endParaRPr lang="ru-RU" altLang="uk-UA" sz="3600" dirty="0"/>
          </a:p>
        </p:txBody>
      </p:sp>
    </p:spTree>
    <p:extLst>
      <p:ext uri="{BB962C8B-B14F-4D97-AF65-F5344CB8AC3E}">
        <p14:creationId xmlns:p14="http://schemas.microsoft.com/office/powerpoint/2010/main" val="2014377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altLang="uk-UA" dirty="0" smtClean="0"/>
              <a:t>Піднесення</a:t>
            </a:r>
            <a:endParaRPr lang="ru-RU" altLang="uk-UA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uk-UA" altLang="uk-UA" dirty="0"/>
              <a:t>Перевищення максимального обсягу виробництва до кризового рівня;</a:t>
            </a:r>
          </a:p>
          <a:p>
            <a:pPr eaLnBrk="1" hangingPunct="1"/>
            <a:r>
              <a:rPr lang="uk-UA" altLang="uk-UA" dirty="0"/>
              <a:t>Швидке зростання зайнятості;</a:t>
            </a:r>
          </a:p>
          <a:p>
            <a:pPr eaLnBrk="1" hangingPunct="1"/>
            <a:r>
              <a:rPr lang="uk-UA" altLang="uk-UA" dirty="0"/>
              <a:t>Підвищення заробітної плати й інших видів доходів;</a:t>
            </a:r>
          </a:p>
          <a:p>
            <a:pPr eaLnBrk="1" hangingPunct="1"/>
            <a:r>
              <a:rPr lang="uk-UA" altLang="uk-UA" dirty="0"/>
              <a:t>Кредитна експансія;</a:t>
            </a:r>
          </a:p>
          <a:p>
            <a:pPr eaLnBrk="1" hangingPunct="1"/>
            <a:r>
              <a:rPr lang="uk-UA" altLang="uk-UA" dirty="0"/>
              <a:t>Штучне стимулювання сукупного попиту;</a:t>
            </a:r>
          </a:p>
          <a:p>
            <a:pPr eaLnBrk="1" hangingPunct="1"/>
            <a:r>
              <a:rPr lang="uk-UA" altLang="uk-UA" dirty="0"/>
              <a:t>Розширення пропозиції, яка з часом перевищує попит і готує нову кризу.</a:t>
            </a:r>
          </a:p>
          <a:p>
            <a:pPr eaLnBrk="1" hangingPunct="1"/>
            <a:endParaRPr lang="ru-RU" altLang="uk-UA" dirty="0"/>
          </a:p>
        </p:txBody>
      </p:sp>
    </p:spTree>
    <p:extLst>
      <p:ext uri="{BB962C8B-B14F-4D97-AF65-F5344CB8AC3E}">
        <p14:creationId xmlns:p14="http://schemas.microsoft.com/office/powerpoint/2010/main" val="34292565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ru-RU" altLang="uk-UA" sz="4000" dirty="0" smtClean="0"/>
              <a:t>С</a:t>
            </a:r>
            <a:r>
              <a:rPr lang="uk-UA" altLang="uk-UA" sz="4000" dirty="0" err="1" smtClean="0"/>
              <a:t>труктура</a:t>
            </a:r>
            <a:r>
              <a:rPr lang="ru-RU" altLang="uk-UA" sz="4000" dirty="0" smtClean="0"/>
              <a:t> </a:t>
            </a:r>
            <a:r>
              <a:rPr lang="uk-UA" altLang="uk-UA" sz="4000" dirty="0"/>
              <a:t>сучасного</a:t>
            </a:r>
            <a:r>
              <a:rPr lang="ru-RU" altLang="uk-UA" sz="4000" dirty="0"/>
              <a:t> </a:t>
            </a:r>
            <a:r>
              <a:rPr lang="uk-UA" altLang="uk-UA" sz="4000" dirty="0"/>
              <a:t>економічного</a:t>
            </a:r>
            <a:r>
              <a:rPr lang="en-US" altLang="uk-UA" sz="4000" dirty="0"/>
              <a:t/>
            </a:r>
            <a:br>
              <a:rPr lang="en-US" altLang="uk-UA" sz="4000" dirty="0"/>
            </a:br>
            <a:r>
              <a:rPr lang="ru-RU" altLang="uk-UA" sz="4000" dirty="0"/>
              <a:t>циклу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1981201" y="1600200"/>
            <a:ext cx="8435975" cy="4781550"/>
          </a:xfrm>
        </p:spPr>
        <p:txBody>
          <a:bodyPr/>
          <a:lstStyle/>
          <a:p>
            <a:pPr eaLnBrk="1" hangingPunct="1"/>
            <a:endParaRPr lang="uk-UA" altLang="uk-UA" dirty="0" smtClean="0"/>
          </a:p>
        </p:txBody>
      </p:sp>
      <p:grpSp>
        <p:nvGrpSpPr>
          <p:cNvPr id="12292" name="Group 4"/>
          <p:cNvGrpSpPr>
            <a:grpSpLocks noChangeAspect="1"/>
          </p:cNvGrpSpPr>
          <p:nvPr/>
        </p:nvGrpSpPr>
        <p:grpSpPr bwMode="auto">
          <a:xfrm>
            <a:off x="2279650" y="1298576"/>
            <a:ext cx="8135938" cy="5559425"/>
            <a:chOff x="1716" y="1888"/>
            <a:chExt cx="7800" cy="5262"/>
          </a:xfrm>
        </p:grpSpPr>
        <p:sp>
          <p:nvSpPr>
            <p:cNvPr id="12293" name="AutoShape 5"/>
            <p:cNvSpPr>
              <a:spLocks noChangeAspect="1" noChangeArrowheads="1"/>
            </p:cNvSpPr>
            <p:nvPr/>
          </p:nvSpPr>
          <p:spPr bwMode="auto">
            <a:xfrm>
              <a:off x="1716" y="1888"/>
              <a:ext cx="7800" cy="5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uk-UA" altLang="uk-UA" sz="1800"/>
            </a:p>
          </p:txBody>
        </p:sp>
        <p:sp>
          <p:nvSpPr>
            <p:cNvPr id="12294" name="Text Box 6"/>
            <p:cNvSpPr txBox="1">
              <a:spLocks noChangeArrowheads="1"/>
            </p:cNvSpPr>
            <p:nvPr/>
          </p:nvSpPr>
          <p:spPr bwMode="auto">
            <a:xfrm>
              <a:off x="8358" y="6189"/>
              <a:ext cx="1000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uk-UA" altLang="uk-UA" sz="1200"/>
                <a:t>Час </a:t>
              </a:r>
              <a:endParaRPr lang="ru-RU" altLang="uk-UA" sz="1800"/>
            </a:p>
          </p:txBody>
        </p:sp>
        <p:sp>
          <p:nvSpPr>
            <p:cNvPr id="12295" name="Line 7"/>
            <p:cNvSpPr>
              <a:spLocks noChangeShapeType="1"/>
            </p:cNvSpPr>
            <p:nvPr/>
          </p:nvSpPr>
          <p:spPr bwMode="auto">
            <a:xfrm>
              <a:off x="2805" y="6631"/>
              <a:ext cx="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grpSp>
          <p:nvGrpSpPr>
            <p:cNvPr id="12296" name="Group 8"/>
            <p:cNvGrpSpPr>
              <a:grpSpLocks/>
            </p:cNvGrpSpPr>
            <p:nvPr/>
          </p:nvGrpSpPr>
          <p:grpSpPr bwMode="auto">
            <a:xfrm>
              <a:off x="1935" y="2961"/>
              <a:ext cx="7121" cy="3404"/>
              <a:chOff x="1935" y="2961"/>
              <a:chExt cx="7121" cy="3404"/>
            </a:xfrm>
          </p:grpSpPr>
          <p:sp>
            <p:nvSpPr>
              <p:cNvPr id="12297" name="Line 9"/>
              <p:cNvSpPr>
                <a:spLocks noChangeShapeType="1"/>
              </p:cNvSpPr>
              <p:nvPr/>
            </p:nvSpPr>
            <p:spPr bwMode="auto">
              <a:xfrm flipV="1">
                <a:off x="2693" y="3247"/>
                <a:ext cx="0" cy="278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2298" name="Line 10"/>
              <p:cNvSpPr>
                <a:spLocks noChangeShapeType="1"/>
              </p:cNvSpPr>
              <p:nvPr/>
            </p:nvSpPr>
            <p:spPr bwMode="auto">
              <a:xfrm>
                <a:off x="2705" y="6022"/>
                <a:ext cx="6351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2299" name="Line 11"/>
              <p:cNvSpPr>
                <a:spLocks noChangeShapeType="1"/>
              </p:cNvSpPr>
              <p:nvPr/>
            </p:nvSpPr>
            <p:spPr bwMode="auto">
              <a:xfrm>
                <a:off x="3408" y="4271"/>
                <a:ext cx="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2300" name="Text Box 12"/>
              <p:cNvSpPr txBox="1">
                <a:spLocks noChangeArrowheads="1"/>
              </p:cNvSpPr>
              <p:nvPr/>
            </p:nvSpPr>
            <p:spPr bwMode="auto">
              <a:xfrm>
                <a:off x="1935" y="3239"/>
                <a:ext cx="717" cy="3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uk-UA" altLang="uk-UA" sz="1200"/>
                  <a:t>ВВП</a:t>
                </a:r>
                <a:endParaRPr lang="ru-RU" altLang="uk-UA" sz="1800"/>
              </a:p>
            </p:txBody>
          </p:sp>
          <p:sp>
            <p:nvSpPr>
              <p:cNvPr id="12301" name="Freeform 13"/>
              <p:cNvSpPr>
                <a:spLocks/>
              </p:cNvSpPr>
              <p:nvPr/>
            </p:nvSpPr>
            <p:spPr bwMode="auto">
              <a:xfrm>
                <a:off x="2911" y="3114"/>
                <a:ext cx="3586" cy="2806"/>
              </a:xfrm>
              <a:custGeom>
                <a:avLst/>
                <a:gdLst>
                  <a:gd name="T0" fmla="*/ 0 w 4572"/>
                  <a:gd name="T1" fmla="*/ 1716 h 3624"/>
                  <a:gd name="T2" fmla="*/ 323 w 4572"/>
                  <a:gd name="T3" fmla="*/ 1185 h 3624"/>
                  <a:gd name="T4" fmla="*/ 951 w 4572"/>
                  <a:gd name="T5" fmla="*/ 2012 h 3624"/>
                  <a:gd name="T6" fmla="*/ 2159 w 4572"/>
                  <a:gd name="T7" fmla="*/ 223 h 3624"/>
                  <a:gd name="T8" fmla="*/ 2713 w 4572"/>
                  <a:gd name="T9" fmla="*/ 673 h 3624"/>
                  <a:gd name="T10" fmla="*/ 2759 w 4572"/>
                  <a:gd name="T11" fmla="*/ 718 h 362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72" h="3624">
                    <a:moveTo>
                      <a:pt x="0" y="2862"/>
                    </a:moveTo>
                    <a:cubicBezTo>
                      <a:pt x="134" y="2378"/>
                      <a:pt x="268" y="1895"/>
                      <a:pt x="525" y="1977"/>
                    </a:cubicBezTo>
                    <a:cubicBezTo>
                      <a:pt x="782" y="2059"/>
                      <a:pt x="1048" y="3624"/>
                      <a:pt x="1545" y="3357"/>
                    </a:cubicBezTo>
                    <a:cubicBezTo>
                      <a:pt x="2042" y="3090"/>
                      <a:pt x="3033" y="744"/>
                      <a:pt x="3510" y="372"/>
                    </a:cubicBezTo>
                    <a:cubicBezTo>
                      <a:pt x="3987" y="0"/>
                      <a:pt x="4248" y="985"/>
                      <a:pt x="4410" y="1122"/>
                    </a:cubicBezTo>
                    <a:cubicBezTo>
                      <a:pt x="4572" y="1259"/>
                      <a:pt x="4478" y="1190"/>
                      <a:pt x="4485" y="1197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2302" name="Text Box 14"/>
              <p:cNvSpPr txBox="1">
                <a:spLocks noChangeArrowheads="1"/>
              </p:cNvSpPr>
              <p:nvPr/>
            </p:nvSpPr>
            <p:spPr bwMode="auto">
              <a:xfrm>
                <a:off x="2770" y="4239"/>
                <a:ext cx="1341" cy="35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uk-UA" altLang="uk-UA" sz="1200"/>
                  <a:t>Вища точка</a:t>
                </a:r>
                <a:endParaRPr lang="ru-RU" altLang="uk-UA" sz="1800"/>
              </a:p>
            </p:txBody>
          </p:sp>
          <p:sp>
            <p:nvSpPr>
              <p:cNvPr id="12303" name="Text Box 15"/>
              <p:cNvSpPr txBox="1">
                <a:spLocks noChangeArrowheads="1"/>
              </p:cNvSpPr>
              <p:nvPr/>
            </p:nvSpPr>
            <p:spPr bwMode="auto">
              <a:xfrm>
                <a:off x="3546" y="5017"/>
                <a:ext cx="860" cy="3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uk-UA" altLang="uk-UA" sz="1200"/>
                  <a:t>Рецесія</a:t>
                </a:r>
                <a:endParaRPr lang="ru-RU" altLang="uk-UA" sz="1800"/>
              </a:p>
            </p:txBody>
          </p:sp>
          <p:sp>
            <p:nvSpPr>
              <p:cNvPr id="12304" name="Text Box 16"/>
              <p:cNvSpPr txBox="1">
                <a:spLocks noChangeArrowheads="1"/>
              </p:cNvSpPr>
              <p:nvPr/>
            </p:nvSpPr>
            <p:spPr bwMode="auto">
              <a:xfrm>
                <a:off x="3935" y="3727"/>
                <a:ext cx="1317" cy="55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uk-UA" altLang="uk-UA" sz="1200"/>
                  <a:t>Розширення</a:t>
                </a: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uk-UA" altLang="uk-UA" sz="1200"/>
                  <a:t>виробництва</a:t>
                </a:r>
                <a:endParaRPr lang="ru-RU" altLang="uk-UA" sz="1800"/>
              </a:p>
            </p:txBody>
          </p:sp>
          <p:sp>
            <p:nvSpPr>
              <p:cNvPr id="12305" name="Text Box 17"/>
              <p:cNvSpPr txBox="1">
                <a:spLocks noChangeArrowheads="1"/>
              </p:cNvSpPr>
              <p:nvPr/>
            </p:nvSpPr>
            <p:spPr bwMode="auto">
              <a:xfrm>
                <a:off x="5264" y="2961"/>
                <a:ext cx="1836" cy="3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uk-UA" altLang="uk-UA" sz="1200"/>
                  <a:t>Вища точка</a:t>
                </a:r>
                <a:endParaRPr lang="ru-RU" altLang="uk-UA" sz="1800"/>
              </a:p>
            </p:txBody>
          </p:sp>
          <p:sp>
            <p:nvSpPr>
              <p:cNvPr id="12306" name="Line 18"/>
              <p:cNvSpPr>
                <a:spLocks noChangeShapeType="1"/>
              </p:cNvSpPr>
              <p:nvPr/>
            </p:nvSpPr>
            <p:spPr bwMode="auto">
              <a:xfrm>
                <a:off x="3288" y="6236"/>
                <a:ext cx="2517" cy="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2307" name="Line 19"/>
              <p:cNvSpPr>
                <a:spLocks noChangeShapeType="1"/>
              </p:cNvSpPr>
              <p:nvPr/>
            </p:nvSpPr>
            <p:spPr bwMode="auto">
              <a:xfrm>
                <a:off x="5829" y="3344"/>
                <a:ext cx="0" cy="289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2308" name="Line 20"/>
              <p:cNvSpPr>
                <a:spLocks noChangeShapeType="1"/>
              </p:cNvSpPr>
              <p:nvPr/>
            </p:nvSpPr>
            <p:spPr bwMode="auto">
              <a:xfrm>
                <a:off x="3276" y="4656"/>
                <a:ext cx="0" cy="156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2309" name="Text Box 21"/>
              <p:cNvSpPr txBox="1">
                <a:spLocks noChangeArrowheads="1"/>
              </p:cNvSpPr>
              <p:nvPr/>
            </p:nvSpPr>
            <p:spPr bwMode="auto">
              <a:xfrm>
                <a:off x="4229" y="5970"/>
                <a:ext cx="1093" cy="3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uk-UA" altLang="uk-UA" sz="1200"/>
                  <a:t>Цикл</a:t>
                </a:r>
                <a:endParaRPr lang="ru-RU" altLang="uk-UA" sz="1800"/>
              </a:p>
            </p:txBody>
          </p:sp>
          <p:sp>
            <p:nvSpPr>
              <p:cNvPr id="12310" name="Text Box 22"/>
              <p:cNvSpPr txBox="1">
                <a:spLocks noChangeArrowheads="1"/>
              </p:cNvSpPr>
              <p:nvPr/>
            </p:nvSpPr>
            <p:spPr bwMode="auto">
              <a:xfrm>
                <a:off x="3770" y="5679"/>
                <a:ext cx="1730" cy="3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uk-UA" altLang="uk-UA" sz="1200"/>
                  <a:t>Нижча точка</a:t>
                </a:r>
                <a:endParaRPr lang="ru-RU" altLang="uk-UA" sz="18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087776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098675" y="304800"/>
            <a:ext cx="8001000" cy="292100"/>
          </a:xfrm>
        </p:spPr>
        <p:txBody>
          <a:bodyPr>
            <a:normAutofit fontScale="90000"/>
          </a:bodyPr>
          <a:lstStyle/>
          <a:p>
            <a:endParaRPr lang="uk-UA" altLang="uk-UA" sz="340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549275"/>
            <a:ext cx="8229600" cy="5576888"/>
          </a:xfrm>
        </p:spPr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uk-UA" altLang="uk-UA"/>
              <a:t>Населення</a:t>
            </a:r>
          </a:p>
          <a:p>
            <a:pPr>
              <a:buFont typeface="Wingdings" panose="05000000000000000000" pitchFamily="2" charset="2"/>
              <a:buNone/>
            </a:pPr>
            <a:endParaRPr lang="uk-UA" altLang="uk-UA"/>
          </a:p>
          <a:p>
            <a:pPr>
              <a:buFont typeface="Wingdings" panose="05000000000000000000" pitchFamily="2" charset="2"/>
              <a:buNone/>
            </a:pPr>
            <a:r>
              <a:rPr lang="uk-UA" altLang="uk-UA"/>
              <a:t>Працездатне               Непрацездатне</a:t>
            </a:r>
          </a:p>
          <a:p>
            <a:pPr>
              <a:buFont typeface="Wingdings" panose="05000000000000000000" pitchFamily="2" charset="2"/>
              <a:buNone/>
            </a:pPr>
            <a:endParaRPr lang="uk-UA" altLang="uk-UA"/>
          </a:p>
          <a:p>
            <a:pPr>
              <a:buFont typeface="Wingdings" panose="05000000000000000000" pitchFamily="2" charset="2"/>
              <a:buNone/>
            </a:pPr>
            <a:endParaRPr lang="uk-UA" altLang="uk-UA"/>
          </a:p>
          <a:p>
            <a:pPr>
              <a:buFont typeface="Wingdings" panose="05000000000000000000" pitchFamily="2" charset="2"/>
              <a:buNone/>
            </a:pPr>
            <a:r>
              <a:rPr lang="uk-UA" altLang="uk-UA"/>
              <a:t>Робоча сила </a:t>
            </a:r>
            <a:r>
              <a:rPr lang="en-US" altLang="uk-UA"/>
              <a:t>(R)</a:t>
            </a:r>
            <a:r>
              <a:rPr lang="uk-UA" altLang="uk-UA"/>
              <a:t>     Ті, що вибули зі       </a:t>
            </a:r>
          </a:p>
          <a:p>
            <a:pPr>
              <a:buFont typeface="Wingdings" panose="05000000000000000000" pitchFamily="2" charset="2"/>
              <a:buNone/>
            </a:pPr>
            <a:r>
              <a:rPr lang="uk-UA" altLang="uk-UA"/>
              <a:t>                             складу робочої сили</a:t>
            </a:r>
          </a:p>
          <a:p>
            <a:pPr>
              <a:buFont typeface="Wingdings" panose="05000000000000000000" pitchFamily="2" charset="2"/>
              <a:buNone/>
            </a:pPr>
            <a:endParaRPr lang="uk-UA" altLang="uk-UA"/>
          </a:p>
          <a:p>
            <a:pPr>
              <a:buFont typeface="Wingdings" panose="05000000000000000000" pitchFamily="2" charset="2"/>
              <a:buNone/>
            </a:pPr>
            <a:r>
              <a:rPr lang="uk-UA" altLang="uk-UA"/>
              <a:t>Зайняті</a:t>
            </a:r>
            <a:r>
              <a:rPr lang="en-US" altLang="uk-UA"/>
              <a:t> (L)</a:t>
            </a:r>
            <a:r>
              <a:rPr lang="uk-UA" altLang="uk-UA"/>
              <a:t>   Безробітні</a:t>
            </a:r>
            <a:r>
              <a:rPr lang="en-US" altLang="uk-UA"/>
              <a:t> (F)</a:t>
            </a:r>
            <a:endParaRPr lang="ru-RU" altLang="uk-UA"/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 flipH="1">
            <a:off x="3719513" y="1052513"/>
            <a:ext cx="1439862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>
            <a:off x="6959601" y="1052513"/>
            <a:ext cx="936625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 flipH="1">
            <a:off x="2927351" y="2276476"/>
            <a:ext cx="936625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4440238" y="2276476"/>
            <a:ext cx="2303462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 flipH="1">
            <a:off x="2566989" y="3789363"/>
            <a:ext cx="504825" cy="1223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>
            <a:off x="4295776" y="3860800"/>
            <a:ext cx="1008063" cy="1081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2055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8" name="Rectangle 8"/>
          <p:cNvSpPr>
            <a:spLocks noGrp="1" noChangeArrowheads="1"/>
          </p:cNvSpPr>
          <p:nvPr>
            <p:ph type="title"/>
          </p:nvPr>
        </p:nvSpPr>
        <p:spPr>
          <a:xfrm>
            <a:off x="1981200" y="692151"/>
            <a:ext cx="8229600" cy="792163"/>
          </a:xfrm>
        </p:spPr>
        <p:txBody>
          <a:bodyPr/>
          <a:lstStyle/>
          <a:p>
            <a:pPr algn="ctr"/>
            <a:r>
              <a:rPr lang="en-US" altLang="uk-UA" i="1" dirty="0"/>
              <a:t>R=F+L</a:t>
            </a:r>
            <a:endParaRPr lang="ru-RU" altLang="uk-UA" i="1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52945" y="1628775"/>
            <a:ext cx="10196946" cy="430097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uk-UA" altLang="uk-UA" sz="2600" b="1" i="1" dirty="0"/>
              <a:t>Рівень фактичного безробіття – </a:t>
            </a:r>
            <a:r>
              <a:rPr lang="uk-UA" altLang="uk-UA" sz="2600" dirty="0"/>
              <a:t>частка безробітної частини робочої сили виражена в процентах.</a:t>
            </a:r>
            <a:endParaRPr lang="en-US" altLang="uk-UA" sz="2600" dirty="0"/>
          </a:p>
          <a:p>
            <a:pPr>
              <a:buFont typeface="Wingdings" panose="05000000000000000000" pitchFamily="2" charset="2"/>
              <a:buNone/>
            </a:pPr>
            <a:endParaRPr lang="uk-UA" altLang="uk-UA" sz="2600" b="1" i="1" dirty="0"/>
          </a:p>
          <a:p>
            <a:pPr>
              <a:buFont typeface="Wingdings" panose="05000000000000000000" pitchFamily="2" charset="2"/>
              <a:buNone/>
            </a:pPr>
            <a:endParaRPr lang="en-US" altLang="uk-UA" sz="2600" b="1" i="1" dirty="0"/>
          </a:p>
          <a:p>
            <a:pPr>
              <a:buFont typeface="Wingdings" panose="05000000000000000000" pitchFamily="2" charset="2"/>
              <a:buNone/>
            </a:pPr>
            <a:r>
              <a:rPr lang="uk-UA" altLang="uk-UA" sz="2600" b="1" i="1" dirty="0"/>
              <a:t>Рівень зайнятих – </a:t>
            </a:r>
            <a:r>
              <a:rPr lang="uk-UA" altLang="uk-UA" sz="2600" dirty="0"/>
              <a:t>частка зайнятих в складі робочої сили.</a:t>
            </a:r>
            <a:endParaRPr lang="en-US" altLang="uk-UA" sz="2600" dirty="0"/>
          </a:p>
          <a:p>
            <a:pPr>
              <a:buFont typeface="Wingdings" panose="05000000000000000000" pitchFamily="2" charset="2"/>
              <a:buNone/>
            </a:pPr>
            <a:endParaRPr lang="ru-RU" altLang="uk-UA" sz="2600" dirty="0"/>
          </a:p>
        </p:txBody>
      </p:sp>
      <p:graphicFrame>
        <p:nvGraphicFramePr>
          <p:cNvPr id="10244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372256041"/>
              </p:ext>
            </p:extLst>
          </p:nvPr>
        </p:nvGraphicFramePr>
        <p:xfrm>
          <a:off x="5006975" y="2409825"/>
          <a:ext cx="2235200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Формула" r:id="rId3" imgW="863280" imgH="393480" progId="Equation.3">
                  <p:embed/>
                </p:oleObj>
              </mc:Choice>
              <mc:Fallback>
                <p:oleObj name="Формула" r:id="rId3" imgW="863280" imgH="393480" progId="Equation.3">
                  <p:embed/>
                  <p:pic>
                    <p:nvPicPr>
                      <p:cNvPr id="1024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6975" y="2409825"/>
                        <a:ext cx="2235200" cy="1019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5003800" y="4697413"/>
          <a:ext cx="2243138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Формула" r:id="rId5" imgW="825480" imgH="393480" progId="Equation.3">
                  <p:embed/>
                </p:oleObj>
              </mc:Choice>
              <mc:Fallback>
                <p:oleObj name="Формула" r:id="rId5" imgW="825480" imgH="393480" progId="Equation.3">
                  <p:embed/>
                  <p:pic>
                    <p:nvPicPr>
                      <p:cNvPr id="1024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4697413"/>
                        <a:ext cx="2243138" cy="106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807754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uk-UA"/>
              <a:t>Види безробіття</a:t>
            </a:r>
            <a:endParaRPr lang="ru-RU" altLang="uk-UA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uk-UA" altLang="uk-UA" sz="2600" dirty="0"/>
              <a:t>Фрикційне безробіття –  тимчасове безробіття, яке пов'язане з добровільним чи вимушеним пошуком або очікуванням роботи;</a:t>
            </a:r>
          </a:p>
          <a:p>
            <a:pPr algn="just"/>
            <a:r>
              <a:rPr lang="uk-UA" altLang="uk-UA" sz="2600" dirty="0"/>
              <a:t>Структурне безробіття – вивільнення робочої сили під впливом структурних зрушень  в економіці, які змінюють попит на окремі професії і фахи та пропозицію робочої сили по них</a:t>
            </a:r>
            <a:r>
              <a:rPr lang="uk-UA" altLang="uk-UA" sz="2600" dirty="0" smtClean="0"/>
              <a:t>.</a:t>
            </a:r>
          </a:p>
          <a:p>
            <a:pPr algn="just"/>
            <a:r>
              <a:rPr lang="uk-UA" altLang="uk-UA" sz="2600" dirty="0" smtClean="0"/>
              <a:t>Циклічне – вивільнення робочої сили викликане загальним спадом виробництва з кризовими явищами в економіці, скороченням сукупного попиту, відповідним скороченням зайнятості та ростом безробіття.</a:t>
            </a:r>
          </a:p>
          <a:p>
            <a:pPr algn="just"/>
            <a:endParaRPr lang="uk-UA" altLang="uk-UA" sz="2600" dirty="0"/>
          </a:p>
          <a:p>
            <a:endParaRPr lang="uk-UA" altLang="uk-UA" sz="2600" dirty="0"/>
          </a:p>
          <a:p>
            <a:endParaRPr lang="ru-RU" altLang="uk-UA" sz="2600" dirty="0"/>
          </a:p>
        </p:txBody>
      </p:sp>
    </p:spTree>
    <p:extLst>
      <p:ext uri="{BB962C8B-B14F-4D97-AF65-F5344CB8AC3E}">
        <p14:creationId xmlns:p14="http://schemas.microsoft.com/office/powerpoint/2010/main" val="28903958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uk-UA" sz="3400" dirty="0"/>
              <a:t>Природний рівень безробіття</a:t>
            </a:r>
            <a:br>
              <a:rPr lang="uk-UA" altLang="uk-UA" sz="3400" dirty="0"/>
            </a:br>
            <a:endParaRPr lang="ru-RU" altLang="uk-UA" sz="3400" dirty="0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1690688"/>
            <a:ext cx="10515600" cy="34909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altLang="uk-UA" sz="2400" dirty="0"/>
              <a:t>Рівень безробіття при повній занятості населення, який відповідає потенційному ВВП. Він включає фрикційне та структурне безробіття. </a:t>
            </a:r>
            <a:r>
              <a:rPr lang="uk-UA" altLang="uk-UA" sz="2400" dirty="0" err="1"/>
              <a:t>Т.б</a:t>
            </a:r>
            <a:r>
              <a:rPr lang="uk-UA" altLang="uk-UA" sz="2400" dirty="0"/>
              <a:t>. коли циклічне безробіття дорівнює нулю. </a:t>
            </a:r>
          </a:p>
          <a:p>
            <a:pPr marL="0" indent="0">
              <a:buNone/>
            </a:pPr>
            <a:endParaRPr lang="uk-UA" altLang="uk-UA" sz="2400" dirty="0"/>
          </a:p>
          <a:p>
            <a:pPr marL="0" indent="0">
              <a:buNone/>
            </a:pPr>
            <a:r>
              <a:rPr lang="uk-UA" altLang="uk-UA" sz="2400" dirty="0"/>
              <a:t> Фактичний рівень безробіття – включає природне і циклічне.</a:t>
            </a:r>
            <a:endParaRPr lang="ru-RU" altLang="uk-UA" sz="2400" dirty="0"/>
          </a:p>
        </p:txBody>
      </p:sp>
    </p:spTree>
    <p:extLst>
      <p:ext uri="{BB962C8B-B14F-4D97-AF65-F5344CB8AC3E}">
        <p14:creationId xmlns:p14="http://schemas.microsoft.com/office/powerpoint/2010/main" val="39942477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900545" y="477839"/>
            <a:ext cx="9628909" cy="1511300"/>
          </a:xfrm>
        </p:spPr>
        <p:txBody>
          <a:bodyPr>
            <a:normAutofit/>
          </a:bodyPr>
          <a:lstStyle/>
          <a:p>
            <a:pPr algn="just"/>
            <a:r>
              <a:rPr lang="uk-UA" altLang="uk-UA" sz="2800" b="1" i="1" dirty="0"/>
              <a:t>Закон </a:t>
            </a:r>
            <a:r>
              <a:rPr lang="uk-UA" altLang="uk-UA" sz="2800" b="1" i="1" dirty="0" err="1"/>
              <a:t>Оукена</a:t>
            </a:r>
            <a:r>
              <a:rPr lang="uk-UA" altLang="uk-UA" sz="2800" dirty="0"/>
              <a:t>: в ситуації, коли фактичний рівень безробіття перевищує її природний рівень на 1% відставання обсягу ВВП становить 2,5%.</a:t>
            </a:r>
            <a:endParaRPr lang="ru-RU" altLang="uk-UA" sz="2800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844676"/>
            <a:ext cx="8229600" cy="453707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uk-UA" altLang="uk-UA" i="1" dirty="0"/>
          </a:p>
          <a:p>
            <a:pPr>
              <a:buFont typeface="Wingdings" panose="05000000000000000000" pitchFamily="2" charset="2"/>
              <a:buNone/>
            </a:pPr>
            <a:endParaRPr lang="uk-UA" altLang="uk-UA" i="1" dirty="0"/>
          </a:p>
          <a:p>
            <a:pPr>
              <a:buFont typeface="Wingdings" panose="05000000000000000000" pitchFamily="2" charset="2"/>
              <a:buNone/>
            </a:pPr>
            <a:endParaRPr lang="uk-UA" altLang="uk-UA" i="1" dirty="0"/>
          </a:p>
          <a:p>
            <a:pPr>
              <a:buFont typeface="Wingdings" panose="05000000000000000000" pitchFamily="2" charset="2"/>
              <a:buNone/>
            </a:pPr>
            <a:r>
              <a:rPr lang="uk-UA" altLang="uk-UA" i="1" dirty="0" err="1"/>
              <a:t>Vф</a:t>
            </a:r>
            <a:r>
              <a:rPr lang="uk-UA" altLang="uk-UA" dirty="0"/>
              <a:t> – фактичний  рівень виробництва;</a:t>
            </a:r>
            <a:endParaRPr lang="uk-UA" altLang="uk-UA" i="1" dirty="0"/>
          </a:p>
          <a:p>
            <a:pPr>
              <a:buFont typeface="Wingdings" panose="05000000000000000000" pitchFamily="2" charset="2"/>
              <a:buNone/>
            </a:pPr>
            <a:r>
              <a:rPr lang="uk-UA" altLang="uk-UA" i="1" dirty="0" err="1"/>
              <a:t>Vn</a:t>
            </a:r>
            <a:r>
              <a:rPr lang="uk-UA" altLang="uk-UA" dirty="0"/>
              <a:t> – потенціальний ВНП;</a:t>
            </a:r>
            <a:endParaRPr lang="en-US" altLang="uk-UA" i="1" dirty="0"/>
          </a:p>
          <a:p>
            <a:pPr>
              <a:buFont typeface="Wingdings" panose="05000000000000000000" pitchFamily="2" charset="2"/>
              <a:buNone/>
            </a:pPr>
            <a:r>
              <a:rPr lang="en-US" altLang="uk-UA" i="1" dirty="0"/>
              <a:t>U</a:t>
            </a:r>
            <a:r>
              <a:rPr lang="uk-UA" altLang="uk-UA" i="1" dirty="0"/>
              <a:t>ф </a:t>
            </a:r>
            <a:r>
              <a:rPr lang="uk-UA" altLang="uk-UA" dirty="0"/>
              <a:t>– фактичний рівень безробіття;</a:t>
            </a:r>
            <a:endParaRPr lang="en-US" altLang="uk-UA" i="1" dirty="0"/>
          </a:p>
          <a:p>
            <a:pPr>
              <a:buFont typeface="Wingdings" panose="05000000000000000000" pitchFamily="2" charset="2"/>
              <a:buNone/>
            </a:pPr>
            <a:r>
              <a:rPr lang="en-US" altLang="uk-UA" i="1" dirty="0"/>
              <a:t>u</a:t>
            </a:r>
            <a:r>
              <a:rPr lang="uk-UA" altLang="uk-UA" i="1" dirty="0"/>
              <a:t>п</a:t>
            </a:r>
            <a:r>
              <a:rPr lang="uk-UA" altLang="uk-UA" dirty="0"/>
              <a:t>  – природний рівень безробіття;</a:t>
            </a:r>
            <a:endParaRPr lang="uk-UA" altLang="uk-UA" i="1" dirty="0"/>
          </a:p>
          <a:p>
            <a:pPr>
              <a:buFont typeface="Wingdings" panose="05000000000000000000" pitchFamily="2" charset="2"/>
              <a:buNone/>
            </a:pPr>
            <a:r>
              <a:rPr lang="uk-UA" altLang="uk-UA" i="1" dirty="0"/>
              <a:t>β </a:t>
            </a:r>
            <a:r>
              <a:rPr lang="uk-UA" altLang="uk-UA" dirty="0"/>
              <a:t>– коефіцієнт </a:t>
            </a:r>
            <a:r>
              <a:rPr lang="uk-UA" altLang="uk-UA" dirty="0" err="1"/>
              <a:t>Оукена</a:t>
            </a:r>
            <a:r>
              <a:rPr lang="uk-UA" altLang="uk-UA" dirty="0"/>
              <a:t>.</a:t>
            </a:r>
            <a:endParaRPr lang="ru-RU" altLang="uk-UA" dirty="0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uk-UA"/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3916363" y="1989139"/>
          <a:ext cx="3998912" cy="1254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Формула" r:id="rId4" imgW="1460160" imgH="457200" progId="Equation.3">
                  <p:embed/>
                </p:oleObj>
              </mc:Choice>
              <mc:Fallback>
                <p:oleObj name="Формула" r:id="rId4" imgW="1460160" imgH="457200" progId="Equation.3">
                  <p:embed/>
                  <p:pic>
                    <p:nvPicPr>
                      <p:cNvPr id="922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6363" y="1989139"/>
                        <a:ext cx="3998912" cy="1254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77761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title"/>
          </p:nvPr>
        </p:nvSpPr>
        <p:spPr>
          <a:xfrm>
            <a:off x="623455" y="746919"/>
            <a:ext cx="10972800" cy="1143000"/>
          </a:xfrm>
        </p:spPr>
        <p:txBody>
          <a:bodyPr/>
          <a:lstStyle/>
          <a:p>
            <a:pPr algn="just" eaLnBrk="1" hangingPunct="1"/>
            <a:endParaRPr lang="ru-RU" altLang="uk-UA" dirty="0" smtClean="0"/>
          </a:p>
        </p:txBody>
      </p:sp>
      <p:graphicFrame>
        <p:nvGraphicFramePr>
          <p:cNvPr id="3075" name="Object 4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358302840"/>
              </p:ext>
            </p:extLst>
          </p:nvPr>
        </p:nvGraphicFramePr>
        <p:xfrm>
          <a:off x="1885157" y="2609850"/>
          <a:ext cx="8116888" cy="424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Диаграмма" r:id="rId3" imgW="8153528" imgH="4667325" progId="MSGraph.Chart.8">
                  <p:embed followColorScheme="full"/>
                </p:oleObj>
              </mc:Choice>
              <mc:Fallback>
                <p:oleObj name="Диаграмма" r:id="rId3" imgW="8153528" imgH="4667325" progId="MSGraph.Chart.8">
                  <p:embed followColorScheme="full"/>
                  <p:pic>
                    <p:nvPicPr>
                      <p:cNvPr id="307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5157" y="2609850"/>
                        <a:ext cx="8116888" cy="424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Прямокутник 1"/>
          <p:cNvSpPr>
            <a:spLocks noChangeArrowheads="1"/>
          </p:cNvSpPr>
          <p:nvPr/>
        </p:nvSpPr>
        <p:spPr bwMode="auto">
          <a:xfrm>
            <a:off x="623456" y="1144588"/>
            <a:ext cx="1064029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uk-UA" alt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Економічний</a:t>
            </a:r>
            <a:r>
              <a:rPr lang="uk-UA" alt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</a:t>
            </a:r>
            <a:r>
              <a:rPr lang="uk-UA" alt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періодичне зростання та падіння ринкової кон’юнктури (рівня виробництва, зайнятість, доходи, рівня цін,  темпів зростання ВВП та ін.)</a:t>
            </a:r>
          </a:p>
        </p:txBody>
      </p:sp>
    </p:spTree>
    <p:extLst>
      <p:ext uri="{BB962C8B-B14F-4D97-AF65-F5344CB8AC3E}">
        <p14:creationId xmlns:p14="http://schemas.microsoft.com/office/powerpoint/2010/main" val="2032405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60350"/>
            <a:ext cx="8229600" cy="6477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uk-UA" altLang="uk-UA" sz="4000" b="1" i="1"/>
              <a:t>Теорії економічних циклів</a:t>
            </a:r>
            <a:r>
              <a:rPr lang="ru-RU" altLang="uk-UA" sz="4000"/>
              <a:t> </a:t>
            </a:r>
          </a:p>
        </p:txBody>
      </p:sp>
      <p:graphicFrame>
        <p:nvGraphicFramePr>
          <p:cNvPr id="6207" name="Group 63"/>
          <p:cNvGraphicFramePr>
            <a:graphicFrameLocks noGrp="1"/>
          </p:cNvGraphicFramePr>
          <p:nvPr>
            <p:ph type="tbl" idx="1"/>
          </p:nvPr>
        </p:nvGraphicFramePr>
        <p:xfrm>
          <a:off x="1847850" y="908050"/>
          <a:ext cx="8496300" cy="5264608"/>
        </p:xfrm>
        <a:graphic>
          <a:graphicData uri="http://schemas.openxmlformats.org/drawingml/2006/table">
            <a:tbl>
              <a:tblPr/>
              <a:tblGrid>
                <a:gridCol w="376238">
                  <a:extLst>
                    <a:ext uri="{9D8B030D-6E8A-4147-A177-3AD203B41FA5}">
                      <a16:colId xmlns:a16="http://schemas.microsoft.com/office/drawing/2014/main" val="3457703243"/>
                    </a:ext>
                  </a:extLst>
                </a:gridCol>
                <a:gridCol w="1711325">
                  <a:extLst>
                    <a:ext uri="{9D8B030D-6E8A-4147-A177-3AD203B41FA5}">
                      <a16:colId xmlns:a16="http://schemas.microsoft.com/office/drawing/2014/main" val="2449125341"/>
                    </a:ext>
                  </a:extLst>
                </a:gridCol>
                <a:gridCol w="1728787">
                  <a:extLst>
                    <a:ext uri="{9D8B030D-6E8A-4147-A177-3AD203B41FA5}">
                      <a16:colId xmlns:a16="http://schemas.microsoft.com/office/drawing/2014/main" val="476425373"/>
                    </a:ext>
                  </a:extLst>
                </a:gridCol>
                <a:gridCol w="4679950">
                  <a:extLst>
                    <a:ext uri="{9D8B030D-6E8A-4147-A177-3AD203B41FA5}">
                      <a16:colId xmlns:a16="http://schemas.microsoft.com/office/drawing/2014/main" val="4264859282"/>
                    </a:ext>
                  </a:extLst>
                </a:gridCol>
              </a:tblGrid>
              <a:tr h="76744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MS Mincho" charset="-128"/>
                          <a:cs typeface="Times New Roman" panose="02020603050405020304" pitchFamily="18" charset="0"/>
                        </a:rPr>
                        <a:t>№</a:t>
                      </a:r>
                      <a:endParaRPr kumimoji="0" lang="ru-RU" alt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MS Mincho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7996" marB="1799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MS Mincho" charset="-128"/>
                          <a:cs typeface="Times New Roman" panose="02020603050405020304" pitchFamily="18" charset="0"/>
                        </a:rPr>
                        <a:t>Найменування теорії</a:t>
                      </a:r>
                      <a:endParaRPr kumimoji="0" lang="ru-RU" alt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MS Mincho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7996" marB="179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MS Mincho" charset="-128"/>
                          <a:cs typeface="Times New Roman" panose="02020603050405020304" pitchFamily="18" charset="0"/>
                        </a:rPr>
                        <a:t>Представники</a:t>
                      </a:r>
                      <a:endParaRPr kumimoji="0" lang="ru-RU" alt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MS Mincho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7996" marB="179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MS Mincho" charset="-128"/>
                          <a:cs typeface="Times New Roman" panose="02020603050405020304" pitchFamily="18" charset="0"/>
                        </a:rPr>
                        <a:t>Причини циклів</a:t>
                      </a:r>
                      <a:endParaRPr kumimoji="0" lang="ru-RU" alt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MS Mincho" charset="-128"/>
                        <a:cs typeface="Times New Roman" panose="02020603050405020304" pitchFamily="18" charset="0"/>
                      </a:endParaRPr>
                    </a:p>
                  </a:txBody>
                  <a:tcPr marL="18000" marR="18000" marT="17996" marB="179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0529697"/>
                  </a:ext>
                </a:extLst>
              </a:tr>
              <a:tr h="113317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1. </a:t>
                      </a:r>
                      <a:endParaRPr kumimoji="0" lang="ru-RU" alt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18000" marR="18000" marT="17996" marB="1799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Теорія зовнішніх факторів</a:t>
                      </a:r>
                      <a:r>
                        <a:rPr kumimoji="0" lang="ru-RU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</a:p>
                  </a:txBody>
                  <a:tcPr marL="18000" marR="18000" marT="17996" marB="179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І.Джевонс</a:t>
                      </a:r>
                      <a:r>
                        <a:rPr kumimoji="0" lang="ru-RU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</a:p>
                  </a:txBody>
                  <a:tcPr marL="18000" marR="18000" marT="17996" marB="179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Виникнення економічних циклів зв’язується з інтенсивністю сонячних плям</a:t>
                      </a:r>
                      <a:r>
                        <a:rPr kumimoji="0" lang="ru-RU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</a:p>
                  </a:txBody>
                  <a:tcPr marL="18000" marR="18000" marT="17996" marB="179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7369513"/>
                  </a:ext>
                </a:extLst>
              </a:tr>
              <a:tr h="149890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2.</a:t>
                      </a:r>
                      <a:endParaRPr kumimoji="0" lang="ru-RU" alt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18000" marR="18000" marT="17996" marB="1799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Теорія промислових циклів</a:t>
                      </a:r>
                      <a:r>
                        <a:rPr kumimoji="0" lang="ru-RU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</a:p>
                  </a:txBody>
                  <a:tcPr marL="18000" marR="18000" marT="17996" marB="179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К.Маркс, Ф.Енгельс</a:t>
                      </a:r>
                      <a:r>
                        <a:rPr kumimoji="0" lang="ru-RU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</a:p>
                  </a:txBody>
                  <a:tcPr marL="18000" marR="18000" marT="17996" marB="179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Кризи пояснюється протиріччям капіталізму: періодичність криз – масовим поновленням основного капіталу</a:t>
                      </a:r>
                      <a:r>
                        <a:rPr kumimoji="0" lang="ru-RU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</a:p>
                  </a:txBody>
                  <a:tcPr marL="18000" marR="18000" marT="17996" marB="179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3797063"/>
                  </a:ext>
                </a:extLst>
              </a:tr>
              <a:tr h="186462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3.</a:t>
                      </a:r>
                      <a:endParaRPr kumimoji="0" lang="ru-RU" alt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18000" marR="18000" marT="17996" marB="1799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Теорія нагромадження капіталу</a:t>
                      </a:r>
                      <a:r>
                        <a:rPr kumimoji="0" lang="ru-RU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</a:p>
                  </a:txBody>
                  <a:tcPr marL="18000" marR="18000" marT="17996" marB="179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М.Туган-Бара-новський, А.Афтальон</a:t>
                      </a:r>
                      <a:r>
                        <a:rPr kumimoji="0" lang="ru-RU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</a:p>
                  </a:txBody>
                  <a:tcPr marL="18000" marR="18000" marT="17996" marB="179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Кризові явища виникають внаслідок диспропорції у структурі виробництва, т.д. перенагромадження основного капіталу</a:t>
                      </a:r>
                      <a:r>
                        <a:rPr kumimoji="0" lang="ru-RU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</a:p>
                  </a:txBody>
                  <a:tcPr marL="18000" marR="18000" marT="17996" marB="179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02617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72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1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69850"/>
          </a:xfrm>
        </p:spPr>
        <p:txBody>
          <a:bodyPr>
            <a:normAutofit fontScale="90000"/>
          </a:bodyPr>
          <a:lstStyle/>
          <a:p>
            <a:pPr eaLnBrk="1" hangingPunct="1"/>
            <a:endParaRPr lang="uk-UA" altLang="uk-UA" sz="4000"/>
          </a:p>
        </p:txBody>
      </p:sp>
      <p:graphicFrame>
        <p:nvGraphicFramePr>
          <p:cNvPr id="5192" name="Group 72"/>
          <p:cNvGraphicFramePr>
            <a:graphicFrameLocks noGrp="1"/>
          </p:cNvGraphicFramePr>
          <p:nvPr>
            <p:ph type="tbl" idx="1"/>
          </p:nvPr>
        </p:nvGraphicFramePr>
        <p:xfrm>
          <a:off x="1981200" y="404813"/>
          <a:ext cx="8229600" cy="5264608"/>
        </p:xfrm>
        <a:graphic>
          <a:graphicData uri="http://schemas.openxmlformats.org/drawingml/2006/table">
            <a:tbl>
              <a:tblPr/>
              <a:tblGrid>
                <a:gridCol w="365125">
                  <a:extLst>
                    <a:ext uri="{9D8B030D-6E8A-4147-A177-3AD203B41FA5}">
                      <a16:colId xmlns:a16="http://schemas.microsoft.com/office/drawing/2014/main" val="2396887444"/>
                    </a:ext>
                  </a:extLst>
                </a:gridCol>
                <a:gridCol w="1878013">
                  <a:extLst>
                    <a:ext uri="{9D8B030D-6E8A-4147-A177-3AD203B41FA5}">
                      <a16:colId xmlns:a16="http://schemas.microsoft.com/office/drawing/2014/main" val="3082761419"/>
                    </a:ext>
                  </a:extLst>
                </a:gridCol>
                <a:gridCol w="1800225">
                  <a:extLst>
                    <a:ext uri="{9D8B030D-6E8A-4147-A177-3AD203B41FA5}">
                      <a16:colId xmlns:a16="http://schemas.microsoft.com/office/drawing/2014/main" val="1443919180"/>
                    </a:ext>
                  </a:extLst>
                </a:gridCol>
                <a:gridCol w="4186237">
                  <a:extLst>
                    <a:ext uri="{9D8B030D-6E8A-4147-A177-3AD203B41FA5}">
                      <a16:colId xmlns:a16="http://schemas.microsoft.com/office/drawing/2014/main" val="3832199914"/>
                    </a:ext>
                  </a:extLst>
                </a:gridCol>
              </a:tblGrid>
              <a:tr h="113317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4.</a:t>
                      </a:r>
                      <a:endParaRPr kumimoji="0" lang="ru-RU" alt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00" marR="18000" marT="17996" marB="1799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Кредитно-грошова концепція</a:t>
                      </a:r>
                      <a:r>
                        <a:rPr kumimoji="0" lang="ru-RU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</a:p>
                  </a:txBody>
                  <a:tcPr marL="18000" marR="18000" marT="17996" marB="179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Р.Хоутрі, І.Фішер</a:t>
                      </a:r>
                      <a:r>
                        <a:rPr kumimoji="0" lang="ru-RU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</a:p>
                  </a:txBody>
                  <a:tcPr marL="18000" marR="18000" marT="17996" marB="179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Кризи виникають в наслідок порушення попиту і пропозиції грошей</a:t>
                      </a:r>
                      <a:r>
                        <a:rPr kumimoji="0" lang="ru-RU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</a:p>
                  </a:txBody>
                  <a:tcPr marL="18000" marR="18000" marT="17996" marB="179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2960273"/>
                  </a:ext>
                </a:extLst>
              </a:tr>
              <a:tr h="149890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6.</a:t>
                      </a:r>
                      <a:endParaRPr kumimoji="0" lang="ru-RU" alt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18000" marR="18000" marT="17996" marB="1799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Теорія нововведень</a:t>
                      </a:r>
                      <a:r>
                        <a:rPr kumimoji="0" lang="ru-RU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</a:p>
                  </a:txBody>
                  <a:tcPr marL="18000" marR="18000" marT="17996" marB="179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Й.Шумпетер</a:t>
                      </a:r>
                      <a:r>
                        <a:rPr kumimoji="0" lang="ru-RU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</a:p>
                  </a:txBody>
                  <a:tcPr marL="18000" marR="18000" marT="17996" marB="179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Циклічність пов’язана зі скачкоподібним характером здійснення технічних винаходів.</a:t>
                      </a:r>
                      <a:endParaRPr kumimoji="0" lang="ru-RU" alt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18000" marR="18000" marT="17996" marB="179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1949303"/>
                  </a:ext>
                </a:extLst>
              </a:tr>
              <a:tr h="149890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7.</a:t>
                      </a:r>
                      <a:endParaRPr kumimoji="0" lang="ru-RU" alt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18000" marR="18000" marT="17996" marB="1799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Теорія недоспожи-вання </a:t>
                      </a:r>
                      <a:endParaRPr kumimoji="0" lang="ru-RU" alt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18000" marR="18000" marT="17996" marB="179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Ж.Сисмонді</a:t>
                      </a:r>
                      <a:r>
                        <a:rPr kumimoji="0" lang="ru-RU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</a:p>
                  </a:txBody>
                  <a:tcPr marL="18000" marR="18000" marT="17996" marB="179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Економічні кризи виникають внаслідок  недостатнього споживання, зменшення заробітної плати в НД</a:t>
                      </a:r>
                      <a:r>
                        <a:rPr kumimoji="0" lang="ru-RU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</a:p>
                  </a:txBody>
                  <a:tcPr marL="18000" marR="18000" marT="17996" marB="179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7291313"/>
                  </a:ext>
                </a:extLst>
              </a:tr>
              <a:tr h="113317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8.</a:t>
                      </a:r>
                      <a:endParaRPr kumimoji="0" lang="ru-RU" altLang="uk-UA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18000" marR="18000" marT="17996" marB="1799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MS Mincho" charset="-128"/>
                          <a:cs typeface="Times New Roman" panose="02020603050405020304" pitchFamily="18" charset="0"/>
                        </a:rPr>
                        <a:t>Монета-риська теорія</a:t>
                      </a:r>
                      <a:r>
                        <a:rPr kumimoji="0" lang="ru-RU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MS Mincho" charset="-128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18000" marR="18000" marT="17996" marB="179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MS Mincho" charset="-128"/>
                          <a:cs typeface="Times New Roman" panose="02020603050405020304" pitchFamily="18" charset="0"/>
                        </a:rPr>
                        <a:t>М.Фрідмен</a:t>
                      </a:r>
                      <a:r>
                        <a:rPr kumimoji="0" lang="ru-RU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MS Mincho" charset="-128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18000" marR="18000" marT="17996" marB="179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MS Mincho" charset="-128"/>
                          <a:cs typeface="Times New Roman" panose="02020603050405020304" pitchFamily="18" charset="0"/>
                        </a:rPr>
                        <a:t>Циклічність пояснюється нестабільністю грошового обігу</a:t>
                      </a:r>
                      <a:r>
                        <a:rPr kumimoji="0" lang="ru-RU" alt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MS Mincho" charset="-128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18000" marR="18000" marT="17996" marB="179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73308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0946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207818" y="413183"/>
            <a:ext cx="10972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altLang="uk-UA" b="1" i="1" dirty="0" smtClean="0"/>
              <a:t>Основні типи циклів.</a:t>
            </a:r>
            <a:r>
              <a:rPr lang="uk-UA" altLang="uk-UA" dirty="0" smtClean="0"/>
              <a:t/>
            </a:r>
            <a:br>
              <a:rPr lang="uk-UA" altLang="uk-UA" dirty="0" smtClean="0"/>
            </a:br>
            <a:endParaRPr lang="uk-UA" altLang="uk-UA" dirty="0" smtClean="0"/>
          </a:p>
        </p:txBody>
      </p:sp>
      <p:graphicFrame>
        <p:nvGraphicFramePr>
          <p:cNvPr id="4" name="Місце для таблиці 3"/>
          <p:cNvGraphicFramePr>
            <a:graphicFrameLocks noGrp="1"/>
          </p:cNvGraphicFramePr>
          <p:nvPr>
            <p:ph type="tbl" idx="1"/>
          </p:nvPr>
        </p:nvGraphicFramePr>
        <p:xfrm>
          <a:off x="2351089" y="1417638"/>
          <a:ext cx="6980237" cy="409892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25191">
                  <a:extLst>
                    <a:ext uri="{9D8B030D-6E8A-4147-A177-3AD203B41FA5}">
                      <a16:colId xmlns:a16="http://schemas.microsoft.com/office/drawing/2014/main" val="3176495214"/>
                    </a:ext>
                  </a:extLst>
                </a:gridCol>
                <a:gridCol w="2039670">
                  <a:extLst>
                    <a:ext uri="{9D8B030D-6E8A-4147-A177-3AD203B41FA5}">
                      <a16:colId xmlns:a16="http://schemas.microsoft.com/office/drawing/2014/main" val="3331473556"/>
                    </a:ext>
                  </a:extLst>
                </a:gridCol>
                <a:gridCol w="3215376">
                  <a:extLst>
                    <a:ext uri="{9D8B030D-6E8A-4147-A177-3AD203B41FA5}">
                      <a16:colId xmlns:a16="http://schemas.microsoft.com/office/drawing/2014/main" val="2559931812"/>
                    </a:ext>
                  </a:extLst>
                </a:gridCol>
              </a:tblGrid>
              <a:tr h="40105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</a:rPr>
                        <a:t>Тип</a:t>
                      </a:r>
                      <a:endParaRPr lang="uk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</a:rPr>
                        <a:t>Тривалість цикла</a:t>
                      </a:r>
                      <a:endParaRPr lang="uk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</a:rPr>
                        <a:t>Головні особливості</a:t>
                      </a:r>
                      <a:endParaRPr lang="uk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/>
                </a:tc>
                <a:extLst>
                  <a:ext uri="{0D108BD9-81ED-4DB2-BD59-A6C34878D82A}">
                    <a16:rowId xmlns:a16="http://schemas.microsoft.com/office/drawing/2014/main" val="975750910"/>
                  </a:ext>
                </a:extLst>
              </a:tr>
              <a:tr h="83157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</a:rPr>
                        <a:t>Китчина</a:t>
                      </a:r>
                      <a:endParaRPr lang="uk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</a:rPr>
                        <a:t>2-4 років</a:t>
                      </a:r>
                      <a:endParaRPr lang="uk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</a:rPr>
                        <a:t>Величина запасів → коливання ВВП, інфляція, зайнятості, товарні цикли.</a:t>
                      </a:r>
                      <a:endParaRPr lang="uk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/>
                </a:tc>
                <a:extLst>
                  <a:ext uri="{0D108BD9-81ED-4DB2-BD59-A6C34878D82A}">
                    <a16:rowId xmlns:a16="http://schemas.microsoft.com/office/drawing/2014/main" val="2936085099"/>
                  </a:ext>
                </a:extLst>
              </a:tr>
              <a:tr h="83157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</a:rPr>
                        <a:t>Жуглара</a:t>
                      </a:r>
                      <a:endParaRPr lang="uk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</a:rPr>
                        <a:t>7-12 р.</a:t>
                      </a:r>
                      <a:endParaRPr lang="uk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</a:rPr>
                        <a:t>Промисловий цикл </a:t>
                      </a:r>
                      <a:r>
                        <a:rPr lang="uk-UA" sz="1200" dirty="0" smtClean="0">
                          <a:solidFill>
                            <a:schemeClr val="tx1"/>
                          </a:solidFill>
                          <a:effectLst/>
                        </a:rPr>
                        <a:t>→ 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</a:rPr>
                        <a:t>коливання </a:t>
                      </a:r>
                      <a:r>
                        <a:rPr lang="uk-UA" sz="1200" dirty="0" smtClean="0">
                          <a:solidFill>
                            <a:schemeClr val="tx1"/>
                          </a:solidFill>
                          <a:effectLst/>
                        </a:rPr>
                        <a:t>інвестицій і ВВП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uk-UA" sz="1200" dirty="0" err="1" smtClean="0">
                          <a:solidFill>
                            <a:schemeClr val="tx1"/>
                          </a:solidFill>
                          <a:effectLst/>
                        </a:rPr>
                        <a:t>інфляції,і</a:t>
                      </a:r>
                      <a:r>
                        <a:rPr lang="uk-UA" sz="12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</a:rPr>
                        <a:t>зайнятості</a:t>
                      </a:r>
                      <a:r>
                        <a:rPr lang="uk-UA" sz="1200" dirty="0" smtClean="0">
                          <a:solidFill>
                            <a:schemeClr val="tx1"/>
                          </a:solidFill>
                          <a:effectLst/>
                        </a:rPr>
                        <a:t>. </a:t>
                      </a: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/>
                </a:tc>
                <a:extLst>
                  <a:ext uri="{0D108BD9-81ED-4DB2-BD59-A6C34878D82A}">
                    <a16:rowId xmlns:a16="http://schemas.microsoft.com/office/drawing/2014/main" val="1538710910"/>
                  </a:ext>
                </a:extLst>
              </a:tr>
              <a:tr h="83157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</a:rPr>
                        <a:t>Кузнєца</a:t>
                      </a:r>
                      <a:endParaRPr lang="uk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</a:rPr>
                        <a:t>16-25 р.</a:t>
                      </a:r>
                      <a:endParaRPr lang="uk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</a:rPr>
                        <a:t>Дохід → житлове будівництво → сукупний попит → дохід</a:t>
                      </a:r>
                      <a:endParaRPr lang="uk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/>
                </a:tc>
                <a:extLst>
                  <a:ext uri="{0D108BD9-81ED-4DB2-BD59-A6C34878D82A}">
                    <a16:rowId xmlns:a16="http://schemas.microsoft.com/office/drawing/2014/main" val="3298204301"/>
                  </a:ext>
                </a:extLst>
              </a:tr>
              <a:tr h="40105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</a:rPr>
                        <a:t>Кондратьєва</a:t>
                      </a:r>
                      <a:endParaRPr lang="uk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</a:rPr>
                        <a:t>40-60 р.</a:t>
                      </a:r>
                      <a:endParaRPr lang="uk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</a:rPr>
                        <a:t>Технічний прогрес, структурні зміни</a:t>
                      </a:r>
                      <a:endParaRPr lang="uk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/>
                </a:tc>
                <a:extLst>
                  <a:ext uri="{0D108BD9-81ED-4DB2-BD59-A6C34878D82A}">
                    <a16:rowId xmlns:a16="http://schemas.microsoft.com/office/drawing/2014/main" val="4232133608"/>
                  </a:ext>
                </a:extLst>
              </a:tr>
              <a:tr h="40105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</a:rPr>
                        <a:t>Форрестера</a:t>
                      </a:r>
                      <a:endParaRPr lang="uk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</a:rPr>
                        <a:t>200 р.</a:t>
                      </a:r>
                      <a:endParaRPr lang="uk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</a:rPr>
                        <a:t>Енергії і матеріали</a:t>
                      </a:r>
                      <a:endParaRPr lang="uk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/>
                </a:tc>
                <a:extLst>
                  <a:ext uri="{0D108BD9-81ED-4DB2-BD59-A6C34878D82A}">
                    <a16:rowId xmlns:a16="http://schemas.microsoft.com/office/drawing/2014/main" val="2285143274"/>
                  </a:ext>
                </a:extLst>
              </a:tr>
              <a:tr h="40105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</a:rPr>
                        <a:t>Тоффлера</a:t>
                      </a:r>
                      <a:endParaRPr lang="uk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</a:rPr>
                        <a:t>1000-2000 р.</a:t>
                      </a:r>
                      <a:endParaRPr lang="uk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</a:rPr>
                        <a:t>Розвиток цивілізації</a:t>
                      </a: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/>
                </a:tc>
                <a:extLst>
                  <a:ext uri="{0D108BD9-81ED-4DB2-BD59-A6C34878D82A}">
                    <a16:rowId xmlns:a16="http://schemas.microsoft.com/office/drawing/2014/main" val="8654101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551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417638"/>
          </a:xfrm>
        </p:spPr>
        <p:txBody>
          <a:bodyPr/>
          <a:lstStyle/>
          <a:p>
            <a:r>
              <a:rPr lang="uk-UA" altLang="uk-UA" sz="2000" b="1" i="1"/>
              <a:t>Види економічних циклів.</a:t>
            </a:r>
            <a:r>
              <a:rPr lang="uk-UA" altLang="uk-UA" sz="2000"/>
              <a:t/>
            </a:r>
            <a:br>
              <a:rPr lang="uk-UA" altLang="uk-UA" sz="2000"/>
            </a:br>
            <a:endParaRPr lang="uk-UA" altLang="uk-UA" sz="2000"/>
          </a:p>
        </p:txBody>
      </p:sp>
      <p:sp>
        <p:nvSpPr>
          <p:cNvPr id="7171" name="Місце для таблиці 2"/>
          <p:cNvSpPr>
            <a:spLocks noGrp="1" noTextEdit="1"/>
          </p:cNvSpPr>
          <p:nvPr>
            <p:ph type="tbl" idx="1"/>
          </p:nvPr>
        </p:nvSpPr>
        <p:spPr>
          <a:xfrm>
            <a:off x="1995488" y="1052513"/>
            <a:ext cx="8229600" cy="5580062"/>
          </a:xfrm>
        </p:spPr>
      </p:sp>
      <p:sp>
        <p:nvSpPr>
          <p:cNvPr id="4" name="Прямокутник 3"/>
          <p:cNvSpPr/>
          <p:nvPr/>
        </p:nvSpPr>
        <p:spPr>
          <a:xfrm>
            <a:off x="2640013" y="612775"/>
            <a:ext cx="7200900" cy="5632450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uk-UA" altLang="uk-UA">
                <a:latin typeface="Times New Roman" panose="02020603050405020304" pitchFamily="18" charset="0"/>
                <a:cs typeface="Times New Roman" panose="02020603050405020304" pitchFamily="18" charset="0"/>
              </a:rPr>
              <a:t>За тривалістю:</a:t>
            </a:r>
          </a:p>
          <a:p>
            <a:pPr algn="just">
              <a:buFont typeface="Symbol" panose="05050102010706020507" pitchFamily="18" charset="2"/>
              <a:buChar char=""/>
            </a:pPr>
            <a:r>
              <a:rPr lang="uk-UA" altLang="uk-UA">
                <a:latin typeface="Times New Roman" panose="02020603050405020304" pitchFamily="18" charset="0"/>
                <a:cs typeface="Times New Roman" panose="02020603050405020304" pitchFamily="18" charset="0"/>
              </a:rPr>
              <a:t>короткі;</a:t>
            </a:r>
          </a:p>
          <a:p>
            <a:pPr algn="just">
              <a:buFont typeface="Symbol" panose="05050102010706020507" pitchFamily="18" charset="2"/>
              <a:buChar char=""/>
            </a:pPr>
            <a:r>
              <a:rPr lang="uk-UA" altLang="uk-UA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 (промислові);</a:t>
            </a:r>
          </a:p>
          <a:p>
            <a:pPr algn="just">
              <a:buFont typeface="Symbol" panose="05050102010706020507" pitchFamily="18" charset="2"/>
              <a:buChar char=""/>
            </a:pPr>
            <a:r>
              <a:rPr lang="uk-UA" altLang="uk-UA">
                <a:latin typeface="Times New Roman" panose="02020603050405020304" pitchFamily="18" charset="0"/>
                <a:cs typeface="Times New Roman" panose="02020603050405020304" pitchFamily="18" charset="0"/>
              </a:rPr>
              <a:t>довгі.</a:t>
            </a:r>
          </a:p>
          <a:p>
            <a:pPr algn="just"/>
            <a:r>
              <a:rPr lang="uk-UA" altLang="uk-UA">
                <a:latin typeface="Times New Roman" panose="02020603050405020304" pitchFamily="18" charset="0"/>
                <a:cs typeface="Times New Roman" panose="02020603050405020304" pitchFamily="18" charset="0"/>
              </a:rPr>
              <a:t>За сферою в дії:</a:t>
            </a:r>
          </a:p>
          <a:p>
            <a:pPr algn="just">
              <a:buFont typeface="Symbol" panose="05050102010706020507" pitchFamily="18" charset="2"/>
              <a:buChar char=""/>
            </a:pPr>
            <a:r>
              <a:rPr lang="uk-UA" altLang="uk-UA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промислові;</a:t>
            </a:r>
          </a:p>
          <a:p>
            <a:pPr algn="just">
              <a:buFont typeface="Symbol" panose="05050102010706020507" pitchFamily="18" charset="2"/>
              <a:buChar char=""/>
            </a:pPr>
            <a:r>
              <a:rPr lang="uk-UA" altLang="uk-UA">
                <a:latin typeface="Times New Roman" panose="02020603050405020304" pitchFamily="18" charset="0"/>
                <a:cs typeface="Times New Roman" panose="02020603050405020304" pitchFamily="18" charset="0"/>
              </a:rPr>
              <a:t>аграрні.</a:t>
            </a:r>
          </a:p>
          <a:p>
            <a:pPr algn="just"/>
            <a:r>
              <a:rPr lang="uk-UA" altLang="uk-UA">
                <a:latin typeface="Times New Roman" panose="02020603050405020304" pitchFamily="18" charset="0"/>
                <a:cs typeface="Times New Roman" panose="02020603050405020304" pitchFamily="18" charset="0"/>
              </a:rPr>
              <a:t>За специфікою прояву:</a:t>
            </a:r>
          </a:p>
          <a:p>
            <a:pPr algn="just">
              <a:buFont typeface="Symbol" panose="05050102010706020507" pitchFamily="18" charset="2"/>
              <a:buChar char=""/>
            </a:pPr>
            <a:r>
              <a:rPr lang="uk-UA" altLang="uk-UA">
                <a:latin typeface="Times New Roman" panose="02020603050405020304" pitchFamily="18" charset="0"/>
                <a:cs typeface="Times New Roman" panose="02020603050405020304" pitchFamily="18" charset="0"/>
              </a:rPr>
              <a:t>нафтові;</a:t>
            </a:r>
          </a:p>
          <a:p>
            <a:pPr algn="just">
              <a:buFont typeface="Symbol" panose="05050102010706020507" pitchFamily="18" charset="2"/>
              <a:buChar char=""/>
            </a:pPr>
            <a:r>
              <a:rPr lang="uk-UA" altLang="uk-UA"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продовольчі;</a:t>
            </a:r>
          </a:p>
          <a:p>
            <a:pPr algn="just">
              <a:buFont typeface="Symbol" panose="05050102010706020507" pitchFamily="18" charset="2"/>
              <a:buChar char=""/>
            </a:pPr>
            <a:r>
              <a:rPr lang="uk-UA" altLang="uk-UA">
                <a:latin typeface="Times New Roman" panose="02020603050405020304" pitchFamily="18" charset="0"/>
                <a:cs typeface="Times New Roman" panose="02020603050405020304" pitchFamily="18" charset="0"/>
              </a:rPr>
              <a:t>енергетичні;</a:t>
            </a:r>
          </a:p>
          <a:p>
            <a:pPr algn="just">
              <a:buFont typeface="Symbol" panose="05050102010706020507" pitchFamily="18" charset="2"/>
              <a:buChar char=""/>
            </a:pPr>
            <a:r>
              <a:rPr lang="uk-UA" altLang="uk-UA"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сировинні;</a:t>
            </a:r>
          </a:p>
          <a:p>
            <a:pPr algn="just">
              <a:buFont typeface="Symbol" panose="05050102010706020507" pitchFamily="18" charset="2"/>
              <a:buChar char=""/>
            </a:pPr>
            <a:r>
              <a:rPr lang="uk-UA" altLang="uk-UA"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екологічні;</a:t>
            </a:r>
          </a:p>
          <a:p>
            <a:pPr algn="just">
              <a:buFont typeface="Symbol" panose="05050102010706020507" pitchFamily="18" charset="2"/>
              <a:buChar char=""/>
            </a:pPr>
            <a:r>
              <a:rPr lang="uk-UA" altLang="uk-UA">
                <a:latin typeface="Times New Roman" panose="02020603050405020304" pitchFamily="18" charset="0"/>
                <a:cs typeface="Times New Roman" panose="02020603050405020304" pitchFamily="18" charset="0"/>
              </a:rPr>
              <a:t>валютні.</a:t>
            </a:r>
          </a:p>
          <a:p>
            <a:pPr algn="just"/>
            <a:r>
              <a:rPr lang="uk-UA" altLang="uk-UA">
                <a:latin typeface="Times New Roman" panose="02020603050405020304" pitchFamily="18" charset="0"/>
                <a:cs typeface="Times New Roman" panose="02020603050405020304" pitchFamily="18" charset="0"/>
              </a:rPr>
              <a:t>За формами розгортання:</a:t>
            </a:r>
          </a:p>
          <a:p>
            <a:pPr algn="just">
              <a:buFont typeface="Symbol" panose="05050102010706020507" pitchFamily="18" charset="2"/>
              <a:buChar char=""/>
            </a:pPr>
            <a:r>
              <a:rPr lang="uk-UA" altLang="uk-UA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структурні;</a:t>
            </a:r>
          </a:p>
          <a:p>
            <a:pPr algn="just">
              <a:buFont typeface="Symbol" panose="05050102010706020507" pitchFamily="18" charset="2"/>
              <a:buChar char=""/>
            </a:pPr>
            <a:r>
              <a:rPr lang="uk-UA" altLang="uk-UA"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галузеві.</a:t>
            </a:r>
          </a:p>
          <a:p>
            <a:pPr algn="just"/>
            <a:r>
              <a:rPr lang="uk-UA" altLang="uk-UA">
                <a:latin typeface="Times New Roman" panose="02020603050405020304" pitchFamily="18" charset="0"/>
                <a:cs typeface="Times New Roman" panose="02020603050405020304" pitchFamily="18" charset="0"/>
              </a:rPr>
              <a:t>За просторовою ознакою:</a:t>
            </a:r>
          </a:p>
          <a:p>
            <a:pPr algn="just">
              <a:buFont typeface="Symbol" panose="05050102010706020507" pitchFamily="18" charset="2"/>
              <a:buChar char=""/>
            </a:pPr>
            <a:r>
              <a:rPr lang="uk-UA" altLang="uk-UA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національні;</a:t>
            </a:r>
          </a:p>
          <a:p>
            <a:pPr algn="just">
              <a:buFont typeface="Symbol" panose="05050102010706020507" pitchFamily="18" charset="2"/>
              <a:buChar char=""/>
            </a:pPr>
            <a:r>
              <a:rPr lang="uk-UA" altLang="uk-UA">
                <a:latin typeface="Times New Roman" panose="02020603050405020304" pitchFamily="18" charset="0"/>
                <a:cs typeface="Times New Roman" panose="02020603050405020304" pitchFamily="18" charset="0"/>
              </a:rPr>
              <a:t>міжнаціональні.</a:t>
            </a:r>
          </a:p>
        </p:txBody>
      </p:sp>
    </p:spTree>
    <p:extLst>
      <p:ext uri="{BB962C8B-B14F-4D97-AF65-F5344CB8AC3E}">
        <p14:creationId xmlns:p14="http://schemas.microsoft.com/office/powerpoint/2010/main" val="35907937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/>
          <p:cNvSpPr>
            <a:spLocks noGrp="1" noChangeArrowheads="1"/>
          </p:cNvSpPr>
          <p:nvPr>
            <p:ph type="title"/>
          </p:nvPr>
        </p:nvSpPr>
        <p:spPr>
          <a:xfrm>
            <a:off x="1992313" y="260350"/>
            <a:ext cx="8229600" cy="706438"/>
          </a:xfrm>
        </p:spPr>
        <p:txBody>
          <a:bodyPr/>
          <a:lstStyle/>
          <a:p>
            <a:pPr eaLnBrk="1" hangingPunct="1"/>
            <a:r>
              <a:rPr lang="uk-UA" altLang="uk-UA" sz="3600" b="1" i="1"/>
              <a:t>Структура  економічного циклу</a:t>
            </a:r>
            <a:r>
              <a:rPr lang="ru-RU" altLang="uk-UA" sz="4000"/>
              <a:t> </a:t>
            </a:r>
          </a:p>
        </p:txBody>
      </p:sp>
      <p:grpSp>
        <p:nvGrpSpPr>
          <p:cNvPr id="8195" name="Group 92"/>
          <p:cNvGrpSpPr>
            <a:grpSpLocks noChangeAspect="1"/>
          </p:cNvGrpSpPr>
          <p:nvPr/>
        </p:nvGrpSpPr>
        <p:grpSpPr bwMode="auto">
          <a:xfrm>
            <a:off x="1992313" y="981075"/>
            <a:ext cx="8280400" cy="5657850"/>
            <a:chOff x="1716" y="1888"/>
            <a:chExt cx="7800" cy="5262"/>
          </a:xfrm>
        </p:grpSpPr>
        <p:sp>
          <p:nvSpPr>
            <p:cNvPr id="8196" name="AutoShape 93"/>
            <p:cNvSpPr>
              <a:spLocks noChangeAspect="1" noChangeArrowheads="1"/>
            </p:cNvSpPr>
            <p:nvPr/>
          </p:nvSpPr>
          <p:spPr bwMode="auto">
            <a:xfrm>
              <a:off x="1716" y="1888"/>
              <a:ext cx="7800" cy="5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uk-UA" altLang="uk-UA" sz="1800"/>
            </a:p>
          </p:txBody>
        </p:sp>
        <p:sp>
          <p:nvSpPr>
            <p:cNvPr id="8197" name="Text Box 94"/>
            <p:cNvSpPr txBox="1">
              <a:spLocks noChangeArrowheads="1"/>
            </p:cNvSpPr>
            <p:nvPr/>
          </p:nvSpPr>
          <p:spPr bwMode="auto">
            <a:xfrm>
              <a:off x="8358" y="6189"/>
              <a:ext cx="1000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uk-UA" altLang="uk-UA" sz="1200"/>
                <a:t>Час </a:t>
              </a:r>
              <a:endParaRPr lang="ru-RU" altLang="uk-UA" sz="1800"/>
            </a:p>
          </p:txBody>
        </p:sp>
        <p:sp>
          <p:nvSpPr>
            <p:cNvPr id="8198" name="Text Box 95"/>
            <p:cNvSpPr txBox="1">
              <a:spLocks noChangeArrowheads="1"/>
            </p:cNvSpPr>
            <p:nvPr/>
          </p:nvSpPr>
          <p:spPr bwMode="auto">
            <a:xfrm>
              <a:off x="2017" y="3262"/>
              <a:ext cx="635" cy="3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uk-UA" altLang="uk-UA" sz="1200"/>
                <a:t>ВВП</a:t>
              </a:r>
              <a:endParaRPr lang="ru-RU" altLang="uk-UA" sz="1800"/>
            </a:p>
          </p:txBody>
        </p:sp>
        <p:sp>
          <p:nvSpPr>
            <p:cNvPr id="8199" name="Line 96"/>
            <p:cNvSpPr>
              <a:spLocks noChangeShapeType="1"/>
            </p:cNvSpPr>
            <p:nvPr/>
          </p:nvSpPr>
          <p:spPr bwMode="auto">
            <a:xfrm>
              <a:off x="2805" y="6631"/>
              <a:ext cx="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grpSp>
          <p:nvGrpSpPr>
            <p:cNvPr id="8200" name="Group 97"/>
            <p:cNvGrpSpPr>
              <a:grpSpLocks/>
            </p:cNvGrpSpPr>
            <p:nvPr/>
          </p:nvGrpSpPr>
          <p:grpSpPr bwMode="auto">
            <a:xfrm>
              <a:off x="2705" y="2527"/>
              <a:ext cx="6352" cy="4093"/>
              <a:chOff x="2705" y="2527"/>
              <a:chExt cx="6352" cy="4093"/>
            </a:xfrm>
          </p:grpSpPr>
          <p:sp>
            <p:nvSpPr>
              <p:cNvPr id="8201" name="Line 98"/>
              <p:cNvSpPr>
                <a:spLocks noChangeShapeType="1"/>
              </p:cNvSpPr>
              <p:nvPr/>
            </p:nvSpPr>
            <p:spPr bwMode="auto">
              <a:xfrm flipV="1">
                <a:off x="2705" y="3247"/>
                <a:ext cx="0" cy="278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8202" name="Line 99"/>
              <p:cNvSpPr>
                <a:spLocks noChangeShapeType="1"/>
              </p:cNvSpPr>
              <p:nvPr/>
            </p:nvSpPr>
            <p:spPr bwMode="auto">
              <a:xfrm>
                <a:off x="2705" y="6034"/>
                <a:ext cx="635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8203" name="Freeform 100"/>
              <p:cNvSpPr>
                <a:spLocks/>
              </p:cNvSpPr>
              <p:nvPr/>
            </p:nvSpPr>
            <p:spPr bwMode="auto">
              <a:xfrm>
                <a:off x="3128" y="2527"/>
                <a:ext cx="5082" cy="3275"/>
              </a:xfrm>
              <a:custGeom>
                <a:avLst/>
                <a:gdLst>
                  <a:gd name="T0" fmla="*/ 0 w 6480"/>
                  <a:gd name="T1" fmla="*/ 1852 h 4230"/>
                  <a:gd name="T2" fmla="*/ 333 w 6480"/>
                  <a:gd name="T3" fmla="*/ 1313 h 4230"/>
                  <a:gd name="T4" fmla="*/ 1218 w 6480"/>
                  <a:gd name="T5" fmla="*/ 2392 h 4230"/>
                  <a:gd name="T6" fmla="*/ 2214 w 6480"/>
                  <a:gd name="T7" fmla="*/ 2176 h 4230"/>
                  <a:gd name="T8" fmla="*/ 3211 w 6480"/>
                  <a:gd name="T9" fmla="*/ 234 h 4230"/>
                  <a:gd name="T10" fmla="*/ 3986 w 6480"/>
                  <a:gd name="T11" fmla="*/ 773 h 423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6480" h="4230">
                    <a:moveTo>
                      <a:pt x="0" y="3090"/>
                    </a:moveTo>
                    <a:cubicBezTo>
                      <a:pt x="105" y="2565"/>
                      <a:pt x="210" y="2040"/>
                      <a:pt x="540" y="2190"/>
                    </a:cubicBezTo>
                    <a:cubicBezTo>
                      <a:pt x="870" y="2340"/>
                      <a:pt x="1470" y="3750"/>
                      <a:pt x="1980" y="3990"/>
                    </a:cubicBezTo>
                    <a:cubicBezTo>
                      <a:pt x="2490" y="4230"/>
                      <a:pt x="3060" y="4230"/>
                      <a:pt x="3600" y="3630"/>
                    </a:cubicBezTo>
                    <a:cubicBezTo>
                      <a:pt x="4140" y="3030"/>
                      <a:pt x="4740" y="780"/>
                      <a:pt x="5220" y="390"/>
                    </a:cubicBezTo>
                    <a:cubicBezTo>
                      <a:pt x="5700" y="0"/>
                      <a:pt x="6270" y="1140"/>
                      <a:pt x="6480" y="1290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8204" name="Line 101"/>
              <p:cNvSpPr>
                <a:spLocks noChangeShapeType="1"/>
              </p:cNvSpPr>
              <p:nvPr/>
            </p:nvSpPr>
            <p:spPr bwMode="auto">
              <a:xfrm>
                <a:off x="3552" y="4223"/>
                <a:ext cx="296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8205" name="Text Box 102"/>
              <p:cNvSpPr txBox="1">
                <a:spLocks noChangeArrowheads="1"/>
              </p:cNvSpPr>
              <p:nvPr/>
            </p:nvSpPr>
            <p:spPr bwMode="auto">
              <a:xfrm>
                <a:off x="3410" y="4919"/>
                <a:ext cx="706" cy="4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uk-UA" altLang="uk-UA" sz="1200"/>
                  <a:t>Криза</a:t>
                </a:r>
                <a:endParaRPr lang="ru-RU" altLang="uk-UA" sz="1800"/>
              </a:p>
            </p:txBody>
          </p:sp>
          <p:sp>
            <p:nvSpPr>
              <p:cNvPr id="8206" name="Text Box 103"/>
              <p:cNvSpPr txBox="1">
                <a:spLocks noChangeArrowheads="1"/>
              </p:cNvSpPr>
              <p:nvPr/>
            </p:nvSpPr>
            <p:spPr bwMode="auto">
              <a:xfrm>
                <a:off x="4716" y="5675"/>
                <a:ext cx="1411" cy="41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uk-UA" altLang="uk-UA" sz="1200"/>
                  <a:t>Депресія</a:t>
                </a:r>
                <a:endParaRPr lang="ru-RU" altLang="uk-UA" sz="1800"/>
              </a:p>
            </p:txBody>
          </p:sp>
          <p:sp>
            <p:nvSpPr>
              <p:cNvPr id="8207" name="Text Box 104"/>
              <p:cNvSpPr txBox="1">
                <a:spLocks noChangeArrowheads="1"/>
              </p:cNvSpPr>
              <p:nvPr/>
            </p:nvSpPr>
            <p:spPr bwMode="auto">
              <a:xfrm>
                <a:off x="4865" y="4656"/>
                <a:ext cx="1294" cy="33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uk-UA" altLang="uk-UA" sz="1200"/>
                  <a:t>Пожвавлення</a:t>
                </a:r>
                <a:endParaRPr lang="ru-RU" altLang="uk-UA" sz="1800"/>
              </a:p>
            </p:txBody>
          </p:sp>
          <p:sp>
            <p:nvSpPr>
              <p:cNvPr id="8208" name="Text Box 105"/>
              <p:cNvSpPr txBox="1">
                <a:spLocks noChangeArrowheads="1"/>
              </p:cNvSpPr>
              <p:nvPr/>
            </p:nvSpPr>
            <p:spPr bwMode="auto">
              <a:xfrm>
                <a:off x="5793" y="2985"/>
                <a:ext cx="1353" cy="3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uk-UA" altLang="uk-UA" sz="1200"/>
                  <a:t>Піднесення</a:t>
                </a:r>
                <a:endParaRPr lang="ru-RU" altLang="uk-UA" sz="1800"/>
              </a:p>
            </p:txBody>
          </p:sp>
          <p:sp>
            <p:nvSpPr>
              <p:cNvPr id="8209" name="Line 106"/>
              <p:cNvSpPr>
                <a:spLocks noChangeShapeType="1"/>
              </p:cNvSpPr>
              <p:nvPr/>
            </p:nvSpPr>
            <p:spPr bwMode="auto">
              <a:xfrm>
                <a:off x="3420" y="4271"/>
                <a:ext cx="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8210" name="Line 107"/>
              <p:cNvSpPr>
                <a:spLocks noChangeShapeType="1"/>
              </p:cNvSpPr>
              <p:nvPr/>
            </p:nvSpPr>
            <p:spPr bwMode="auto">
              <a:xfrm>
                <a:off x="3420" y="4189"/>
                <a:ext cx="1" cy="210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8211" name="Line 108"/>
              <p:cNvSpPr>
                <a:spLocks noChangeShapeType="1"/>
              </p:cNvSpPr>
              <p:nvPr/>
            </p:nvSpPr>
            <p:spPr bwMode="auto">
              <a:xfrm>
                <a:off x="7370" y="2798"/>
                <a:ext cx="12" cy="345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8212" name="Line 109"/>
              <p:cNvSpPr>
                <a:spLocks noChangeShapeType="1"/>
              </p:cNvSpPr>
              <p:nvPr/>
            </p:nvSpPr>
            <p:spPr bwMode="auto">
              <a:xfrm flipV="1">
                <a:off x="3429" y="6178"/>
                <a:ext cx="3918" cy="1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8213" name="Text Box 110"/>
              <p:cNvSpPr txBox="1">
                <a:spLocks noChangeArrowheads="1"/>
              </p:cNvSpPr>
              <p:nvPr/>
            </p:nvSpPr>
            <p:spPr bwMode="auto">
              <a:xfrm>
                <a:off x="4370" y="6248"/>
                <a:ext cx="1988" cy="37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uk-UA" altLang="uk-UA" sz="1200"/>
                  <a:t>Економічний  цикл</a:t>
                </a:r>
                <a:endParaRPr lang="ru-RU" altLang="uk-UA" sz="18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651777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uk-UA" altLang="uk-UA" sz="4000" dirty="0"/>
              <a:t>Ознаки економічної кризи:</a:t>
            </a:r>
            <a:br>
              <a:rPr lang="uk-UA" altLang="uk-UA" sz="4000" dirty="0"/>
            </a:br>
            <a:endParaRPr lang="uk-UA" altLang="uk-UA" sz="4000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altLang="uk-UA" dirty="0" smtClean="0"/>
              <a:t>Перевиробництво товарів стосовно платоспроможного попиту на них;</a:t>
            </a:r>
          </a:p>
          <a:p>
            <a:pPr eaLnBrk="1" hangingPunct="1">
              <a:lnSpc>
                <a:spcPct val="90000"/>
              </a:lnSpc>
            </a:pPr>
            <a:r>
              <a:rPr lang="uk-UA" altLang="uk-UA" dirty="0" smtClean="0"/>
              <a:t>Значне скорочення обсягів виробництва;</a:t>
            </a:r>
          </a:p>
          <a:p>
            <a:pPr eaLnBrk="1" hangingPunct="1">
              <a:lnSpc>
                <a:spcPct val="90000"/>
              </a:lnSpc>
            </a:pPr>
            <a:r>
              <a:rPr lang="uk-UA" altLang="uk-UA" dirty="0" smtClean="0"/>
              <a:t>Падіння цін;</a:t>
            </a:r>
          </a:p>
          <a:p>
            <a:pPr eaLnBrk="1" hangingPunct="1">
              <a:lnSpc>
                <a:spcPct val="90000"/>
              </a:lnSpc>
            </a:pPr>
            <a:r>
              <a:rPr lang="uk-UA" altLang="uk-UA" dirty="0" smtClean="0"/>
              <a:t>Дефіцит вільних грошових коштів, необхідних для платежів;</a:t>
            </a:r>
          </a:p>
          <a:p>
            <a:pPr eaLnBrk="1" hangingPunct="1">
              <a:lnSpc>
                <a:spcPct val="90000"/>
              </a:lnSpc>
            </a:pPr>
            <a:r>
              <a:rPr lang="uk-UA" altLang="uk-UA" dirty="0" smtClean="0"/>
              <a:t>Біржовий крах і банкрутство </a:t>
            </a:r>
            <a:r>
              <a:rPr lang="uk-UA" altLang="uk-UA" dirty="0" smtClean="0"/>
              <a:t>підприємств.</a:t>
            </a:r>
            <a:endParaRPr lang="uk-UA" altLang="uk-UA" dirty="0" smtClean="0"/>
          </a:p>
          <a:p>
            <a:pPr eaLnBrk="1" hangingPunct="1">
              <a:lnSpc>
                <a:spcPct val="90000"/>
              </a:lnSpc>
            </a:pPr>
            <a:endParaRPr lang="uk-UA" altLang="uk-UA" dirty="0" smtClean="0"/>
          </a:p>
          <a:p>
            <a:pPr eaLnBrk="1" hangingPunct="1">
              <a:lnSpc>
                <a:spcPct val="90000"/>
              </a:lnSpc>
            </a:pPr>
            <a:endParaRPr lang="ru-RU" altLang="uk-UA" dirty="0" smtClean="0"/>
          </a:p>
        </p:txBody>
      </p:sp>
    </p:spTree>
    <p:extLst>
      <p:ext uri="{BB962C8B-B14F-4D97-AF65-F5344CB8AC3E}">
        <p14:creationId xmlns:p14="http://schemas.microsoft.com/office/powerpoint/2010/main" val="10219398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altLang="uk-UA" dirty="0" smtClean="0"/>
              <a:t>Пожвавлення </a:t>
            </a:r>
            <a:endParaRPr lang="ru-RU" altLang="uk-UA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uk-UA" altLang="uk-UA" dirty="0" smtClean="0"/>
              <a:t>Розширення обсягів виробництва до масштабів до кризового рівня;</a:t>
            </a:r>
          </a:p>
          <a:p>
            <a:pPr eaLnBrk="1" hangingPunct="1"/>
            <a:r>
              <a:rPr lang="uk-UA" altLang="uk-UA" dirty="0" smtClean="0"/>
              <a:t>Зростання цін;</a:t>
            </a:r>
          </a:p>
          <a:p>
            <a:pPr eaLnBrk="1" hangingPunct="1"/>
            <a:r>
              <a:rPr lang="uk-UA" altLang="uk-UA" dirty="0" smtClean="0"/>
              <a:t>Підвищення прибутку;</a:t>
            </a:r>
          </a:p>
          <a:p>
            <a:pPr eaLnBrk="1" hangingPunct="1"/>
            <a:r>
              <a:rPr lang="uk-UA" altLang="uk-UA" dirty="0" smtClean="0"/>
              <a:t>Зростання зайнятості;</a:t>
            </a:r>
          </a:p>
          <a:p>
            <a:pPr eaLnBrk="1" hangingPunct="1"/>
            <a:r>
              <a:rPr lang="uk-UA" altLang="uk-UA" dirty="0" smtClean="0"/>
              <a:t>Пожвавлення торгівлі;</a:t>
            </a:r>
          </a:p>
          <a:p>
            <a:pPr eaLnBrk="1" hangingPunct="1"/>
            <a:r>
              <a:rPr lang="uk-UA" altLang="uk-UA" dirty="0" smtClean="0"/>
              <a:t>Посилення оптимістичних очікувань.</a:t>
            </a:r>
          </a:p>
          <a:p>
            <a:pPr eaLnBrk="1" hangingPunct="1">
              <a:buFontTx/>
              <a:buNone/>
            </a:pPr>
            <a:endParaRPr lang="uk-UA" altLang="uk-UA" dirty="0" smtClean="0"/>
          </a:p>
          <a:p>
            <a:pPr eaLnBrk="1" hangingPunct="1"/>
            <a:endParaRPr lang="ru-RU" altLang="uk-UA" dirty="0" smtClean="0"/>
          </a:p>
        </p:txBody>
      </p:sp>
    </p:spTree>
    <p:extLst>
      <p:ext uri="{BB962C8B-B14F-4D97-AF65-F5344CB8AC3E}">
        <p14:creationId xmlns:p14="http://schemas.microsoft.com/office/powerpoint/2010/main" val="2701491614"/>
      </p:ext>
    </p:extLst>
  </p:cSld>
  <p:clrMapOvr>
    <a:masterClrMapping/>
  </p:clrMapOvr>
</p:sld>
</file>

<file path=ppt/theme/theme1.xml><?xml version="1.0" encoding="utf-8"?>
<a:theme xmlns:a="http://schemas.openxmlformats.org/drawingml/2006/main" name="Пасмо">
  <a:themeElements>
    <a:clrScheme name="Пасмо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Пасмо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смо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</TotalTime>
  <Words>662</Words>
  <Application>Microsoft Office PowerPoint</Application>
  <PresentationFormat>Широкий екран</PresentationFormat>
  <Paragraphs>153</Paragraphs>
  <Slides>16</Slides>
  <Notes>1</Notes>
  <HiddenSlides>0</HiddenSlides>
  <MMClips>0</MMClips>
  <ScaleCrop>false</ScaleCrop>
  <HeadingPairs>
    <vt:vector size="8" baseType="variant">
      <vt:variant>
        <vt:lpstr>Використані шрифти</vt:lpstr>
      </vt:variant>
      <vt:variant>
        <vt:i4>9</vt:i4>
      </vt:variant>
      <vt:variant>
        <vt:lpstr>Тема</vt:lpstr>
      </vt:variant>
      <vt:variant>
        <vt:i4>1</vt:i4>
      </vt:variant>
      <vt:variant>
        <vt:lpstr>Вбудовані сервери OLE</vt:lpstr>
      </vt:variant>
      <vt:variant>
        <vt:i4>2</vt:i4>
      </vt:variant>
      <vt:variant>
        <vt:lpstr>Заголовки слайдів</vt:lpstr>
      </vt:variant>
      <vt:variant>
        <vt:i4>16</vt:i4>
      </vt:variant>
    </vt:vector>
  </HeadingPairs>
  <TitlesOfParts>
    <vt:vector size="28" baseType="lpstr">
      <vt:lpstr>Arial</vt:lpstr>
      <vt:lpstr>Calibri</vt:lpstr>
      <vt:lpstr>Century Gothic</vt:lpstr>
      <vt:lpstr>MS Mincho</vt:lpstr>
      <vt:lpstr>Symbol</vt:lpstr>
      <vt:lpstr>Tahoma</vt:lpstr>
      <vt:lpstr>Times New Roman</vt:lpstr>
      <vt:lpstr>Wingdings</vt:lpstr>
      <vt:lpstr>Wingdings 3</vt:lpstr>
      <vt:lpstr>Пасмо</vt:lpstr>
      <vt:lpstr>Диаграмма Microsoft Graph</vt:lpstr>
      <vt:lpstr>Microsoft Equation 3.0</vt:lpstr>
      <vt:lpstr>Тема: Циклічність економічного розвитку та економічне зростання. Безробіття.</vt:lpstr>
      <vt:lpstr>Презентація PowerPoint</vt:lpstr>
      <vt:lpstr>Теорії економічних циклів </vt:lpstr>
      <vt:lpstr>Презентація PowerPoint</vt:lpstr>
      <vt:lpstr>Основні типи циклів. </vt:lpstr>
      <vt:lpstr>Види економічних циклів. </vt:lpstr>
      <vt:lpstr>Структура  економічного циклу </vt:lpstr>
      <vt:lpstr>Ознаки економічної кризи: </vt:lpstr>
      <vt:lpstr>Пожвавлення </vt:lpstr>
      <vt:lpstr>Піднесення</vt:lpstr>
      <vt:lpstr>Структура сучасного економічного циклу</vt:lpstr>
      <vt:lpstr>Презентація PowerPoint</vt:lpstr>
      <vt:lpstr>R=F+L</vt:lpstr>
      <vt:lpstr>Види безробіття</vt:lpstr>
      <vt:lpstr>Природний рівень безробіття </vt:lpstr>
      <vt:lpstr>Закон Оукена: в ситуації, коли фактичний рівень безробіття перевищує її природний рівень на 1% відставання обсягу ВВП становить 2,5%.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Циклічність економічного розвитку та економічне зростання. Безробіття.</dc:title>
  <dc:creator>Валентин Вісин</dc:creator>
  <cp:lastModifiedBy>Валентин Вісин</cp:lastModifiedBy>
  <cp:revision>4</cp:revision>
  <dcterms:created xsi:type="dcterms:W3CDTF">2022-10-24T18:05:53Z</dcterms:created>
  <dcterms:modified xsi:type="dcterms:W3CDTF">2022-10-24T18:30:21Z</dcterms:modified>
</cp:coreProperties>
</file>