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53" r:id="rId1"/>
  </p:sldMasterIdLst>
  <p:sldIdLst>
    <p:sldId id="256" r:id="rId2"/>
    <p:sldId id="257" r:id="rId3"/>
    <p:sldId id="270" r:id="rId4"/>
    <p:sldId id="258" r:id="rId5"/>
    <p:sldId id="263" r:id="rId6"/>
    <p:sldId id="273" r:id="rId7"/>
    <p:sldId id="259" r:id="rId8"/>
    <p:sldId id="271" r:id="rId9"/>
    <p:sldId id="269" r:id="rId10"/>
    <p:sldId id="268" r:id="rId11"/>
    <p:sldId id="264" r:id="rId12"/>
    <p:sldId id="265" r:id="rId13"/>
    <p:sldId id="272" r:id="rId14"/>
    <p:sldId id="266" r:id="rId15"/>
    <p:sldId id="267" r:id="rId16"/>
    <p:sldId id="262" r:id="rId17"/>
    <p:sldId id="261" r:id="rId18"/>
    <p:sldId id="275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F7283-C99F-024B-97D0-2136DE1D4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9953F-3E77-2292-A9C7-5D7DACD28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9647E-7398-C55F-D7DE-000B57BCD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6C55D-70DE-D195-68F0-55CAE94A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DECC2-6AEA-0F68-3AEA-A0BFEB31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54A1C-5A6A-3D4A-A686-0EB32448BE81}" type="slidenum">
              <a:rPr lang="ru-RU" altLang="en-UA"/>
              <a:pPr/>
              <a:t>‹#›</a:t>
            </a:fld>
            <a:endParaRPr lang="ru-RU" altLang="en-UA"/>
          </a:p>
        </p:txBody>
      </p:sp>
    </p:spTree>
    <p:extLst>
      <p:ext uri="{BB962C8B-B14F-4D97-AF65-F5344CB8AC3E}">
        <p14:creationId xmlns:p14="http://schemas.microsoft.com/office/powerpoint/2010/main" val="16961485"/>
      </p:ext>
    </p:extLst>
  </p:cSld>
  <p:clrMapOvr>
    <a:masterClrMapping/>
  </p:clrMapOvr>
  <p:transition spd="slow">
    <p:zoom dir="in"/>
    <p:sndAc>
      <p:stSnd>
        <p:snd r:embed="rId1" name="explod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18ED4-2669-0601-30AA-C3222D950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416D8-D8A2-AFCA-D425-43FE68D90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3A76C-B405-19F3-C681-84860BD4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11932-5BE0-E1A2-6868-EC6E0877F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04623-1586-3021-59BD-77A88A374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42C17-FD0A-5F46-9104-69BD79B60485}" type="slidenum">
              <a:rPr lang="ru-RU" altLang="en-UA"/>
              <a:pPr/>
              <a:t>‹#›</a:t>
            </a:fld>
            <a:endParaRPr lang="ru-RU" altLang="en-UA"/>
          </a:p>
        </p:txBody>
      </p:sp>
    </p:spTree>
    <p:extLst>
      <p:ext uri="{BB962C8B-B14F-4D97-AF65-F5344CB8AC3E}">
        <p14:creationId xmlns:p14="http://schemas.microsoft.com/office/powerpoint/2010/main" val="1009292744"/>
      </p:ext>
    </p:extLst>
  </p:cSld>
  <p:clrMapOvr>
    <a:masterClrMapping/>
  </p:clrMapOvr>
  <p:transition spd="slow">
    <p:zoom dir="in"/>
    <p:sndAc>
      <p:stSnd>
        <p:snd r:embed="rId1" name="explod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D3700-DE4F-50F2-9603-757495C420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7326F-9B21-C52A-3F18-5E1492C90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EB996-A5F6-1561-69A0-679FD8655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226DD-CEE5-06A5-E59D-8B8B9D37B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DE9D3-8F97-A8B3-7F81-5746F8E6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8B78A-4BD5-2E4C-AE8B-492286D406C3}" type="slidenum">
              <a:rPr lang="ru-RU" altLang="en-UA"/>
              <a:pPr/>
              <a:t>‹#›</a:t>
            </a:fld>
            <a:endParaRPr lang="ru-RU" altLang="en-UA"/>
          </a:p>
        </p:txBody>
      </p:sp>
    </p:spTree>
    <p:extLst>
      <p:ext uri="{BB962C8B-B14F-4D97-AF65-F5344CB8AC3E}">
        <p14:creationId xmlns:p14="http://schemas.microsoft.com/office/powerpoint/2010/main" val="3457863870"/>
      </p:ext>
    </p:extLst>
  </p:cSld>
  <p:clrMapOvr>
    <a:masterClrMapping/>
  </p:clrMapOvr>
  <p:transition spd="slow">
    <p:zoom dir="in"/>
    <p:sndAc>
      <p:stSnd>
        <p:snd r:embed="rId1" name="explod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D04EE-F47E-5BED-ED1B-06121B33E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E03FA-94F9-2D1F-7632-D4F229BA905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EBD7E-6274-6DB0-0765-CEC12E8EC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65071-DA5F-15D4-CD34-99A25A89F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63097-C3F2-D0D8-4146-D1E010546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D7C89-5BDB-46C3-F299-BF48C5CD9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C5F15C-CE4B-1D47-A8C8-C42E57B07FCB}" type="slidenum">
              <a:rPr lang="ru-RU" altLang="en-UA"/>
              <a:pPr/>
              <a:t>‹#›</a:t>
            </a:fld>
            <a:endParaRPr lang="ru-RU" altLang="en-UA"/>
          </a:p>
        </p:txBody>
      </p:sp>
    </p:spTree>
    <p:extLst>
      <p:ext uri="{BB962C8B-B14F-4D97-AF65-F5344CB8AC3E}">
        <p14:creationId xmlns:p14="http://schemas.microsoft.com/office/powerpoint/2010/main" val="1621414661"/>
      </p:ext>
    </p:extLst>
  </p:cSld>
  <p:clrMapOvr>
    <a:masterClrMapping/>
  </p:clrMapOvr>
  <p:transition spd="slow">
    <p:zoom dir="in"/>
    <p:sndAc>
      <p:stSnd>
        <p:snd r:embed="rId1" name="explod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4F7CF-9BDA-8E36-5AED-90B862CF2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11C8-A95C-2659-9F3A-FB9FB33D5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4F3093-5A1F-1ECE-02A3-A81B5DB1C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BF40F-91BA-B134-AE56-1C233ACF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9D8EF-693E-B14B-BB74-11CE9241B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83E44-A2D6-5B50-44B0-88FA86BFA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8588F2-6195-354A-9E03-0EB771992F9C}" type="slidenum">
              <a:rPr lang="ru-RU" altLang="en-UA"/>
              <a:pPr/>
              <a:t>‹#›</a:t>
            </a:fld>
            <a:endParaRPr lang="ru-RU" altLang="en-UA"/>
          </a:p>
        </p:txBody>
      </p:sp>
    </p:spTree>
    <p:extLst>
      <p:ext uri="{BB962C8B-B14F-4D97-AF65-F5344CB8AC3E}">
        <p14:creationId xmlns:p14="http://schemas.microsoft.com/office/powerpoint/2010/main" val="3684038446"/>
      </p:ext>
    </p:extLst>
  </p:cSld>
  <p:clrMapOvr>
    <a:masterClrMapping/>
  </p:clrMapOvr>
  <p:transition spd="slow">
    <p:zoom dir="in"/>
    <p:sndAc>
      <p:stSnd>
        <p:snd r:embed="rId1" name="explod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B924C-544F-899A-1BFA-4D2D2C13D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1AA93-E88A-DBBE-CF54-9412FDC4A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80916-42A6-51C9-BF5A-480B280AD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85B50-27A4-09E6-9051-8D03A8CDD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C8C9F-D39D-AF94-F52D-577604285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2C7F9-AE1F-854B-9219-8CBA3F432795}" type="slidenum">
              <a:rPr lang="ru-RU" altLang="en-UA"/>
              <a:pPr/>
              <a:t>‹#›</a:t>
            </a:fld>
            <a:endParaRPr lang="ru-RU" altLang="en-UA"/>
          </a:p>
        </p:txBody>
      </p:sp>
    </p:spTree>
    <p:extLst>
      <p:ext uri="{BB962C8B-B14F-4D97-AF65-F5344CB8AC3E}">
        <p14:creationId xmlns:p14="http://schemas.microsoft.com/office/powerpoint/2010/main" val="31293777"/>
      </p:ext>
    </p:extLst>
  </p:cSld>
  <p:clrMapOvr>
    <a:masterClrMapping/>
  </p:clrMapOvr>
  <p:transition spd="slow">
    <p:zoom dir="in"/>
    <p:sndAc>
      <p:stSnd>
        <p:snd r:embed="rId1" name="explod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BC5E4-A527-6AB4-449A-A35AB0984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6F467-8CDF-DA89-CFE5-A43041436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56E00-46C1-39C1-6A4B-7393712DA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836FB-A807-9D5A-EC1C-E7E8472BD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841CE-615A-5295-B413-3C0223DC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8A7A3-4777-4E43-9FC4-9B657C42D659}" type="slidenum">
              <a:rPr lang="ru-RU" altLang="en-UA"/>
              <a:pPr/>
              <a:t>‹#›</a:t>
            </a:fld>
            <a:endParaRPr lang="ru-RU" altLang="en-UA"/>
          </a:p>
        </p:txBody>
      </p:sp>
    </p:spTree>
    <p:extLst>
      <p:ext uri="{BB962C8B-B14F-4D97-AF65-F5344CB8AC3E}">
        <p14:creationId xmlns:p14="http://schemas.microsoft.com/office/powerpoint/2010/main" val="149658924"/>
      </p:ext>
    </p:extLst>
  </p:cSld>
  <p:clrMapOvr>
    <a:masterClrMapping/>
  </p:clrMapOvr>
  <p:transition spd="slow">
    <p:zoom dir="in"/>
    <p:sndAc>
      <p:stSnd>
        <p:snd r:embed="rId1" name="explod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E2223-82BA-509C-8345-626242FAC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E6ABD-E792-0F45-C087-6EAFA0431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58189-6E15-B216-00BF-6027A860B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18310-EDAD-7ABA-364C-ACFE9A949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621BE-00DA-B797-687B-3D8F40AB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8C174-A5A9-1CC0-1950-CC37390A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74D71-CBB1-7E41-8E7B-795AFE98D946}" type="slidenum">
              <a:rPr lang="ru-RU" altLang="en-UA"/>
              <a:pPr/>
              <a:t>‹#›</a:t>
            </a:fld>
            <a:endParaRPr lang="ru-RU" altLang="en-UA"/>
          </a:p>
        </p:txBody>
      </p:sp>
    </p:spTree>
    <p:extLst>
      <p:ext uri="{BB962C8B-B14F-4D97-AF65-F5344CB8AC3E}">
        <p14:creationId xmlns:p14="http://schemas.microsoft.com/office/powerpoint/2010/main" val="33910257"/>
      </p:ext>
    </p:extLst>
  </p:cSld>
  <p:clrMapOvr>
    <a:masterClrMapping/>
  </p:clrMapOvr>
  <p:transition spd="slow">
    <p:zoom dir="in"/>
    <p:sndAc>
      <p:stSnd>
        <p:snd r:embed="rId1" name="explod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6594-3226-F9A3-4ECB-14974C44F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22D64-3D7E-27DC-1E4A-F5D5BCB58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F9B88-1A0B-D27C-4BEB-DE3094F89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8B400F-F068-B5CA-2E87-A04EC2F80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D27FE4-E617-9899-AD43-CA5D1B8997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5D2012-0D84-E98C-1729-B6C2C8FFE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1778F1-A8FF-5959-C6CC-914943D08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A69396-F161-4817-0458-57BF378A9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3DC65-385F-1D43-BDD1-A94382BCD0D2}" type="slidenum">
              <a:rPr lang="ru-RU" altLang="en-UA"/>
              <a:pPr/>
              <a:t>‹#›</a:t>
            </a:fld>
            <a:endParaRPr lang="ru-RU" altLang="en-UA"/>
          </a:p>
        </p:txBody>
      </p:sp>
    </p:spTree>
    <p:extLst>
      <p:ext uri="{BB962C8B-B14F-4D97-AF65-F5344CB8AC3E}">
        <p14:creationId xmlns:p14="http://schemas.microsoft.com/office/powerpoint/2010/main" val="620932532"/>
      </p:ext>
    </p:extLst>
  </p:cSld>
  <p:clrMapOvr>
    <a:masterClrMapping/>
  </p:clrMapOvr>
  <p:transition spd="slow">
    <p:zoom dir="in"/>
    <p:sndAc>
      <p:stSnd>
        <p:snd r:embed="rId1" name="explod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063A3-25D8-2FB3-BAB6-4DA9337D8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25F94B-B9DD-F29D-C0B8-F8D7AB36B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5767B-C621-E0AB-7527-5AA82AE50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07F94B-174C-4D49-6BF4-92F852AA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0BC73-E409-1F4D-AA32-8DA4091C8BAD}" type="slidenum">
              <a:rPr lang="ru-RU" altLang="en-UA"/>
              <a:pPr/>
              <a:t>‹#›</a:t>
            </a:fld>
            <a:endParaRPr lang="ru-RU" altLang="en-UA"/>
          </a:p>
        </p:txBody>
      </p:sp>
    </p:spTree>
    <p:extLst>
      <p:ext uri="{BB962C8B-B14F-4D97-AF65-F5344CB8AC3E}">
        <p14:creationId xmlns:p14="http://schemas.microsoft.com/office/powerpoint/2010/main" val="1414047211"/>
      </p:ext>
    </p:extLst>
  </p:cSld>
  <p:clrMapOvr>
    <a:masterClrMapping/>
  </p:clrMapOvr>
  <p:transition spd="slow">
    <p:zoom dir="in"/>
    <p:sndAc>
      <p:stSnd>
        <p:snd r:embed="rId1" name="explod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13E00-7648-4540-57C3-64C74ADC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4CE476-E325-2AA2-DEB7-1DDAFF441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D9661-B189-D52A-28F1-358701C3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68C98-13FB-D34A-ADC9-30467CDB1049}" type="slidenum">
              <a:rPr lang="ru-RU" altLang="en-UA"/>
              <a:pPr/>
              <a:t>‹#›</a:t>
            </a:fld>
            <a:endParaRPr lang="ru-RU" altLang="en-UA"/>
          </a:p>
        </p:txBody>
      </p:sp>
    </p:spTree>
    <p:extLst>
      <p:ext uri="{BB962C8B-B14F-4D97-AF65-F5344CB8AC3E}">
        <p14:creationId xmlns:p14="http://schemas.microsoft.com/office/powerpoint/2010/main" val="3215276453"/>
      </p:ext>
    </p:extLst>
  </p:cSld>
  <p:clrMapOvr>
    <a:masterClrMapping/>
  </p:clrMapOvr>
  <p:transition spd="slow">
    <p:zoom dir="in"/>
    <p:sndAc>
      <p:stSnd>
        <p:snd r:embed="rId1" name="explod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02D46-B75F-52F9-698C-4CD4E806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A23BC-49FB-EE8C-B5CB-BD2BEAE44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A803D-FCBF-2E56-5930-966E6F692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E88CA-E39E-58CF-8FBD-7104A1730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9C8E4-01A1-BCFB-A83F-EC2CE1BE1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D687C-3432-5F01-526B-D7D8656C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38B79-B299-0547-B8FA-DC5257F5AA74}" type="slidenum">
              <a:rPr lang="ru-RU" altLang="en-UA"/>
              <a:pPr/>
              <a:t>‹#›</a:t>
            </a:fld>
            <a:endParaRPr lang="ru-RU" altLang="en-UA"/>
          </a:p>
        </p:txBody>
      </p:sp>
    </p:spTree>
    <p:extLst>
      <p:ext uri="{BB962C8B-B14F-4D97-AF65-F5344CB8AC3E}">
        <p14:creationId xmlns:p14="http://schemas.microsoft.com/office/powerpoint/2010/main" val="2274536309"/>
      </p:ext>
    </p:extLst>
  </p:cSld>
  <p:clrMapOvr>
    <a:masterClrMapping/>
  </p:clrMapOvr>
  <p:transition spd="slow">
    <p:zoom dir="in"/>
    <p:sndAc>
      <p:stSnd>
        <p:snd r:embed="rId1" name="explod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EE46F-956E-40DC-7F7F-3C79AD3E7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38C5ED-DBD1-E520-BA4B-FF4A06A175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CD2C0-6EBB-0D5C-AD37-B0483613E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FE749-6720-4414-8252-20F93B9F3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7B444-0A78-0C1F-AD43-3A203D70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D623D-6D16-63D1-5780-CFC293ADE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FFFE0-2D29-774C-93A5-DAF7F3B7037C}" type="slidenum">
              <a:rPr lang="ru-RU" altLang="en-UA"/>
              <a:pPr/>
              <a:t>‹#›</a:t>
            </a:fld>
            <a:endParaRPr lang="ru-RU" altLang="en-UA"/>
          </a:p>
        </p:txBody>
      </p:sp>
    </p:spTree>
    <p:extLst>
      <p:ext uri="{BB962C8B-B14F-4D97-AF65-F5344CB8AC3E}">
        <p14:creationId xmlns:p14="http://schemas.microsoft.com/office/powerpoint/2010/main" val="2289024097"/>
      </p:ext>
    </p:extLst>
  </p:cSld>
  <p:clrMapOvr>
    <a:masterClrMapping/>
  </p:clrMapOvr>
  <p:transition spd="slow">
    <p:zoom dir="in"/>
    <p:sndAc>
      <p:stSnd>
        <p:snd r:embed="rId1" name="explod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C50F41B-037A-B0F8-C697-2BD523DDD3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A"/>
              <a:t>Образец заголовка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D5408B9-A939-E81E-9A22-F9286F7C6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A"/>
              <a:t>Образец текста</a:t>
            </a:r>
          </a:p>
          <a:p>
            <a:pPr lvl="1"/>
            <a:r>
              <a:rPr lang="ru-RU" altLang="en-UA"/>
              <a:t>Второй уровень</a:t>
            </a:r>
          </a:p>
          <a:p>
            <a:pPr lvl="2"/>
            <a:r>
              <a:rPr lang="ru-RU" altLang="en-UA"/>
              <a:t>Третий уровень</a:t>
            </a:r>
          </a:p>
          <a:p>
            <a:pPr lvl="3"/>
            <a:r>
              <a:rPr lang="ru-RU" altLang="en-UA"/>
              <a:t>Четвертый уровень</a:t>
            </a:r>
          </a:p>
          <a:p>
            <a:pPr lvl="4"/>
            <a:r>
              <a:rPr lang="ru-RU" altLang="en-UA"/>
              <a:t>Пятый уровень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9EEEFCA2-3481-54A4-414B-8B1ACEA7F7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ru-RU" altLang="en-UA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CC4480AF-918D-F5C9-467B-7E135FF95B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endParaRPr lang="ru-RU" altLang="en-UA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CB3DA27C-B12B-7299-D0D0-1E863BCA99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4D306D5E-A5E6-7349-BD46-B7ECCEB5A133}" type="slidenum">
              <a:rPr lang="ru-RU" altLang="en-UA"/>
              <a:pPr/>
              <a:t>‹#›</a:t>
            </a:fld>
            <a:endParaRPr lang="ru-RU" altLang="en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ransition spd="slow">
    <p:zoom dir="in"/>
    <p:sndAc>
      <p:stSnd>
        <p:snd r:embed="rId15" name="explode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1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em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22CFCAD-FA2C-4EFF-7536-690103B3E6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063377"/>
            <a:ext cx="7772400" cy="1470025"/>
          </a:xfrm>
        </p:spPr>
        <p:txBody>
          <a:bodyPr anchor="ctr"/>
          <a:lstStyle/>
          <a:p>
            <a:r>
              <a:rPr lang="ru-RU" altLang="en-UA" sz="4400" b="1" dirty="0"/>
              <a:t>Тема:</a:t>
            </a:r>
            <a:r>
              <a:rPr lang="ru-RU" altLang="en-UA" sz="2000" b="1" dirty="0"/>
              <a:t> </a:t>
            </a:r>
            <a:r>
              <a:rPr lang="uk-UA" altLang="en-UA" sz="4400" b="1" i="1" dirty="0"/>
              <a:t>Пряма і правильна призми. Площі бічної і повної поверхні призми.</a:t>
            </a:r>
            <a:r>
              <a:rPr lang="uk-UA" altLang="en-UA" sz="4400" dirty="0"/>
              <a:t> </a:t>
            </a:r>
            <a:endParaRPr lang="ru-RU" altLang="en-UA" sz="4400" dirty="0"/>
          </a:p>
        </p:txBody>
      </p:sp>
      <p:pic>
        <p:nvPicPr>
          <p:cNvPr id="1026" name="Picture 2" descr="http://wiki.vspu.ru/_media/users/shift/doska/prizma_02.gif">
            <a:extLst>
              <a:ext uri="{FF2B5EF4-FFF2-40B4-BE49-F238E27FC236}">
                <a16:creationId xmlns:a16="http://schemas.microsoft.com/office/drawing/2014/main" id="{D70F084F-0DEB-FCDE-D19F-591F30332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1048"/>
            <a:ext cx="50101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  <p:sndAc>
      <p:stSnd>
        <p:snd r:embed="rId2" name="explod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>
            <a:extLst>
              <a:ext uri="{FF2B5EF4-FFF2-40B4-BE49-F238E27FC236}">
                <a16:creationId xmlns:a16="http://schemas.microsoft.com/office/drawing/2014/main" id="{B4198D3B-92B8-1C51-D68A-93952B91A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588" y="404813"/>
            <a:ext cx="52308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uk-UA" altLang="en-UA" sz="3600" b="1" i="0">
                <a:solidFill>
                  <a:srgbClr val="662571"/>
                </a:solidFill>
                <a:latin typeface="Georgia" panose="02040502050405020303" pitchFamily="18" charset="0"/>
              </a:rPr>
              <a:t>Розв’язування задач</a:t>
            </a:r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01C1ABB5-5547-C8C4-7977-34D3EDFA6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052513"/>
            <a:ext cx="52832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uk-UA" altLang="en-UA" b="1" i="0">
                <a:solidFill>
                  <a:srgbClr val="006666"/>
                </a:solidFill>
                <a:latin typeface="Georgia" panose="02040502050405020303" pitchFamily="18" charset="0"/>
              </a:rPr>
              <a:t>В основі прямої призми лежить квадрат. </a:t>
            </a:r>
          </a:p>
          <a:p>
            <a:r>
              <a:rPr lang="uk-UA" altLang="en-UA" b="1" i="0">
                <a:solidFill>
                  <a:srgbClr val="006666"/>
                </a:solidFill>
                <a:latin typeface="Georgia" panose="02040502050405020303" pitchFamily="18" charset="0"/>
              </a:rPr>
              <a:t>Діагональ призми 13 см, висота 5 см. </a:t>
            </a:r>
          </a:p>
          <a:p>
            <a:r>
              <a:rPr lang="uk-UA" altLang="en-UA" b="1" i="0">
                <a:solidFill>
                  <a:srgbClr val="006666"/>
                </a:solidFill>
                <a:latin typeface="Georgia" panose="02040502050405020303" pitchFamily="18" charset="0"/>
              </a:rPr>
              <a:t>Знайти довжину діагоналі бічної грані.</a:t>
            </a:r>
            <a:r>
              <a:rPr lang="uk-UA" altLang="en-UA" b="1">
                <a:solidFill>
                  <a:srgbClr val="006666"/>
                </a:solidFill>
                <a:latin typeface="Georgia" panose="02040502050405020303" pitchFamily="18" charset="0"/>
              </a:rPr>
              <a:t>  </a:t>
            </a:r>
          </a:p>
        </p:txBody>
      </p:sp>
      <p:pic>
        <p:nvPicPr>
          <p:cNvPr id="35848" name="Picutre 1">
            <a:extLst>
              <a:ext uri="{FF2B5EF4-FFF2-40B4-BE49-F238E27FC236}">
                <a16:creationId xmlns:a16="http://schemas.microsoft.com/office/drawing/2014/main" id="{BC60F2B5-1F56-C241-3F3B-CD8A72FD5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341438"/>
            <a:ext cx="14636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Rectangle 9">
            <a:extLst>
              <a:ext uri="{FF2B5EF4-FFF2-40B4-BE49-F238E27FC236}">
                <a16:creationId xmlns:a16="http://schemas.microsoft.com/office/drawing/2014/main" id="{B94BFA88-2F59-4F29-2F90-27B0D21B9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989138"/>
            <a:ext cx="4679950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uk-UA" altLang="en-UA" b="1" i="0">
                <a:solidFill>
                  <a:srgbClr val="006666"/>
                </a:solidFill>
                <a:latin typeface="Georgia" panose="02040502050405020303" pitchFamily="18" charset="0"/>
              </a:rPr>
              <a:t>Дано:</a:t>
            </a:r>
            <a:r>
              <a:rPr lang="uk-UA" altLang="en-UA" b="1" i="0">
                <a:latin typeface="Georgia" panose="02040502050405020303" pitchFamily="18" charset="0"/>
              </a:rPr>
              <a:t> </a:t>
            </a:r>
            <a:r>
              <a:rPr lang="ru-RU" altLang="en-UA" b="1" i="0">
                <a:latin typeface="Georgia" panose="02040502050405020303" pitchFamily="18" charset="0"/>
              </a:rPr>
              <a:t>                                                                            </a:t>
            </a:r>
          </a:p>
          <a:p>
            <a:r>
              <a:rPr lang="uk-UA" altLang="en-UA" b="1" i="0">
                <a:latin typeface="Georgia" panose="02040502050405020303" pitchFamily="18" charset="0"/>
              </a:rPr>
              <a:t>АВСDА</a:t>
            </a:r>
            <a:r>
              <a:rPr lang="ru-RU" altLang="en-UA" b="1" i="0">
                <a:latin typeface="Georgia" panose="02040502050405020303" pitchFamily="18" charset="0"/>
              </a:rPr>
              <a:t>1</a:t>
            </a:r>
            <a:r>
              <a:rPr lang="uk-UA" altLang="en-UA" b="1" i="0">
                <a:latin typeface="Georgia" panose="02040502050405020303" pitchFamily="18" charset="0"/>
              </a:rPr>
              <a:t>В</a:t>
            </a:r>
            <a:r>
              <a:rPr lang="ru-RU" altLang="en-UA" b="1" i="0">
                <a:latin typeface="Georgia" panose="02040502050405020303" pitchFamily="18" charset="0"/>
              </a:rPr>
              <a:t>1</a:t>
            </a:r>
            <a:r>
              <a:rPr lang="uk-UA" altLang="en-UA" b="1" i="0">
                <a:latin typeface="Georgia" panose="02040502050405020303" pitchFamily="18" charset="0"/>
              </a:rPr>
              <a:t>С</a:t>
            </a:r>
            <a:r>
              <a:rPr lang="ru-RU" altLang="en-UA" b="1" i="0">
                <a:latin typeface="Georgia" panose="02040502050405020303" pitchFamily="18" charset="0"/>
              </a:rPr>
              <a:t>1</a:t>
            </a:r>
            <a:r>
              <a:rPr lang="uk-UA" altLang="en-UA" b="1" i="0">
                <a:latin typeface="Georgia" panose="02040502050405020303" pitchFamily="18" charset="0"/>
              </a:rPr>
              <a:t>D</a:t>
            </a:r>
            <a:r>
              <a:rPr lang="ru-RU" altLang="en-UA" b="1" i="0">
                <a:latin typeface="Georgia" panose="02040502050405020303" pitchFamily="18" charset="0"/>
              </a:rPr>
              <a:t>1 – </a:t>
            </a:r>
            <a:r>
              <a:rPr lang="uk-UA" altLang="en-UA" b="1" i="0">
                <a:latin typeface="Georgia" panose="02040502050405020303" pitchFamily="18" charset="0"/>
              </a:rPr>
              <a:t>пряма призма</a:t>
            </a:r>
            <a:endParaRPr lang="ru-RU" altLang="en-UA" b="1" i="0">
              <a:latin typeface="Georgia" panose="02040502050405020303" pitchFamily="18" charset="0"/>
            </a:endParaRPr>
          </a:p>
          <a:p>
            <a:r>
              <a:rPr lang="uk-UA" altLang="en-UA" b="1" i="0">
                <a:latin typeface="Georgia" panose="02040502050405020303" pitchFamily="18" charset="0"/>
              </a:rPr>
              <a:t>АВСD – квадрат</a:t>
            </a:r>
            <a:endParaRPr lang="ru-RU" altLang="en-UA" b="1" i="0">
              <a:latin typeface="Georgia" panose="02040502050405020303" pitchFamily="18" charset="0"/>
            </a:endParaRPr>
          </a:p>
          <a:p>
            <a:r>
              <a:rPr lang="uk-UA" altLang="en-UA" b="1" i="0">
                <a:latin typeface="Georgia" panose="02040502050405020303" pitchFamily="18" charset="0"/>
              </a:rPr>
              <a:t>В</a:t>
            </a:r>
            <a:r>
              <a:rPr lang="ru-RU" altLang="en-UA" b="1" i="0">
                <a:latin typeface="Georgia" panose="02040502050405020303" pitchFamily="18" charset="0"/>
              </a:rPr>
              <a:t>1</a:t>
            </a:r>
            <a:r>
              <a:rPr lang="uk-UA" altLang="en-UA" b="1" i="0">
                <a:latin typeface="Georgia" panose="02040502050405020303" pitchFamily="18" charset="0"/>
              </a:rPr>
              <a:t>D – діагональ призми; В</a:t>
            </a:r>
            <a:r>
              <a:rPr lang="ru-RU" altLang="en-UA" b="1" i="0">
                <a:latin typeface="Georgia" panose="02040502050405020303" pitchFamily="18" charset="0"/>
              </a:rPr>
              <a:t>1</a:t>
            </a:r>
            <a:r>
              <a:rPr lang="uk-UA" altLang="en-UA" b="1" i="0">
                <a:latin typeface="Georgia" panose="02040502050405020303" pitchFamily="18" charset="0"/>
              </a:rPr>
              <a:t>D = 13см</a:t>
            </a:r>
            <a:endParaRPr lang="ru-RU" altLang="en-UA" b="1" i="0">
              <a:latin typeface="Georgia" panose="02040502050405020303" pitchFamily="18" charset="0"/>
            </a:endParaRPr>
          </a:p>
          <a:p>
            <a:r>
              <a:rPr lang="uk-UA" altLang="en-UA" b="1" i="0">
                <a:latin typeface="Georgia" panose="02040502050405020303" pitchFamily="18" charset="0"/>
              </a:rPr>
              <a:t> АА</a:t>
            </a:r>
            <a:r>
              <a:rPr lang="en-US" altLang="en-UA" b="1" i="0">
                <a:latin typeface="Georgia" panose="02040502050405020303" pitchFamily="18" charset="0"/>
              </a:rPr>
              <a:t>1 </a:t>
            </a:r>
            <a:r>
              <a:rPr lang="uk-UA" altLang="en-UA" b="1" i="0">
                <a:latin typeface="Georgia" panose="02040502050405020303" pitchFamily="18" charset="0"/>
              </a:rPr>
              <a:t>– висота; АА</a:t>
            </a:r>
            <a:r>
              <a:rPr lang="en-US" altLang="en-UA" b="1" i="0">
                <a:latin typeface="Georgia" panose="02040502050405020303" pitchFamily="18" charset="0"/>
              </a:rPr>
              <a:t>1</a:t>
            </a:r>
            <a:r>
              <a:rPr lang="uk-UA" altLang="en-UA" b="1" i="0">
                <a:latin typeface="Georgia" panose="02040502050405020303" pitchFamily="18" charset="0"/>
              </a:rPr>
              <a:t> = 5 см</a:t>
            </a:r>
            <a:endParaRPr lang="ru-RU" altLang="en-UA" b="1" i="0">
              <a:latin typeface="Georgia" panose="02040502050405020303" pitchFamily="18" charset="0"/>
            </a:endParaRPr>
          </a:p>
          <a:p>
            <a:r>
              <a:rPr lang="uk-UA" altLang="en-UA" b="1" i="0">
                <a:solidFill>
                  <a:srgbClr val="006666"/>
                </a:solidFill>
                <a:latin typeface="Georgia" panose="02040502050405020303" pitchFamily="18" charset="0"/>
              </a:rPr>
              <a:t>Знайти: DС</a:t>
            </a:r>
            <a:r>
              <a:rPr lang="ru-RU" altLang="en-UA" b="1" i="0">
                <a:solidFill>
                  <a:srgbClr val="006666"/>
                </a:solidFill>
                <a:latin typeface="Georgia" panose="02040502050405020303" pitchFamily="18" charset="0"/>
              </a:rPr>
              <a:t>1</a:t>
            </a:r>
            <a:r>
              <a:rPr lang="uk-UA" altLang="en-UA" b="1" i="0">
                <a:solidFill>
                  <a:srgbClr val="006666"/>
                </a:solidFill>
                <a:latin typeface="Georgia" panose="02040502050405020303" pitchFamily="18" charset="0"/>
              </a:rPr>
              <a:t> – ?</a:t>
            </a:r>
          </a:p>
          <a:p>
            <a:r>
              <a:rPr lang="uk-UA" altLang="en-UA" b="1" i="0">
                <a:latin typeface="Georgia" panose="02040502050405020303" pitchFamily="18" charset="0"/>
              </a:rPr>
              <a:t>Розв’язання: З трикутника  ВВ1D (90</a:t>
            </a:r>
            <a:r>
              <a:rPr lang="uk-UA" altLang="en-UA" b="1" i="0" baseline="30000">
                <a:latin typeface="Georgia" panose="02040502050405020303" pitchFamily="18" charset="0"/>
              </a:rPr>
              <a:t>о</a:t>
            </a:r>
            <a:r>
              <a:rPr lang="uk-UA" altLang="en-UA" b="1" i="0">
                <a:latin typeface="Georgia" panose="02040502050405020303" pitchFamily="18" charset="0"/>
              </a:rPr>
              <a:t>) за теоремою </a:t>
            </a:r>
          </a:p>
          <a:p>
            <a:pPr algn="ctr"/>
            <a:r>
              <a:rPr lang="uk-UA" altLang="en-UA" b="1" i="0">
                <a:latin typeface="Georgia" panose="02040502050405020303" pitchFamily="18" charset="0"/>
              </a:rPr>
              <a:t>Піфагора В</a:t>
            </a:r>
            <a:r>
              <a:rPr lang="ru-RU" altLang="en-UA" b="1" i="0">
                <a:latin typeface="Georgia" panose="02040502050405020303" pitchFamily="18" charset="0"/>
              </a:rPr>
              <a:t>1</a:t>
            </a:r>
            <a:r>
              <a:rPr lang="uk-UA" altLang="en-UA" b="1" i="0">
                <a:latin typeface="Georgia" panose="02040502050405020303" pitchFamily="18" charset="0"/>
              </a:rPr>
              <a:t>D</a:t>
            </a:r>
            <a:r>
              <a:rPr lang="uk-UA" altLang="en-UA" b="1" i="0" baseline="30000">
                <a:latin typeface="Georgia" panose="02040502050405020303" pitchFamily="18" charset="0"/>
              </a:rPr>
              <a:t>2</a:t>
            </a:r>
            <a:r>
              <a:rPr lang="uk-UA" altLang="en-UA" b="1" i="0">
                <a:latin typeface="Georgia" panose="02040502050405020303" pitchFamily="18" charset="0"/>
              </a:rPr>
              <a:t> = В1В</a:t>
            </a:r>
            <a:r>
              <a:rPr lang="uk-UA" altLang="en-UA" b="1" i="0" baseline="30000">
                <a:latin typeface="Georgia" panose="02040502050405020303" pitchFamily="18" charset="0"/>
              </a:rPr>
              <a:t>2</a:t>
            </a:r>
            <a:r>
              <a:rPr lang="uk-UA" altLang="en-UA" b="1" i="0">
                <a:latin typeface="Georgia" panose="02040502050405020303" pitchFamily="18" charset="0"/>
              </a:rPr>
              <a:t>+ ВD</a:t>
            </a:r>
            <a:r>
              <a:rPr lang="uk-UA" altLang="en-UA" b="1" i="0" baseline="30000">
                <a:latin typeface="Georgia" panose="02040502050405020303" pitchFamily="18" charset="0"/>
              </a:rPr>
              <a:t>2</a:t>
            </a:r>
            <a:r>
              <a:rPr lang="uk-UA" altLang="en-UA">
                <a:latin typeface="Georgia" panose="02040502050405020303" pitchFamily="18" charset="0"/>
              </a:rPr>
              <a:t> </a:t>
            </a:r>
          </a:p>
          <a:p>
            <a:r>
              <a:rPr lang="uk-UA" altLang="en-UA" b="1" i="0">
                <a:latin typeface="Georgia" panose="02040502050405020303" pitchFamily="18" charset="0"/>
              </a:rPr>
              <a:t>ВD</a:t>
            </a:r>
            <a:r>
              <a:rPr lang="uk-UA" altLang="en-UA" b="1" i="0" baseline="30000">
                <a:latin typeface="Georgia" panose="02040502050405020303" pitchFamily="18" charset="0"/>
              </a:rPr>
              <a:t>2</a:t>
            </a:r>
            <a:r>
              <a:rPr lang="uk-UA" altLang="en-UA" b="1" i="0">
                <a:latin typeface="Georgia" panose="02040502050405020303" pitchFamily="18" charset="0"/>
              </a:rPr>
              <a:t> = В</a:t>
            </a:r>
            <a:r>
              <a:rPr lang="ru-RU" altLang="en-UA" b="1" i="0">
                <a:latin typeface="Georgia" panose="02040502050405020303" pitchFamily="18" charset="0"/>
              </a:rPr>
              <a:t>1</a:t>
            </a:r>
            <a:r>
              <a:rPr lang="uk-UA" altLang="en-UA" b="1" i="0">
                <a:latin typeface="Georgia" panose="02040502050405020303" pitchFamily="18" charset="0"/>
              </a:rPr>
              <a:t>D</a:t>
            </a:r>
            <a:r>
              <a:rPr lang="uk-UA" altLang="en-UA" b="1" i="0" baseline="30000">
                <a:latin typeface="Georgia" panose="02040502050405020303" pitchFamily="18" charset="0"/>
              </a:rPr>
              <a:t>2</a:t>
            </a:r>
            <a:r>
              <a:rPr lang="uk-UA" altLang="en-UA" b="1" i="0">
                <a:latin typeface="Georgia" panose="02040502050405020303" pitchFamily="18" charset="0"/>
              </a:rPr>
              <a:t> – ВВ;  ВD</a:t>
            </a:r>
            <a:r>
              <a:rPr lang="uk-UA" altLang="en-UA" b="1" i="0" baseline="30000">
                <a:latin typeface="Georgia" panose="02040502050405020303" pitchFamily="18" charset="0"/>
              </a:rPr>
              <a:t>2</a:t>
            </a:r>
            <a:r>
              <a:rPr lang="uk-UA" altLang="en-UA" b="1" i="0">
                <a:latin typeface="Georgia" panose="02040502050405020303" pitchFamily="18" charset="0"/>
              </a:rPr>
              <a:t> = 13</a:t>
            </a:r>
            <a:r>
              <a:rPr lang="uk-UA" altLang="en-UA" b="1" i="0" baseline="30000">
                <a:latin typeface="Georgia" panose="02040502050405020303" pitchFamily="18" charset="0"/>
              </a:rPr>
              <a:t>2</a:t>
            </a:r>
            <a:r>
              <a:rPr lang="uk-UA" altLang="en-UA" b="1" i="0">
                <a:latin typeface="Georgia" panose="02040502050405020303" pitchFamily="18" charset="0"/>
              </a:rPr>
              <a:t> – 5</a:t>
            </a:r>
            <a:r>
              <a:rPr lang="uk-UA" altLang="en-UA" b="1" i="0" baseline="30000">
                <a:latin typeface="Georgia" panose="02040502050405020303" pitchFamily="18" charset="0"/>
              </a:rPr>
              <a:t>2 </a:t>
            </a:r>
            <a:r>
              <a:rPr lang="uk-UA" altLang="en-UA" b="1" i="0">
                <a:latin typeface="Georgia" panose="02040502050405020303" pitchFamily="18" charset="0"/>
              </a:rPr>
              <a:t>=</a:t>
            </a:r>
          </a:p>
          <a:p>
            <a:r>
              <a:rPr lang="uk-UA" altLang="en-UA" b="1" i="0">
                <a:latin typeface="Georgia" panose="02040502050405020303" pitchFamily="18" charset="0"/>
              </a:rPr>
              <a:t>= = 169 – 25 = 144; ВD = d </a:t>
            </a:r>
            <a:r>
              <a:rPr lang="uk-UA" altLang="en-UA"/>
              <a:t>= </a:t>
            </a:r>
            <a:r>
              <a:rPr lang="uk-UA" altLang="en-UA" b="1" i="0">
                <a:latin typeface="Georgia" panose="02040502050405020303" pitchFamily="18" charset="0"/>
              </a:rPr>
              <a:t>12 (см)</a:t>
            </a:r>
          </a:p>
        </p:txBody>
      </p:sp>
      <p:graphicFrame>
        <p:nvGraphicFramePr>
          <p:cNvPr id="35865" name="Object 25">
            <a:extLst>
              <a:ext uri="{FF2B5EF4-FFF2-40B4-BE49-F238E27FC236}">
                <a16:creationId xmlns:a16="http://schemas.microsoft.com/office/drawing/2014/main" id="{E135630C-2781-1076-05A7-42AD198ED9BF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1763713" y="2492375"/>
          <a:ext cx="1425575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2628900" imgH="4978400" progId="Equation.3">
                  <p:embed/>
                </p:oleObj>
              </mc:Choice>
              <mc:Fallback>
                <p:oleObj name="Формула" r:id="rId4" imgW="2628900" imgH="49784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492375"/>
                        <a:ext cx="1425575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1" name="Rectangle 31">
            <a:extLst>
              <a:ext uri="{FF2B5EF4-FFF2-40B4-BE49-F238E27FC236}">
                <a16:creationId xmlns:a16="http://schemas.microsoft.com/office/drawing/2014/main" id="{32C67681-E269-253F-D11E-2177C6373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A"/>
          </a:p>
        </p:txBody>
      </p:sp>
      <p:graphicFrame>
        <p:nvGraphicFramePr>
          <p:cNvPr id="35870" name="Object 30">
            <a:extLst>
              <a:ext uri="{FF2B5EF4-FFF2-40B4-BE49-F238E27FC236}">
                <a16:creationId xmlns:a16="http://schemas.microsoft.com/office/drawing/2014/main" id="{92D54B6F-05BA-47A9-DF54-3A3225B264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3810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8775700" imgH="4978400" progId="Equation.3">
                  <p:embed/>
                </p:oleObj>
              </mc:Choice>
              <mc:Fallback>
                <p:oleObj name="Формула" r:id="rId6" imgW="8775700" imgH="49784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81000" cy="21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2" name="Rectangle 32">
            <a:extLst>
              <a:ext uri="{FF2B5EF4-FFF2-40B4-BE49-F238E27FC236}">
                <a16:creationId xmlns:a16="http://schemas.microsoft.com/office/drawing/2014/main" id="{88505F26-FAD8-F81D-F98A-680782E17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860800"/>
            <a:ext cx="38893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uk-UA" altLang="en-UA" b="1" i="0">
                <a:latin typeface="Georgia" panose="02040502050405020303" pitchFamily="18" charset="0"/>
              </a:rPr>
              <a:t>В основі лежить квадрат.</a:t>
            </a:r>
            <a:r>
              <a:rPr lang="uk-UA" altLang="en-UA" b="1">
                <a:latin typeface="Georgia" panose="02040502050405020303" pitchFamily="18" charset="0"/>
              </a:rPr>
              <a:t> </a:t>
            </a:r>
          </a:p>
          <a:p>
            <a:r>
              <a:rPr lang="uk-UA" altLang="en-UA" b="1">
                <a:latin typeface="Georgia" panose="02040502050405020303" pitchFamily="18" charset="0"/>
              </a:rPr>
              <a:t>d = </a:t>
            </a:r>
            <a:r>
              <a:rPr lang="en-US" altLang="en-UA" b="1">
                <a:latin typeface="Georgia" panose="02040502050405020303" pitchFamily="18" charset="0"/>
              </a:rPr>
              <a:t>a</a:t>
            </a:r>
            <a:r>
              <a:rPr lang="ru-RU" altLang="en-UA" b="1">
                <a:latin typeface="Georgia" panose="02040502050405020303" pitchFamily="18" charset="0"/>
              </a:rPr>
              <a:t> </a:t>
            </a:r>
            <a:r>
              <a:rPr lang="ru-RU" altLang="en-UA" b="1">
                <a:latin typeface="Georgia" panose="02040502050405020303" pitchFamily="18" charset="0"/>
                <a:cs typeface="Arial" panose="020B0604020202020204" pitchFamily="34" charset="0"/>
              </a:rPr>
              <a:t>√</a:t>
            </a:r>
            <a:r>
              <a:rPr lang="ru-RU" altLang="en-UA" b="1">
                <a:latin typeface="Georgia" panose="02040502050405020303" pitchFamily="18" charset="0"/>
              </a:rPr>
              <a:t>2;</a:t>
            </a:r>
            <a:r>
              <a:rPr lang="uk-UA" altLang="en-UA" b="1">
                <a:latin typeface="Georgia" panose="02040502050405020303" pitchFamily="18" charset="0"/>
              </a:rPr>
              <a:t>а = ВС = d /</a:t>
            </a:r>
            <a:r>
              <a:rPr lang="ru-RU" altLang="en-UA" b="1">
                <a:latin typeface="Georgia" panose="02040502050405020303" pitchFamily="18" charset="0"/>
              </a:rPr>
              <a:t>√2 =</a:t>
            </a:r>
          </a:p>
          <a:p>
            <a:r>
              <a:rPr lang="uk-UA" altLang="en-UA" b="1">
                <a:latin typeface="Georgia" panose="02040502050405020303" pitchFamily="18" charset="0"/>
              </a:rPr>
              <a:t>= 12 </a:t>
            </a:r>
            <a:r>
              <a:rPr lang="uk-UA" altLang="en-UA" b="1"/>
              <a:t>/</a:t>
            </a:r>
            <a:r>
              <a:rPr lang="ru-RU" altLang="en-UA" b="1">
                <a:latin typeface="Georgia" panose="02040502050405020303" pitchFamily="18" charset="0"/>
              </a:rPr>
              <a:t>√2</a:t>
            </a:r>
            <a:r>
              <a:rPr lang="ru-RU" altLang="en-UA"/>
              <a:t> = </a:t>
            </a:r>
            <a:r>
              <a:rPr lang="ru-RU" altLang="en-UA" b="1">
                <a:latin typeface="Georgia" panose="02040502050405020303" pitchFamily="18" charset="0"/>
              </a:rPr>
              <a:t>6</a:t>
            </a:r>
            <a:r>
              <a:rPr lang="ru-RU" altLang="en-UA" b="1">
                <a:latin typeface="Georgia" panose="02040502050405020303" pitchFamily="18" charset="0"/>
                <a:cs typeface="Arial" panose="020B0604020202020204" pitchFamily="34" charset="0"/>
              </a:rPr>
              <a:t>∙ </a:t>
            </a:r>
            <a:r>
              <a:rPr lang="ru-RU" altLang="en-UA" b="1">
                <a:latin typeface="Georgia" panose="02040502050405020303" pitchFamily="18" charset="0"/>
              </a:rPr>
              <a:t>√2 .</a:t>
            </a:r>
          </a:p>
          <a:p>
            <a:r>
              <a:rPr lang="uk-UA" altLang="en-UA" b="1"/>
              <a:t>С</a:t>
            </a:r>
            <a:r>
              <a:rPr lang="ru-RU" altLang="en-UA" b="1"/>
              <a:t>1</a:t>
            </a:r>
            <a:r>
              <a:rPr lang="uk-UA" altLang="en-UA" b="1"/>
              <a:t>D</a:t>
            </a:r>
            <a:r>
              <a:rPr lang="uk-UA" altLang="en-UA" b="1" baseline="30000"/>
              <a:t>2</a:t>
            </a:r>
            <a:r>
              <a:rPr lang="uk-UA" altLang="en-UA" b="1"/>
              <a:t> = DС</a:t>
            </a:r>
            <a:r>
              <a:rPr lang="uk-UA" altLang="en-UA" b="1" baseline="30000"/>
              <a:t>2 </a:t>
            </a:r>
            <a:r>
              <a:rPr lang="uk-UA" altLang="en-UA" b="1"/>
              <a:t>+ СС</a:t>
            </a:r>
            <a:r>
              <a:rPr lang="uk-UA" altLang="en-UA" b="1" baseline="30000"/>
              <a:t>2</a:t>
            </a:r>
            <a:r>
              <a:rPr lang="uk-UA" altLang="en-UA" b="1"/>
              <a:t>; </a:t>
            </a:r>
          </a:p>
          <a:p>
            <a:r>
              <a:rPr lang="uk-UA" altLang="en-UA" b="1">
                <a:latin typeface="Georgia" panose="02040502050405020303" pitchFamily="18" charset="0"/>
              </a:rPr>
              <a:t>С</a:t>
            </a:r>
            <a:r>
              <a:rPr lang="ru-RU" altLang="en-UA" b="1">
                <a:latin typeface="Georgia" panose="02040502050405020303" pitchFamily="18" charset="0"/>
              </a:rPr>
              <a:t>1</a:t>
            </a:r>
            <a:r>
              <a:rPr lang="uk-UA" altLang="en-UA" b="1">
                <a:latin typeface="Georgia" panose="02040502050405020303" pitchFamily="18" charset="0"/>
              </a:rPr>
              <a:t>D</a:t>
            </a:r>
            <a:r>
              <a:rPr lang="uk-UA" altLang="en-UA" b="1" baseline="30000">
                <a:latin typeface="Georgia" panose="02040502050405020303" pitchFamily="18" charset="0"/>
              </a:rPr>
              <a:t>2</a:t>
            </a:r>
            <a:r>
              <a:rPr lang="uk-UA" altLang="en-UA" b="1">
                <a:latin typeface="Georgia" panose="02040502050405020303" pitchFamily="18" charset="0"/>
              </a:rPr>
              <a:t> = 72 +25 = 97</a:t>
            </a:r>
          </a:p>
          <a:p>
            <a:r>
              <a:rPr lang="uk-UA" altLang="en-UA" b="1">
                <a:latin typeface="Georgia" panose="02040502050405020303" pitchFamily="18" charset="0"/>
              </a:rPr>
              <a:t>С</a:t>
            </a:r>
            <a:r>
              <a:rPr lang="ru-RU" altLang="en-UA" b="1">
                <a:latin typeface="Georgia" panose="02040502050405020303" pitchFamily="18" charset="0"/>
              </a:rPr>
              <a:t>1</a:t>
            </a:r>
            <a:r>
              <a:rPr lang="uk-UA" altLang="en-UA" b="1">
                <a:latin typeface="Georgia" panose="02040502050405020303" pitchFamily="18" charset="0"/>
              </a:rPr>
              <a:t>D = </a:t>
            </a:r>
            <a:r>
              <a:rPr lang="uk-UA" altLang="en-UA" b="1">
                <a:latin typeface="Georgia" panose="02040502050405020303" pitchFamily="18" charset="0"/>
                <a:cs typeface="Arial" panose="020B0604020202020204" pitchFamily="34" charset="0"/>
              </a:rPr>
              <a:t>√97</a:t>
            </a:r>
            <a:r>
              <a:rPr lang="uk-UA" altLang="en-UA" b="1" i="0">
                <a:latin typeface="Georgia" panose="02040502050405020303" pitchFamily="18" charset="0"/>
              </a:rPr>
              <a:t>(см)</a:t>
            </a:r>
          </a:p>
          <a:p>
            <a:endParaRPr lang="uk-UA" altLang="en-UA" b="1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ru-RU" altLang="en-UA" b="1">
              <a:latin typeface="Georgia" panose="02040502050405020303" pitchFamily="18" charset="0"/>
            </a:endParaRPr>
          </a:p>
        </p:txBody>
      </p:sp>
      <p:pic>
        <p:nvPicPr>
          <p:cNvPr id="35873" name="Picture 33" descr="Квадрат — Википедия">
            <a:extLst>
              <a:ext uri="{FF2B5EF4-FFF2-40B4-BE49-F238E27FC236}">
                <a16:creationId xmlns:a16="http://schemas.microsoft.com/office/drawing/2014/main" id="{3E1CE6A1-8877-4C77-48AB-716A5A1E7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84313"/>
            <a:ext cx="113347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  <p:sndAc>
      <p:stSnd>
        <p:snd r:embed="rId2" name="explod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67478-733D-6F35-E8FB-1340B2B4E41C}"/>
              </a:ext>
            </a:extLst>
          </p:cNvPr>
          <p:cNvSpPr>
            <a:spLocks/>
          </p:cNvSpPr>
          <p:nvPr/>
        </p:nvSpPr>
        <p:spPr bwMode="auto">
          <a:xfrm>
            <a:off x="455613" y="228600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A" b="1" i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</a:rPr>
              <a:t>БІЧНА ТА ПОВНА </a:t>
            </a:r>
            <a:br>
              <a:rPr lang="ru-RU" altLang="en-UA" b="1" i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</a:rPr>
            </a:br>
            <a:r>
              <a:rPr lang="ru-RU" altLang="en-UA" b="1" i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</a:rPr>
              <a:t>ПОВЕРХНЯ ПРИЗМИ</a:t>
            </a:r>
            <a:endParaRPr lang="uk-UA" altLang="en-UA" b="1" i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F1570DF-24AC-2B9C-C05A-A73C4CA0D54E}"/>
              </a:ext>
            </a:extLst>
          </p:cNvPr>
          <p:cNvSpPr/>
          <p:nvPr/>
        </p:nvSpPr>
        <p:spPr>
          <a:xfrm>
            <a:off x="468313" y="1844675"/>
            <a:ext cx="4248150" cy="1219200"/>
          </a:xfrm>
          <a:prstGeom prst="rect">
            <a:avLst/>
          </a:prstGeom>
          <a:noFill/>
          <a:ln w="762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 i="0"/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BB66FEE1-776A-437C-94FD-A6AA5B27D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198688"/>
            <a:ext cx="3684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A" sz="3600" b="1" i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</a:rPr>
              <a:t>S</a:t>
            </a:r>
            <a:r>
              <a:rPr lang="uk-UA" altLang="en-UA" sz="3600" b="1" i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</a:rPr>
              <a:t>біч.</a:t>
            </a:r>
            <a:r>
              <a:rPr lang="en-US" altLang="en-UA" sz="3600" b="1" i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</a:rPr>
              <a:t> = P </a:t>
            </a:r>
            <a:r>
              <a:rPr lang="uk-UA" altLang="uk-UA" sz="3600" b="1" i="0">
                <a:solidFill>
                  <a:srgbClr val="006600"/>
                </a:solidFill>
                <a:latin typeface="Century" panose="02040604050505020304" pitchFamily="18" charset="0"/>
              </a:rPr>
              <a:t>осн.</a:t>
            </a:r>
            <a:r>
              <a:rPr lang="ru-RU" altLang="uk-UA" sz="3600" b="1">
                <a:solidFill>
                  <a:srgbClr val="006600"/>
                </a:solidFill>
                <a:latin typeface="Century" panose="02040604050505020304" pitchFamily="18" charset="0"/>
              </a:rPr>
              <a:t> </a:t>
            </a:r>
            <a:r>
              <a:rPr lang="en-US" altLang="en-UA" sz="3600" b="1" i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</a:rPr>
              <a:t>∙H</a:t>
            </a:r>
            <a:endParaRPr lang="ru-RU" altLang="en-UA" sz="3600" b="1" i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97B4F95E-5599-8D0E-3292-840161BA0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916113"/>
            <a:ext cx="38020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en-UA" sz="2400" b="1" i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uk-UA" altLang="en-UA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площа бічної поверхні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6F256E0-15E4-3C1F-04FD-D12296A3755B}"/>
              </a:ext>
            </a:extLst>
          </p:cNvPr>
          <p:cNvSpPr/>
          <p:nvPr/>
        </p:nvSpPr>
        <p:spPr>
          <a:xfrm>
            <a:off x="381000" y="3733800"/>
            <a:ext cx="5791200" cy="1219200"/>
          </a:xfrm>
          <a:prstGeom prst="rect">
            <a:avLst/>
          </a:prstGeom>
          <a:noFill/>
          <a:ln w="762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 i="0"/>
          </a:p>
        </p:txBody>
      </p:sp>
      <p:sp>
        <p:nvSpPr>
          <p:cNvPr id="31754" name="Прямокутник 4">
            <a:extLst>
              <a:ext uri="{FF2B5EF4-FFF2-40B4-BE49-F238E27FC236}">
                <a16:creationId xmlns:a16="http://schemas.microsoft.com/office/drawing/2014/main" id="{287CCA6D-EE07-D337-6489-C27F2320C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3" y="3886200"/>
            <a:ext cx="861218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uk-UA" sz="6000" i="0">
                <a:solidFill>
                  <a:srgbClr val="006600"/>
                </a:solidFill>
                <a:latin typeface="Century" panose="02040604050505020304" pitchFamily="18" charset="0"/>
              </a:rPr>
              <a:t>S</a:t>
            </a:r>
            <a:r>
              <a:rPr lang="uk-UA" altLang="uk-UA" sz="3600" i="0">
                <a:solidFill>
                  <a:srgbClr val="006600"/>
                </a:solidFill>
                <a:latin typeface="Century" panose="02040604050505020304" pitchFamily="18" charset="0"/>
              </a:rPr>
              <a:t>п.</a:t>
            </a:r>
            <a:r>
              <a:rPr lang="en-US" altLang="uk-UA" sz="6000" i="0">
                <a:solidFill>
                  <a:srgbClr val="006600"/>
                </a:solidFill>
                <a:latin typeface="Century" panose="02040604050505020304" pitchFamily="18" charset="0"/>
              </a:rPr>
              <a:t> = S</a:t>
            </a:r>
            <a:r>
              <a:rPr lang="uk-UA" altLang="uk-UA" sz="3200" i="0">
                <a:solidFill>
                  <a:srgbClr val="006600"/>
                </a:solidFill>
                <a:latin typeface="Century" panose="02040604050505020304" pitchFamily="18" charset="0"/>
              </a:rPr>
              <a:t>біч.</a:t>
            </a:r>
            <a:r>
              <a:rPr lang="en-US" altLang="uk-UA" sz="6000" i="0">
                <a:solidFill>
                  <a:srgbClr val="006600"/>
                </a:solidFill>
                <a:latin typeface="Century" panose="02040604050505020304" pitchFamily="18" charset="0"/>
              </a:rPr>
              <a:t> + 2S</a:t>
            </a:r>
            <a:r>
              <a:rPr lang="uk-UA" altLang="uk-UA" sz="3200" i="0">
                <a:solidFill>
                  <a:srgbClr val="006600"/>
                </a:solidFill>
                <a:latin typeface="Century" panose="02040604050505020304" pitchFamily="18" charset="0"/>
              </a:rPr>
              <a:t>осн.</a:t>
            </a:r>
            <a:r>
              <a:rPr lang="ru-RU" altLang="uk-UA" sz="6000" i="0"/>
              <a:t> </a:t>
            </a:r>
          </a:p>
          <a:p>
            <a:pPr eaLnBrk="0" hangingPunct="0"/>
            <a:r>
              <a:rPr lang="ru-RU" altLang="uk-UA" sz="4000" b="1" i="0">
                <a:solidFill>
                  <a:srgbClr val="006600"/>
                </a:solidFill>
              </a:rPr>
              <a:t>– </a:t>
            </a:r>
            <a:r>
              <a:rPr lang="ru-RU" altLang="uk-UA" sz="3000" b="1">
                <a:solidFill>
                  <a:srgbClr val="006600"/>
                </a:solidFill>
              </a:rPr>
              <a:t>площа</a:t>
            </a:r>
            <a:r>
              <a:rPr lang="uk-UA" altLang="uk-UA" sz="3000" b="1">
                <a:solidFill>
                  <a:srgbClr val="006600"/>
                </a:solidFill>
              </a:rPr>
              <a:t>  </a:t>
            </a:r>
            <a:r>
              <a:rPr lang="ru-RU" altLang="uk-UA" sz="3000" b="1">
                <a:solidFill>
                  <a:srgbClr val="006600"/>
                </a:solidFill>
              </a:rPr>
              <a:t>повної поверхні</a:t>
            </a:r>
            <a:endParaRPr lang="uk-UA" altLang="uk-UA" sz="3000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slow">
    <p:zoom dir="in"/>
    <p:sndAc>
      <p:stSnd>
        <p:snd r:embed="rId2" name="explode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головок 5">
            <a:extLst>
              <a:ext uri="{FF2B5EF4-FFF2-40B4-BE49-F238E27FC236}">
                <a16:creationId xmlns:a16="http://schemas.microsoft.com/office/drawing/2014/main" id="{B8B1DA5F-2891-6FE4-4646-59EE82DC024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822960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5">
            <a:extLst>
              <a:ext uri="{FF2B5EF4-FFF2-40B4-BE49-F238E27FC236}">
                <a16:creationId xmlns:a16="http://schemas.microsoft.com/office/drawing/2014/main" id="{A48DD874-D40B-8845-D0F5-ADD9BC8E3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276475"/>
            <a:ext cx="3097213" cy="383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A" sz="2400" b="1" i="0">
                <a:solidFill>
                  <a:srgbClr val="006600"/>
                </a:solidFill>
              </a:rPr>
              <a:t>1. Довжину третього ребра основи;</a:t>
            </a:r>
          </a:p>
          <a:p>
            <a:r>
              <a:rPr lang="uk-UA" altLang="en-UA" sz="2400" b="1" i="0">
                <a:solidFill>
                  <a:srgbClr val="006600"/>
                </a:solidFill>
              </a:rPr>
              <a:t>2. Площу основи;</a:t>
            </a:r>
          </a:p>
          <a:p>
            <a:r>
              <a:rPr lang="en-US" altLang="en-UA" sz="2400" b="1" i="0">
                <a:solidFill>
                  <a:srgbClr val="006600"/>
                </a:solidFill>
              </a:rPr>
              <a:t>3.</a:t>
            </a:r>
            <a:r>
              <a:rPr lang="uk-UA" altLang="en-UA" sz="2400" b="1" i="0">
                <a:solidFill>
                  <a:srgbClr val="006600"/>
                </a:solidFill>
              </a:rPr>
              <a:t>Площу бічної </a:t>
            </a:r>
          </a:p>
          <a:p>
            <a:r>
              <a:rPr lang="uk-UA" altLang="en-UA" sz="2400" b="1" i="0">
                <a:solidFill>
                  <a:srgbClr val="006600"/>
                </a:solidFill>
              </a:rPr>
              <a:t>поверхні призми;</a:t>
            </a:r>
          </a:p>
          <a:p>
            <a:r>
              <a:rPr lang="en-US" altLang="en-UA" sz="2400" b="1" i="0">
                <a:solidFill>
                  <a:srgbClr val="006600"/>
                </a:solidFill>
              </a:rPr>
              <a:t>4. </a:t>
            </a:r>
            <a:r>
              <a:rPr lang="uk-UA" altLang="en-UA" sz="2400" b="1" i="0">
                <a:solidFill>
                  <a:srgbClr val="006600"/>
                </a:solidFill>
              </a:rPr>
              <a:t>Площу повної </a:t>
            </a:r>
          </a:p>
          <a:p>
            <a:r>
              <a:rPr lang="uk-UA" altLang="en-UA" sz="2400" b="1" i="0">
                <a:solidFill>
                  <a:srgbClr val="006600"/>
                </a:solidFill>
              </a:rPr>
              <a:t>поверхні призми;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100000"/>
              <a:buFont typeface="Symbol" pitchFamily="2" charset="2"/>
              <a:buNone/>
            </a:pPr>
            <a:endParaRPr lang="uk-UA" altLang="en-UA" sz="3600" i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4" name="Содержимое 4" descr="математичний диктант.png">
            <a:extLst>
              <a:ext uri="{FF2B5EF4-FFF2-40B4-BE49-F238E27FC236}">
                <a16:creationId xmlns:a16="http://schemas.microsoft.com/office/drawing/2014/main" id="{41AD3F1F-EC59-F07D-FFD1-E2F8466D3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r="21249" b="35001"/>
          <a:stretch>
            <a:fillRect/>
          </a:stretch>
        </p:blipFill>
        <p:spPr bwMode="auto">
          <a:xfrm>
            <a:off x="3635375" y="1268413"/>
            <a:ext cx="5133975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Rectangle 12">
            <a:extLst>
              <a:ext uri="{FF2B5EF4-FFF2-40B4-BE49-F238E27FC236}">
                <a16:creationId xmlns:a16="http://schemas.microsoft.com/office/drawing/2014/main" id="{4230F4DA-C9C8-0D0F-2BCF-940069D11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A"/>
          </a:p>
        </p:txBody>
      </p:sp>
    </p:spTree>
  </p:cSld>
  <p:clrMapOvr>
    <a:masterClrMapping/>
  </p:clrMapOvr>
  <p:transition spd="slow">
    <p:zoom dir="in"/>
    <p:sndAc>
      <p:stSnd>
        <p:snd r:embed="rId2" name="explod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74E366C-B95E-84DA-066A-D37650442966}"/>
              </a:ext>
            </a:extLst>
          </p:cNvPr>
          <p:cNvSpPr>
            <a:spLocks/>
          </p:cNvSpPr>
          <p:nvPr/>
        </p:nvSpPr>
        <p:spPr bwMode="auto">
          <a:xfrm>
            <a:off x="755650" y="333375"/>
            <a:ext cx="77771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uk-UA" altLang="en-UA" sz="2400" b="1">
                <a:solidFill>
                  <a:srgbClr val="337137"/>
                </a:solidFill>
              </a:rPr>
              <a:t>Основа прямокутної призми прямокутний </a:t>
            </a:r>
          </a:p>
          <a:p>
            <a:pPr algn="ctr">
              <a:buFontTx/>
              <a:buNone/>
            </a:pPr>
            <a:r>
              <a:rPr lang="uk-UA" altLang="en-UA" sz="2400" b="1">
                <a:solidFill>
                  <a:srgbClr val="337137"/>
                </a:solidFill>
              </a:rPr>
              <a:t>трикутник з катетом 6 см і гіпотенузою 10 см. </a:t>
            </a:r>
          </a:p>
          <a:p>
            <a:pPr algn="ctr">
              <a:buFontTx/>
              <a:buNone/>
            </a:pPr>
            <a:r>
              <a:rPr lang="uk-UA" altLang="en-UA" sz="2400" b="1">
                <a:solidFill>
                  <a:srgbClr val="337137"/>
                </a:solidFill>
              </a:rPr>
              <a:t>Висота дорівнює 15 см. Знайдіть площу </a:t>
            </a:r>
          </a:p>
          <a:p>
            <a:pPr algn="ctr">
              <a:buFontTx/>
              <a:buNone/>
            </a:pPr>
            <a:r>
              <a:rPr lang="uk-UA" altLang="en-UA" sz="2400" b="1">
                <a:solidFill>
                  <a:srgbClr val="337137"/>
                </a:solidFill>
              </a:rPr>
              <a:t>поверхні призми.</a:t>
            </a:r>
            <a:endParaRPr lang="ru-RU" altLang="en-UA" sz="2400" b="1">
              <a:solidFill>
                <a:srgbClr val="337137"/>
              </a:solidFill>
            </a:endParaRPr>
          </a:p>
        </p:txBody>
      </p:sp>
      <p:pic>
        <p:nvPicPr>
          <p:cNvPr id="39943" name="Picutre 1">
            <a:extLst>
              <a:ext uri="{FF2B5EF4-FFF2-40B4-BE49-F238E27FC236}">
                <a16:creationId xmlns:a16="http://schemas.microsoft.com/office/drawing/2014/main" id="{5E6943C7-35C1-B40A-AEA5-0562B322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628775"/>
            <a:ext cx="14065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Rectangle 8">
            <a:extLst>
              <a:ext uri="{FF2B5EF4-FFF2-40B4-BE49-F238E27FC236}">
                <a16:creationId xmlns:a16="http://schemas.microsoft.com/office/drawing/2014/main" id="{48BE5437-647A-B911-7AE8-078FFDC09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2970213"/>
            <a:ext cx="5832475" cy="365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A" sz="2400" b="1" i="0">
                <a:latin typeface="Cambria" panose="02040503050406030204" pitchFamily="18" charset="0"/>
              </a:rPr>
              <a:t>S</a:t>
            </a:r>
            <a:r>
              <a:rPr lang="en-US" altLang="en-UA" sz="2400" b="1" i="0" baseline="-25000">
                <a:latin typeface="Cambria" panose="02040503050406030204" pitchFamily="18" charset="0"/>
              </a:rPr>
              <a:t>пов</a:t>
            </a:r>
            <a:r>
              <a:rPr lang="en-US" altLang="en-UA" sz="2400" b="1" i="0">
                <a:latin typeface="Cambria" panose="02040503050406030204" pitchFamily="18" charset="0"/>
              </a:rPr>
              <a:t>. = S</a:t>
            </a:r>
            <a:r>
              <a:rPr lang="uk-UA" altLang="en-UA" sz="2400" b="1" i="0" baseline="-25000">
                <a:latin typeface="Cambria" panose="02040503050406030204" pitchFamily="18" charset="0"/>
              </a:rPr>
              <a:t>біч</a:t>
            </a:r>
            <a:r>
              <a:rPr lang="uk-UA" altLang="en-UA" sz="2400" b="1" i="0">
                <a:latin typeface="Cambria" panose="02040503050406030204" pitchFamily="18" charset="0"/>
              </a:rPr>
              <a:t>  +2 </a:t>
            </a:r>
            <a:r>
              <a:rPr lang="en-US" altLang="en-UA" sz="2400" b="1" i="0">
                <a:latin typeface="Cambria" panose="02040503050406030204" pitchFamily="18" charset="0"/>
              </a:rPr>
              <a:t>S</a:t>
            </a:r>
            <a:r>
              <a:rPr lang="uk-UA" altLang="en-UA" sz="2400" b="1" i="0" baseline="-25000">
                <a:latin typeface="Cambria" panose="02040503050406030204" pitchFamily="18" charset="0"/>
              </a:rPr>
              <a:t>осн</a:t>
            </a:r>
            <a:r>
              <a:rPr lang="uk-UA" altLang="en-UA" sz="2400" b="1" i="0">
                <a:latin typeface="Cambria" panose="02040503050406030204" pitchFamily="18" charset="0"/>
              </a:rPr>
              <a:t>;</a:t>
            </a:r>
            <a:r>
              <a:rPr lang="ru-RU" altLang="en-UA" sz="2400" i="0">
                <a:latin typeface="Cambria" panose="02040503050406030204" pitchFamily="18" charset="0"/>
              </a:rPr>
              <a:t>  </a:t>
            </a:r>
            <a:r>
              <a:rPr lang="en-US" altLang="en-UA" sz="2400" b="1" i="0">
                <a:latin typeface="Cambria" panose="02040503050406030204" pitchFamily="18" charset="0"/>
              </a:rPr>
              <a:t>S</a:t>
            </a:r>
            <a:r>
              <a:rPr lang="uk-UA" altLang="en-UA" sz="2400" b="1" i="0" baseline="-25000">
                <a:latin typeface="Cambria" panose="02040503050406030204" pitchFamily="18" charset="0"/>
              </a:rPr>
              <a:t>біч</a:t>
            </a:r>
            <a:r>
              <a:rPr lang="en-US" altLang="en-UA" sz="2400" b="1" i="0">
                <a:latin typeface="Cambria" panose="02040503050406030204" pitchFamily="18" charset="0"/>
              </a:rPr>
              <a:t> =</a:t>
            </a:r>
            <a:r>
              <a:rPr lang="uk-UA" altLang="en-UA" sz="2400" b="1" i="0">
                <a:latin typeface="Cambria" panose="02040503050406030204" pitchFamily="18" charset="0"/>
              </a:rPr>
              <a:t> Р</a:t>
            </a:r>
            <a:r>
              <a:rPr lang="uk-UA" altLang="en-UA" sz="2400" b="1" i="0" baseline="-25000">
                <a:latin typeface="Cambria" panose="02040503050406030204" pitchFamily="18" charset="0"/>
              </a:rPr>
              <a:t>осн</a:t>
            </a:r>
            <a:r>
              <a:rPr lang="uk-UA" altLang="en-UA" sz="2400" b="1" i="0">
                <a:latin typeface="Cambria" panose="02040503050406030204" pitchFamily="18" charset="0"/>
              </a:rPr>
              <a:t> </a:t>
            </a:r>
            <a:r>
              <a:rPr lang="en-US" altLang="en-UA" sz="2400" b="1" i="0">
                <a:latin typeface="Cambria" panose="02040503050406030204" pitchFamily="18" charset="0"/>
              </a:rPr>
              <a:t>∙ </a:t>
            </a:r>
            <a:r>
              <a:rPr lang="uk-UA" altLang="en-UA" sz="2400" b="1" i="0">
                <a:latin typeface="Cambria" panose="02040503050406030204" pitchFamily="18" charset="0"/>
              </a:rPr>
              <a:t>H</a:t>
            </a:r>
          </a:p>
          <a:p>
            <a:r>
              <a:rPr lang="uk-UA" altLang="en-UA" b="1" i="0"/>
              <a:t>Р</a:t>
            </a:r>
            <a:r>
              <a:rPr lang="uk-UA" altLang="en-UA" b="1" i="0" baseline="-25000"/>
              <a:t>осн</a:t>
            </a:r>
            <a:r>
              <a:rPr lang="uk-UA" altLang="en-UA" b="1" i="0"/>
              <a:t> = А</a:t>
            </a:r>
            <a:r>
              <a:rPr lang="uk-UA" altLang="en-UA" b="1" i="0" baseline="-25000"/>
              <a:t>1</a:t>
            </a:r>
            <a:r>
              <a:rPr lang="uk-UA" altLang="en-UA" b="1" i="0"/>
              <a:t>С</a:t>
            </a:r>
            <a:r>
              <a:rPr lang="uk-UA" altLang="en-UA" b="1" i="0" baseline="-25000"/>
              <a:t>1</a:t>
            </a:r>
            <a:r>
              <a:rPr lang="uk-UA" altLang="en-UA" b="1" i="0"/>
              <a:t> + B</a:t>
            </a:r>
            <a:r>
              <a:rPr lang="uk-UA" altLang="en-UA" b="1" i="0" baseline="-25000"/>
              <a:t>1</a:t>
            </a:r>
            <a:r>
              <a:rPr lang="uk-UA" altLang="en-UA" b="1" i="0"/>
              <a:t>C</a:t>
            </a:r>
            <a:r>
              <a:rPr lang="uk-UA" altLang="en-UA" b="1" i="0" baseline="-25000"/>
              <a:t>1</a:t>
            </a:r>
            <a:r>
              <a:rPr lang="uk-UA" altLang="en-UA" b="1" i="0"/>
              <a:t> + A</a:t>
            </a:r>
            <a:r>
              <a:rPr lang="uk-UA" altLang="en-UA" b="1" i="0" baseline="-25000"/>
              <a:t>1</a:t>
            </a:r>
            <a:r>
              <a:rPr lang="uk-UA" altLang="en-UA" b="1" i="0"/>
              <a:t>B</a:t>
            </a:r>
            <a:r>
              <a:rPr lang="uk-UA" altLang="en-UA" b="1" i="0" baseline="-25000"/>
              <a:t>1</a:t>
            </a:r>
            <a:r>
              <a:rPr lang="uk-UA" altLang="en-UA" b="1" i="0"/>
              <a:t>;  </a:t>
            </a:r>
            <a:r>
              <a:rPr lang="en-US" altLang="en-UA" b="1" i="0"/>
              <a:t>S</a:t>
            </a:r>
            <a:r>
              <a:rPr lang="uk-UA" altLang="en-UA" b="1" i="0"/>
              <a:t>осн =  А</a:t>
            </a:r>
            <a:r>
              <a:rPr lang="uk-UA" altLang="en-UA" b="1" i="0" baseline="-25000"/>
              <a:t>1</a:t>
            </a:r>
            <a:r>
              <a:rPr lang="uk-UA" altLang="en-UA" b="1" i="0"/>
              <a:t>С</a:t>
            </a:r>
            <a:r>
              <a:rPr lang="uk-UA" altLang="en-UA" b="1" i="0" baseline="-25000"/>
              <a:t>1</a:t>
            </a:r>
            <a:r>
              <a:rPr lang="uk-UA" altLang="en-UA" b="1" i="0"/>
              <a:t> ∙ B</a:t>
            </a:r>
            <a:r>
              <a:rPr lang="uk-UA" altLang="en-UA" b="1" i="0" baseline="-25000"/>
              <a:t>1</a:t>
            </a:r>
            <a:r>
              <a:rPr lang="uk-UA" altLang="en-UA" b="1" i="0"/>
              <a:t>C</a:t>
            </a:r>
            <a:r>
              <a:rPr lang="uk-UA" altLang="en-UA" b="1" i="0" baseline="-25000"/>
              <a:t>1</a:t>
            </a:r>
            <a:r>
              <a:rPr lang="uk-UA" altLang="en-UA" b="1" i="0"/>
              <a:t>.</a:t>
            </a:r>
            <a:r>
              <a:rPr lang="uk-UA" altLang="en-UA"/>
              <a:t> </a:t>
            </a:r>
          </a:p>
          <a:p>
            <a:endParaRPr lang="uk-UA" altLang="en-UA"/>
          </a:p>
          <a:p>
            <a:r>
              <a:rPr lang="uk-UA" altLang="en-UA" b="1" i="0"/>
              <a:t>За теоремою Піфагора з тр. А</a:t>
            </a:r>
            <a:r>
              <a:rPr lang="ru-RU" altLang="en-UA" b="1" i="0" baseline="-25000"/>
              <a:t>1</a:t>
            </a:r>
            <a:r>
              <a:rPr lang="uk-UA" altLang="en-UA" b="1" i="0"/>
              <a:t>B</a:t>
            </a:r>
            <a:r>
              <a:rPr lang="ru-RU" altLang="en-UA" b="1" i="0" baseline="-25000"/>
              <a:t>1</a:t>
            </a:r>
            <a:r>
              <a:rPr lang="uk-UA" altLang="en-UA" b="1" i="0"/>
              <a:t>С</a:t>
            </a:r>
            <a:r>
              <a:rPr lang="ru-RU" altLang="en-UA" b="1" i="0" baseline="-25000"/>
              <a:t>1</a:t>
            </a:r>
            <a:r>
              <a:rPr lang="uk-UA" altLang="en-UA" b="1" i="0"/>
              <a:t>(кут С = 90</a:t>
            </a:r>
            <a:r>
              <a:rPr lang="uk-UA" altLang="en-UA" b="1" i="0" baseline="30000"/>
              <a:t>о</a:t>
            </a:r>
            <a:r>
              <a:rPr lang="uk-UA" altLang="en-UA" b="1" i="0"/>
              <a:t>) </a:t>
            </a:r>
          </a:p>
          <a:p>
            <a:pPr algn="ctr"/>
            <a:r>
              <a:rPr lang="uk-UA" altLang="en-UA" b="1" i="0"/>
              <a:t>(B</a:t>
            </a:r>
            <a:r>
              <a:rPr lang="ru-RU" altLang="en-UA" b="1" i="0" baseline="-25000"/>
              <a:t>1</a:t>
            </a:r>
            <a:r>
              <a:rPr lang="uk-UA" altLang="en-UA" b="1" i="0"/>
              <a:t>C</a:t>
            </a:r>
            <a:r>
              <a:rPr lang="ru-RU" altLang="en-UA" b="1" i="0" baseline="-25000"/>
              <a:t>1</a:t>
            </a:r>
            <a:r>
              <a:rPr lang="uk-UA" altLang="en-UA" b="1" i="0"/>
              <a:t>)</a:t>
            </a:r>
            <a:r>
              <a:rPr lang="uk-UA" altLang="en-UA" b="1" i="0" baseline="30000"/>
              <a:t>2</a:t>
            </a:r>
            <a:r>
              <a:rPr lang="uk-UA" altLang="en-UA" b="1" i="0"/>
              <a:t> </a:t>
            </a:r>
            <a:r>
              <a:rPr lang="ru-RU" altLang="en-UA" b="1" i="0"/>
              <a:t>= </a:t>
            </a:r>
            <a:r>
              <a:rPr lang="uk-UA" altLang="en-UA" b="1" i="0"/>
              <a:t>(А</a:t>
            </a:r>
            <a:r>
              <a:rPr lang="ru-RU" altLang="en-UA" b="1" i="0" baseline="-25000"/>
              <a:t>1</a:t>
            </a:r>
            <a:r>
              <a:rPr lang="uk-UA" altLang="en-UA" b="1" i="0"/>
              <a:t>B</a:t>
            </a:r>
            <a:r>
              <a:rPr lang="ru-RU" altLang="en-UA" b="1" i="0" baseline="-25000"/>
              <a:t>1</a:t>
            </a:r>
            <a:r>
              <a:rPr lang="uk-UA" altLang="en-UA" b="1" i="0"/>
              <a:t>)</a:t>
            </a:r>
            <a:r>
              <a:rPr lang="uk-UA" altLang="en-UA" b="1" i="0" baseline="30000"/>
              <a:t>2</a:t>
            </a:r>
            <a:r>
              <a:rPr lang="uk-UA" altLang="en-UA" b="1" i="0"/>
              <a:t>  - (А</a:t>
            </a:r>
            <a:r>
              <a:rPr lang="ru-RU" altLang="en-UA" b="1" i="0" baseline="-25000"/>
              <a:t>1</a:t>
            </a:r>
            <a:r>
              <a:rPr lang="uk-UA" altLang="en-UA" b="1" i="0"/>
              <a:t>С</a:t>
            </a:r>
            <a:r>
              <a:rPr lang="ru-RU" altLang="en-UA" b="1" i="0" baseline="-25000"/>
              <a:t>1</a:t>
            </a:r>
            <a:r>
              <a:rPr lang="uk-UA" altLang="en-UA" b="1" i="0"/>
              <a:t>)</a:t>
            </a:r>
            <a:r>
              <a:rPr lang="uk-UA" altLang="en-UA" b="1" i="0" baseline="30000"/>
              <a:t>2</a:t>
            </a:r>
            <a:r>
              <a:rPr lang="uk-UA" altLang="en-UA" b="1" i="0"/>
              <a:t> = 10</a:t>
            </a:r>
            <a:r>
              <a:rPr lang="uk-UA" altLang="en-UA" b="1" i="0" baseline="30000"/>
              <a:t>2</a:t>
            </a:r>
            <a:r>
              <a:rPr lang="uk-UA" altLang="en-UA" b="1" i="0"/>
              <a:t> - 6</a:t>
            </a:r>
            <a:r>
              <a:rPr lang="uk-UA" altLang="en-UA" b="1" i="0" baseline="30000"/>
              <a:t>2</a:t>
            </a:r>
            <a:r>
              <a:rPr lang="uk-UA" altLang="en-UA" b="1" i="0"/>
              <a:t> = 100 – 36 = 64;</a:t>
            </a:r>
            <a:r>
              <a:rPr lang="uk-UA" altLang="en-UA"/>
              <a:t> </a:t>
            </a:r>
            <a:endParaRPr lang="uk-UA" altLang="en-UA" b="1" i="0"/>
          </a:p>
          <a:p>
            <a:pPr algn="ctr"/>
            <a:r>
              <a:rPr lang="uk-UA" altLang="en-UA" b="1" i="0"/>
              <a:t>B</a:t>
            </a:r>
            <a:r>
              <a:rPr lang="ru-RU" altLang="en-UA" b="1" i="0" baseline="-25000"/>
              <a:t>1</a:t>
            </a:r>
            <a:r>
              <a:rPr lang="uk-UA" altLang="en-UA" b="1" i="0"/>
              <a:t>C</a:t>
            </a:r>
            <a:r>
              <a:rPr lang="ru-RU" altLang="en-UA" b="1" i="0" baseline="-25000"/>
              <a:t>1</a:t>
            </a:r>
            <a:r>
              <a:rPr lang="uk-UA" altLang="en-UA" b="1" i="0"/>
              <a:t> = 8(см). </a:t>
            </a:r>
          </a:p>
          <a:p>
            <a:pPr algn="ctr"/>
            <a:r>
              <a:rPr lang="uk-UA" altLang="en-UA" b="1" i="0"/>
              <a:t>Р</a:t>
            </a:r>
            <a:r>
              <a:rPr lang="uk-UA" altLang="en-UA" b="1" i="0" baseline="-25000"/>
              <a:t>осн </a:t>
            </a:r>
            <a:r>
              <a:rPr lang="uk-UA" altLang="en-UA" b="1" i="0"/>
              <a:t>= 6 + 8 + 10 = 24(см); </a:t>
            </a:r>
            <a:r>
              <a:rPr lang="en-US" altLang="en-UA" b="1" i="0"/>
              <a:t>S</a:t>
            </a:r>
            <a:r>
              <a:rPr lang="uk-UA" altLang="en-UA" b="1" i="0" baseline="-25000"/>
              <a:t>біч</a:t>
            </a:r>
            <a:r>
              <a:rPr lang="uk-UA" altLang="en-UA" b="1" i="0"/>
              <a:t> = 24∙15 = 360(см</a:t>
            </a:r>
            <a:r>
              <a:rPr lang="uk-UA" altLang="en-UA" b="1" i="0" baseline="30000"/>
              <a:t>2</a:t>
            </a:r>
            <a:r>
              <a:rPr lang="uk-UA" altLang="en-UA" b="1" i="0"/>
              <a:t>)</a:t>
            </a:r>
          </a:p>
          <a:p>
            <a:endParaRPr lang="uk-UA" altLang="en-UA" b="1" i="0"/>
          </a:p>
          <a:p>
            <a:r>
              <a:rPr lang="en-US" altLang="en-UA" b="1" i="0"/>
              <a:t>S</a:t>
            </a:r>
            <a:r>
              <a:rPr lang="uk-UA" altLang="en-UA" b="1" i="0" baseline="-25000"/>
              <a:t>осн</a:t>
            </a:r>
            <a:r>
              <a:rPr lang="uk-UA" altLang="en-UA" b="1" i="0"/>
              <a:t> = 6∙8 = 24(см</a:t>
            </a:r>
            <a:r>
              <a:rPr lang="uk-UA" altLang="en-UA" b="1" i="0" baseline="30000"/>
              <a:t>2</a:t>
            </a:r>
            <a:r>
              <a:rPr lang="uk-UA" altLang="en-UA" b="1" i="0"/>
              <a:t>); 2</a:t>
            </a:r>
            <a:r>
              <a:rPr lang="en-US" altLang="en-UA" b="1" i="0"/>
              <a:t>S</a:t>
            </a:r>
            <a:r>
              <a:rPr lang="uk-UA" altLang="en-UA" b="1" i="0" baseline="-25000"/>
              <a:t>осн</a:t>
            </a:r>
            <a:r>
              <a:rPr lang="uk-UA" altLang="en-UA" b="1" i="0"/>
              <a:t> = 2∙24 = 48(см</a:t>
            </a:r>
            <a:r>
              <a:rPr lang="uk-UA" altLang="en-UA" b="1" i="0" baseline="30000"/>
              <a:t>2</a:t>
            </a:r>
            <a:r>
              <a:rPr lang="uk-UA" altLang="en-UA" b="1" i="0"/>
              <a:t>). </a:t>
            </a:r>
            <a:endParaRPr lang="en-US" altLang="en-UA" b="1" i="0"/>
          </a:p>
          <a:p>
            <a:pPr algn="ctr"/>
            <a:r>
              <a:rPr lang="en-US" altLang="en-UA" b="1" i="0"/>
              <a:t>S</a:t>
            </a:r>
            <a:r>
              <a:rPr lang="uk-UA" altLang="en-UA" b="1" i="0" baseline="-25000"/>
              <a:t>пов</a:t>
            </a:r>
            <a:r>
              <a:rPr lang="uk-UA" altLang="en-UA" b="1" i="0"/>
              <a:t>. =  360  +48 = 408(см</a:t>
            </a:r>
            <a:r>
              <a:rPr lang="uk-UA" altLang="en-UA" b="1" i="0" baseline="30000"/>
              <a:t>2</a:t>
            </a:r>
            <a:r>
              <a:rPr lang="uk-UA" altLang="en-UA" b="1" i="0"/>
              <a:t>).</a:t>
            </a:r>
            <a:endParaRPr lang="en-US" altLang="en-UA" b="1" i="0" baseline="-25000"/>
          </a:p>
          <a:p>
            <a:pPr algn="ctr"/>
            <a:endParaRPr lang="ru-RU" altLang="en-UA" sz="2400" i="0">
              <a:latin typeface="Cambria" panose="02040503050406030204" pitchFamily="18" charset="0"/>
            </a:endParaRPr>
          </a:p>
          <a:p>
            <a:pPr algn="ctr" eaLnBrk="0" hangingPunct="0"/>
            <a:endParaRPr lang="ru-RU" altLang="en-UA" sz="2400" i="0">
              <a:latin typeface="Cambria" panose="02040503050406030204" pitchFamily="18" charset="0"/>
            </a:endParaRPr>
          </a:p>
        </p:txBody>
      </p:sp>
      <p:sp>
        <p:nvSpPr>
          <p:cNvPr id="39956" name="Rectangle 20">
            <a:extLst>
              <a:ext uri="{FF2B5EF4-FFF2-40B4-BE49-F238E27FC236}">
                <a16:creationId xmlns:a16="http://schemas.microsoft.com/office/drawing/2014/main" id="{2B0EE819-EC23-9FD0-F514-71202050F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933575"/>
            <a:ext cx="47339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63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63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63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63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63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3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3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3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3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A" b="1" i="0"/>
              <a:t>Дано</a:t>
            </a:r>
            <a:r>
              <a:rPr lang="uk-UA" altLang="en-UA" b="1" i="0"/>
              <a:t>:АВ С A</a:t>
            </a:r>
            <a:r>
              <a:rPr lang="ru-RU" altLang="en-UA" b="1" i="0" baseline="-25000"/>
              <a:t>1</a:t>
            </a:r>
            <a:r>
              <a:rPr lang="uk-UA" altLang="en-UA" b="1" i="0"/>
              <a:t>B</a:t>
            </a:r>
            <a:r>
              <a:rPr lang="ru-RU" altLang="en-UA" b="1" i="0" baseline="-25000"/>
              <a:t>1</a:t>
            </a:r>
            <a:r>
              <a:rPr lang="uk-UA" altLang="en-UA" b="1" i="0"/>
              <a:t>С</a:t>
            </a:r>
            <a:r>
              <a:rPr lang="ru-RU" altLang="en-UA" b="1" i="0" baseline="-25000"/>
              <a:t>1</a:t>
            </a:r>
            <a:r>
              <a:rPr lang="uk-UA" altLang="en-UA" b="1" i="0"/>
              <a:t> – призма</a:t>
            </a:r>
            <a:endParaRPr lang="ru-RU" altLang="en-UA" i="0"/>
          </a:p>
          <a:p>
            <a:r>
              <a:rPr lang="uk-UA" altLang="en-UA" b="1" i="0"/>
              <a:t>А</a:t>
            </a:r>
            <a:r>
              <a:rPr lang="ru-RU" altLang="en-UA" b="1" i="0" baseline="-25000"/>
              <a:t>1</a:t>
            </a:r>
            <a:r>
              <a:rPr lang="uk-UA" altLang="en-UA" b="1" i="0"/>
              <a:t>B</a:t>
            </a:r>
            <a:r>
              <a:rPr lang="ru-RU" altLang="en-UA" b="1" i="0" baseline="-25000"/>
              <a:t>1</a:t>
            </a:r>
            <a:r>
              <a:rPr lang="uk-UA" altLang="en-UA" b="1" i="0"/>
              <a:t> = 10 см; А</a:t>
            </a:r>
            <a:r>
              <a:rPr lang="ru-RU" altLang="en-UA" b="1" i="0" baseline="-25000"/>
              <a:t>1</a:t>
            </a:r>
            <a:r>
              <a:rPr lang="uk-UA" altLang="en-UA" b="1" i="0"/>
              <a:t>С</a:t>
            </a:r>
            <a:r>
              <a:rPr lang="ru-RU" altLang="en-UA" b="1" i="0" baseline="-25000"/>
              <a:t>1</a:t>
            </a:r>
            <a:r>
              <a:rPr lang="uk-UA" altLang="en-UA" b="1" i="0"/>
              <a:t> = 6см; АА</a:t>
            </a:r>
            <a:r>
              <a:rPr lang="uk-UA" altLang="en-UA" b="1" i="0" baseline="-25000"/>
              <a:t>1</a:t>
            </a:r>
            <a:r>
              <a:rPr lang="uk-UA" altLang="en-UA" b="1" i="0"/>
              <a:t> = H = 15 см</a:t>
            </a:r>
            <a:endParaRPr lang="ru-RU" altLang="en-UA" i="0"/>
          </a:p>
          <a:p>
            <a:r>
              <a:rPr lang="uk-UA" altLang="en-UA" b="1" i="0"/>
              <a:t>Знайти: </a:t>
            </a:r>
            <a:r>
              <a:rPr lang="en-US" altLang="en-UA" b="1" i="0"/>
              <a:t>S</a:t>
            </a:r>
            <a:r>
              <a:rPr lang="uk-UA" altLang="en-UA" b="1" i="0" baseline="-25000"/>
              <a:t>пов</a:t>
            </a:r>
            <a:r>
              <a:rPr lang="uk-UA" altLang="en-UA" b="1" i="0"/>
              <a:t>. – ?</a:t>
            </a:r>
            <a:endParaRPr lang="ru-RU" altLang="en-UA" i="0"/>
          </a:p>
          <a:p>
            <a:pPr eaLnBrk="0" hangingPunct="0"/>
            <a:endParaRPr lang="ru-RU" altLang="en-UA" i="0"/>
          </a:p>
        </p:txBody>
      </p:sp>
    </p:spTree>
  </p:cSld>
  <p:clrMapOvr>
    <a:masterClrMapping/>
  </p:clrMapOvr>
  <p:transition spd="slow">
    <p:zoom dir="in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Заголовок 2">
            <a:extLst>
              <a:ext uri="{FF2B5EF4-FFF2-40B4-BE49-F238E27FC236}">
                <a16:creationId xmlns:a16="http://schemas.microsoft.com/office/drawing/2014/main" id="{0F04518A-189A-36AA-3976-3A7E878FADBA}"/>
              </a:ext>
            </a:extLst>
          </p:cNvPr>
          <p:cNvSpPr>
            <a:spLocks/>
          </p:cNvSpPr>
          <p:nvPr/>
        </p:nvSpPr>
        <p:spPr bwMode="auto">
          <a:xfrm>
            <a:off x="1692275" y="1557338"/>
            <a:ext cx="54006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A" sz="5400" i="0">
                <a:solidFill>
                  <a:srgbClr val="00660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Розв'язати задачу</a:t>
            </a:r>
            <a:endParaRPr lang="ru-RU" altLang="en-UA" sz="5400" i="0">
              <a:solidFill>
                <a:srgbClr val="00660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798" name="Объект 1">
            <a:extLst>
              <a:ext uri="{FF2B5EF4-FFF2-40B4-BE49-F238E27FC236}">
                <a16:creationId xmlns:a16="http://schemas.microsoft.com/office/drawing/2014/main" id="{A5743117-AABB-E822-F61E-F92BC4EFF99B}"/>
              </a:ext>
            </a:extLst>
          </p:cNvPr>
          <p:cNvSpPr>
            <a:spLocks/>
          </p:cNvSpPr>
          <p:nvPr/>
        </p:nvSpPr>
        <p:spPr bwMode="auto">
          <a:xfrm>
            <a:off x="539750" y="2420938"/>
            <a:ext cx="820737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A" sz="4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основі прямої призми лежить ромб з гострим кутом 60° і стороною 8 см. Знайти діагональ призми, якщо її бічне ребро дорівнює 4 см.</a:t>
            </a:r>
            <a:endParaRPr lang="ru-RU" altLang="en-UA" sz="44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9" name="Заголовок 2">
            <a:extLst>
              <a:ext uri="{FF2B5EF4-FFF2-40B4-BE49-F238E27FC236}">
                <a16:creationId xmlns:a16="http://schemas.microsoft.com/office/drawing/2014/main" id="{548C178F-C229-641E-34A1-23B2A962F98B}"/>
              </a:ext>
            </a:extLst>
          </p:cNvPr>
          <p:cNvSpPr>
            <a:spLocks/>
          </p:cNvSpPr>
          <p:nvPr/>
        </p:nvSpPr>
        <p:spPr bwMode="auto">
          <a:xfrm>
            <a:off x="971550" y="333375"/>
            <a:ext cx="79216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A" sz="5400" b="1" i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</a:p>
        </p:txBody>
      </p:sp>
    </p:spTree>
  </p:cSld>
  <p:clrMapOvr>
    <a:masterClrMapping/>
  </p:clrMapOvr>
  <p:transition spd="slow">
    <p:zoom dir="in"/>
    <p:sndAc>
      <p:stSnd>
        <p:snd r:embed="rId2" name="explod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Заголовок 2">
            <a:extLst>
              <a:ext uri="{FF2B5EF4-FFF2-40B4-BE49-F238E27FC236}">
                <a16:creationId xmlns:a16="http://schemas.microsoft.com/office/drawing/2014/main" id="{ED397787-C23D-6C60-2B9F-108FABD9821B}"/>
              </a:ext>
            </a:extLst>
          </p:cNvPr>
          <p:cNvSpPr>
            <a:spLocks/>
          </p:cNvSpPr>
          <p:nvPr/>
        </p:nvSpPr>
        <p:spPr bwMode="auto">
          <a:xfrm>
            <a:off x="971550" y="338138"/>
            <a:ext cx="79216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A" sz="5400" b="1" i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Малюнок 1</a:t>
            </a:r>
          </a:p>
        </p:txBody>
      </p:sp>
      <p:pic>
        <p:nvPicPr>
          <p:cNvPr id="34821" name="Содержимое 3" descr="Задача1.png">
            <a:extLst>
              <a:ext uri="{FF2B5EF4-FFF2-40B4-BE49-F238E27FC236}">
                <a16:creationId xmlns:a16="http://schemas.microsoft.com/office/drawing/2014/main" id="{73A6DE16-FCCA-E333-C18E-11988D760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t="11426" r="46991" b="26004"/>
          <a:stretch>
            <a:fillRect/>
          </a:stretch>
        </p:blipFill>
        <p:spPr bwMode="auto">
          <a:xfrm>
            <a:off x="2124075" y="1773238"/>
            <a:ext cx="4062413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  <p:sndAc>
      <p:stSnd>
        <p:snd r:embed="rId2" name="explode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284CE62-A783-679D-1140-BAD09B4B5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04813"/>
            <a:ext cx="7632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uk-UA" sz="4200" i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ПРИЗМИ У НАШОМУ ЖИТТІ</a:t>
            </a:r>
          </a:p>
        </p:txBody>
      </p:sp>
      <p:pic>
        <p:nvPicPr>
          <p:cNvPr id="29703" name="Picture 22">
            <a:extLst>
              <a:ext uri="{FF2B5EF4-FFF2-40B4-BE49-F238E27FC236}">
                <a16:creationId xmlns:a16="http://schemas.microsoft.com/office/drawing/2014/main" id="{8E05AD70-6522-B8C2-6614-53F33CCD7692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12875"/>
            <a:ext cx="326866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4" name="Picture 17">
            <a:extLst>
              <a:ext uri="{FF2B5EF4-FFF2-40B4-BE49-F238E27FC236}">
                <a16:creationId xmlns:a16="http://schemas.microsoft.com/office/drawing/2014/main" id="{A4373ADA-AF24-1316-67E9-3BB3092F0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341438"/>
            <a:ext cx="31083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9">
            <a:extLst>
              <a:ext uri="{FF2B5EF4-FFF2-40B4-BE49-F238E27FC236}">
                <a16:creationId xmlns:a16="http://schemas.microsoft.com/office/drawing/2014/main" id="{BC9DFE00-9556-F1A7-8FA4-28AEB77C6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73463"/>
            <a:ext cx="3563937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6" descr="C:\Program Files\Microsoft Office\Clipart\standard\stddir3\hh00818_.wmf">
            <a:extLst>
              <a:ext uri="{FF2B5EF4-FFF2-40B4-BE49-F238E27FC236}">
                <a16:creationId xmlns:a16="http://schemas.microsoft.com/office/drawing/2014/main" id="{8F7C78BC-B740-116D-BF85-7AC7A9F7F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1341438"/>
            <a:ext cx="2562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0" descr="C:\Program Files\Microsoft Office\Clipart\standard\stddir2\bs00932_.wmf">
            <a:extLst>
              <a:ext uri="{FF2B5EF4-FFF2-40B4-BE49-F238E27FC236}">
                <a16:creationId xmlns:a16="http://schemas.microsoft.com/office/drawing/2014/main" id="{7BDAECFD-2643-1665-CBE5-45947FF15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708275"/>
            <a:ext cx="24384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>
            <a:extLst>
              <a:ext uri="{FF2B5EF4-FFF2-40B4-BE49-F238E27FC236}">
                <a16:creationId xmlns:a16="http://schemas.microsoft.com/office/drawing/2014/main" id="{FDF10419-4820-3F3D-2AE8-CAF98381C6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altLang="en-UA"/>
              <a:t>  </a:t>
            </a:r>
          </a:p>
        </p:txBody>
      </p:sp>
      <p:sp>
        <p:nvSpPr>
          <p:cNvPr id="96260" name="Rectangle 4">
            <a:extLst>
              <a:ext uri="{FF2B5EF4-FFF2-40B4-BE49-F238E27FC236}">
                <a16:creationId xmlns:a16="http://schemas.microsoft.com/office/drawing/2014/main" id="{09E5D99F-D5AE-07DC-EE32-5443AC7C3A09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258888" y="273050"/>
            <a:ext cx="7129462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uk-UA" i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ПРИЗМИ В АРХІТЕКТУРІ</a:t>
            </a:r>
          </a:p>
        </p:txBody>
      </p:sp>
      <p:pic>
        <p:nvPicPr>
          <p:cNvPr id="24588" name="Picture 5">
            <a:extLst>
              <a:ext uri="{FF2B5EF4-FFF2-40B4-BE49-F238E27FC236}">
                <a16:creationId xmlns:a16="http://schemas.microsoft.com/office/drawing/2014/main" id="{FB75BC89-4758-F0DA-46AA-06F347D04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5814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9" name="Picture 13">
            <a:extLst>
              <a:ext uri="{FF2B5EF4-FFF2-40B4-BE49-F238E27FC236}">
                <a16:creationId xmlns:a16="http://schemas.microsoft.com/office/drawing/2014/main" id="{10BA9BED-25A4-A41E-C98B-BC992CEE3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3505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5" name="Picture 9">
            <a:extLst>
              <a:ext uri="{FF2B5EF4-FFF2-40B4-BE49-F238E27FC236}">
                <a16:creationId xmlns:a16="http://schemas.microsoft.com/office/drawing/2014/main" id="{CA9E7B73-89AC-9D51-D62C-C2D40719C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3581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7" descr="C:\Program Files\Microsoft Office\Clipart\standard\stddir4\tr00656_.wmf">
            <a:extLst>
              <a:ext uri="{FF2B5EF4-FFF2-40B4-BE49-F238E27FC236}">
                <a16:creationId xmlns:a16="http://schemas.microsoft.com/office/drawing/2014/main" id="{1BAF579F-536F-A4FD-9D49-BD422788A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341438"/>
            <a:ext cx="1622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5" descr="C:\Program Files\Microsoft Office\Clipart\standard\stddir1\bd06453_.wmf">
            <a:extLst>
              <a:ext uri="{FF2B5EF4-FFF2-40B4-BE49-F238E27FC236}">
                <a16:creationId xmlns:a16="http://schemas.microsoft.com/office/drawing/2014/main" id="{A486F44D-C862-8CC7-1C36-A5B817037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12875"/>
            <a:ext cx="21336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Заголовок 1">
            <a:extLst>
              <a:ext uri="{FF2B5EF4-FFF2-40B4-BE49-F238E27FC236}">
                <a16:creationId xmlns:a16="http://schemas.microsoft.com/office/drawing/2014/main" id="{B511F27B-A5E4-1470-0309-7D57E1AE42FC}"/>
              </a:ext>
            </a:extLst>
          </p:cNvPr>
          <p:cNvSpPr>
            <a:spLocks/>
          </p:cNvSpPr>
          <p:nvPr/>
        </p:nvSpPr>
        <p:spPr bwMode="auto">
          <a:xfrm>
            <a:off x="107950" y="333375"/>
            <a:ext cx="85963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A" sz="5400" b="1"/>
              <a:t> </a:t>
            </a:r>
            <a:r>
              <a:rPr lang="uk-UA" altLang="en-UA" sz="5400" b="1">
                <a:solidFill>
                  <a:srgbClr val="FF0000"/>
                </a:solidFill>
              </a:rPr>
              <a:t>Рефлексія діяльності</a:t>
            </a:r>
            <a:endParaRPr lang="uk-UA" altLang="en-UA" sz="5400" b="1" i="0">
              <a:solidFill>
                <a:srgbClr val="FF0000"/>
              </a:solidFill>
            </a:endParaRPr>
          </a:p>
        </p:txBody>
      </p:sp>
      <p:sp>
        <p:nvSpPr>
          <p:cNvPr id="48134" name="Заголовок 1">
            <a:extLst>
              <a:ext uri="{FF2B5EF4-FFF2-40B4-BE49-F238E27FC236}">
                <a16:creationId xmlns:a16="http://schemas.microsoft.com/office/drawing/2014/main" id="{35AAB053-EDEC-63C6-0D69-E1DDCE7F1361}"/>
              </a:ext>
            </a:extLst>
          </p:cNvPr>
          <p:cNvSpPr>
            <a:spLocks/>
          </p:cNvSpPr>
          <p:nvPr/>
        </p:nvSpPr>
        <p:spPr bwMode="auto">
          <a:xfrm>
            <a:off x="323850" y="1196975"/>
            <a:ext cx="85963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A" sz="6000" b="1" i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Продовжить </a:t>
            </a:r>
            <a:r>
              <a:rPr lang="ru-RU" altLang="en-UA" sz="6000" b="1" i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фразу</a:t>
            </a:r>
          </a:p>
        </p:txBody>
      </p:sp>
      <p:sp>
        <p:nvSpPr>
          <p:cNvPr id="48135" name="Прямоугольник 3">
            <a:extLst>
              <a:ext uri="{FF2B5EF4-FFF2-40B4-BE49-F238E27FC236}">
                <a16:creationId xmlns:a16="http://schemas.microsoft.com/office/drawing/2014/main" id="{D9F04899-5E51-DAD4-A1FD-2722E0D8F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276475"/>
            <a:ext cx="54356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uk-UA" altLang="en-UA" sz="2800" b="1">
                <a:solidFill>
                  <a:srgbClr val="0066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- Мені було цікаво...</a:t>
            </a:r>
          </a:p>
          <a:p>
            <a:pPr algn="r"/>
            <a:r>
              <a:rPr lang="uk-UA" altLang="en-UA" sz="2800" b="1">
                <a:solidFill>
                  <a:srgbClr val="0066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- Ми сьогодні розібралися... </a:t>
            </a:r>
          </a:p>
          <a:p>
            <a:pPr algn="r"/>
            <a:r>
              <a:rPr lang="uk-UA" altLang="en-UA" sz="2800" b="1">
                <a:solidFill>
                  <a:srgbClr val="0066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-Я сьогодні зрозумів, що... </a:t>
            </a:r>
          </a:p>
          <a:p>
            <a:pPr algn="r"/>
            <a:r>
              <a:rPr lang="uk-UA" altLang="en-UA" sz="2800" b="1">
                <a:solidFill>
                  <a:srgbClr val="0066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- Мені було важко... </a:t>
            </a:r>
          </a:p>
          <a:p>
            <a:pPr algn="r"/>
            <a:r>
              <a:rPr lang="uk-UA" altLang="en-UA" sz="2800" b="1">
                <a:solidFill>
                  <a:srgbClr val="0066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- Завтра я хочу на уроці</a:t>
            </a:r>
            <a:endParaRPr lang="uk-UA" altLang="en-UA" sz="2800" b="1" i="0">
              <a:solidFill>
                <a:srgbClr val="006600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pic>
        <p:nvPicPr>
          <p:cNvPr id="48136" name="Picture 2" descr="7&#10;Ð ÐµÑÐ»ÐµÐºÑÑÑ Ð½Ð°ÑÑÑÐ¾Ñ ÑÐ°Ð ÐµÑÐ»ÐµÐºÑÑÑ Ð½Ð°ÑÑÑÐ¾Ñ ÑÐ°&#10;ÐµÐ¼Ð¾ÑÑÐ¹Ð½Ð¾Ð³Ð¾ ÑÑÐ°Ð½ÑÐµÐ¼Ð¾ÑÑÐ¹Ð½Ð¾Ð³Ð¾ ÑÑÐ°Ð½Ñ&#10; ">
            <a:extLst>
              <a:ext uri="{FF2B5EF4-FFF2-40B4-BE49-F238E27FC236}">
                <a16:creationId xmlns:a16="http://schemas.microsoft.com/office/drawing/2014/main" id="{5491CF14-20EA-3291-0D28-4C347EECF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0" t="27617" r="5510" b="18542"/>
          <a:stretch>
            <a:fillRect/>
          </a:stretch>
        </p:blipFill>
        <p:spPr bwMode="auto">
          <a:xfrm>
            <a:off x="539750" y="4437063"/>
            <a:ext cx="4392613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  <p:sndAc>
      <p:stSnd>
        <p:snd r:embed="rId2" name="explode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Дякую за увагу!!!">
            <a:extLst>
              <a:ext uri="{FF2B5EF4-FFF2-40B4-BE49-F238E27FC236}">
                <a16:creationId xmlns:a16="http://schemas.microsoft.com/office/drawing/2014/main" id="{60180FFD-B05F-CFEC-8BE7-F65EE7E3A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81075"/>
            <a:ext cx="4865688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 dir="in"/>
    <p:sndAc>
      <p:stSnd>
        <p:snd r:embed="rId2" name="explod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>
            <a:extLst>
              <a:ext uri="{FF2B5EF4-FFF2-40B4-BE49-F238E27FC236}">
                <a16:creationId xmlns:a16="http://schemas.microsoft.com/office/drawing/2014/main" id="{03F2ED8A-1671-353E-A02E-1CBBD86422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ru-RU" altLang="en-UA" sz="4400"/>
              <a:t>   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348E2707-BA51-4F67-2C06-DCCDF1BCC0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76600" y="476250"/>
            <a:ext cx="3311525" cy="6492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uk-UA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ПРИЗМА</a:t>
            </a:r>
          </a:p>
        </p:txBody>
      </p:sp>
      <p:sp>
        <p:nvSpPr>
          <p:cNvPr id="11279" name="Содержимое 2">
            <a:extLst>
              <a:ext uri="{FF2B5EF4-FFF2-40B4-BE49-F238E27FC236}">
                <a16:creationId xmlns:a16="http://schemas.microsoft.com/office/drawing/2014/main" id="{09DC9D14-DC32-0A11-05D7-3512D291CC1C}"/>
              </a:ext>
            </a:extLst>
          </p:cNvPr>
          <p:cNvSpPr>
            <a:spLocks/>
          </p:cNvSpPr>
          <p:nvPr/>
        </p:nvSpPr>
        <p:spPr bwMode="auto">
          <a:xfrm>
            <a:off x="684213" y="1196975"/>
            <a:ext cx="82296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A" b="1" i="0">
                <a:solidFill>
                  <a:srgbClr val="006600"/>
                </a:solidFill>
              </a:rPr>
              <a:t>Призмою називається многогранник, у якого дві грані — рівні n-кутники, розташовані в паралельних площинах, а решта n граней — паралелограми.</a:t>
            </a:r>
          </a:p>
        </p:txBody>
      </p:sp>
      <p:pic>
        <p:nvPicPr>
          <p:cNvPr id="2" name="Picture 2" descr="http://www.matematikkonulari.com/wp-content/uploads/2012/07/prizma.jpg">
            <a:extLst>
              <a:ext uri="{FF2B5EF4-FFF2-40B4-BE49-F238E27FC236}">
                <a16:creationId xmlns:a16="http://schemas.microsoft.com/office/drawing/2014/main" id="{8E8EAEF0-AC9D-62EA-3EDD-803122B01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9000"/>
            <a:ext cx="85137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Содержимое 2">
            <a:extLst>
              <a:ext uri="{FF2B5EF4-FFF2-40B4-BE49-F238E27FC236}">
                <a16:creationId xmlns:a16="http://schemas.microsoft.com/office/drawing/2014/main" id="{B23A72ED-6853-70AE-A905-4C57EB54E32F}"/>
              </a:ext>
            </a:extLst>
          </p:cNvPr>
          <p:cNvSpPr>
            <a:spLocks/>
          </p:cNvSpPr>
          <p:nvPr/>
        </p:nvSpPr>
        <p:spPr bwMode="auto">
          <a:xfrm>
            <a:off x="395288" y="333375"/>
            <a:ext cx="82867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uk-UA" altLang="en-UA" sz="4000" b="1" i="0">
                <a:solidFill>
                  <a:srgbClr val="006600"/>
                </a:solidFill>
                <a:latin typeface="Georgia" panose="02040502050405020303" pitchFamily="18" charset="0"/>
              </a:rPr>
              <a:t>Властивості призми</a:t>
            </a:r>
          </a:p>
          <a:p>
            <a:r>
              <a:rPr lang="uk-UA" altLang="en-UA" sz="2800" b="1" i="0">
                <a:solidFill>
                  <a:srgbClr val="006600"/>
                </a:solidFill>
                <a:latin typeface="Cambria" panose="02040503050406030204" pitchFamily="18" charset="0"/>
              </a:rPr>
              <a:t>Основи призми є рівними многокутниками.</a:t>
            </a:r>
          </a:p>
          <a:p>
            <a:r>
              <a:rPr lang="uk-UA" altLang="en-UA" sz="2800" b="1" i="0">
                <a:solidFill>
                  <a:srgbClr val="006600"/>
                </a:solidFill>
                <a:latin typeface="Cambria" panose="02040503050406030204" pitchFamily="18" charset="0"/>
              </a:rPr>
              <a:t>Бічні грані призми є паралелограмами.</a:t>
            </a:r>
          </a:p>
          <a:p>
            <a:r>
              <a:rPr lang="uk-UA" altLang="en-UA" sz="2800" b="1" i="0">
                <a:solidFill>
                  <a:srgbClr val="006600"/>
                </a:solidFill>
                <a:latin typeface="Cambria" panose="02040503050406030204" pitchFamily="18" charset="0"/>
              </a:rPr>
              <a:t>Ребра призми – це сторони бічних граней і основ</a:t>
            </a:r>
            <a:r>
              <a:rPr lang="ru-RU" altLang="en-UA" sz="2800" i="0">
                <a:solidFill>
                  <a:srgbClr val="006600"/>
                </a:solidFill>
                <a:latin typeface="Cambria" panose="02040503050406030204" pitchFamily="18" charset="0"/>
              </a:rPr>
              <a:t> </a:t>
            </a:r>
            <a:endParaRPr lang="uk-UA" altLang="en-UA" sz="2800" b="1" i="0">
              <a:solidFill>
                <a:srgbClr val="006600"/>
              </a:solidFill>
              <a:latin typeface="Cambria" panose="02040503050406030204" pitchFamily="18" charset="0"/>
            </a:endParaRPr>
          </a:p>
          <a:p>
            <a:r>
              <a:rPr lang="uk-UA" altLang="en-UA" sz="2800" b="1" i="0">
                <a:solidFill>
                  <a:srgbClr val="006600"/>
                </a:solidFill>
                <a:latin typeface="Cambria" panose="02040503050406030204" pitchFamily="18" charset="0"/>
              </a:rPr>
              <a:t>Бічні ребра призми  рівні.</a:t>
            </a:r>
          </a:p>
          <a:p>
            <a:r>
              <a:rPr lang="uk-UA" altLang="en-UA" sz="2800" b="1" i="0">
                <a:solidFill>
                  <a:srgbClr val="006600"/>
                </a:solidFill>
                <a:latin typeface="Cambria" panose="02040503050406030204" pitchFamily="18" charset="0"/>
              </a:rPr>
              <a:t>Висота призми — відстань між площинами її основ.</a:t>
            </a:r>
          </a:p>
          <a:p>
            <a:r>
              <a:rPr lang="uk-UA" altLang="en-UA" sz="2800" b="1" i="0">
                <a:solidFill>
                  <a:srgbClr val="006600"/>
                </a:solidFill>
                <a:latin typeface="Cambria" panose="02040503050406030204" pitchFamily="18" charset="0"/>
              </a:rPr>
              <a:t>Діагональний переріз </a:t>
            </a:r>
          </a:p>
          <a:p>
            <a:pPr>
              <a:buFontTx/>
              <a:buNone/>
            </a:pPr>
            <a:r>
              <a:rPr lang="uk-UA" altLang="en-UA" sz="2800" b="1" i="0">
                <a:solidFill>
                  <a:srgbClr val="006600"/>
                </a:solidFill>
                <a:latin typeface="Cambria" panose="02040503050406030204" pitchFamily="18" charset="0"/>
              </a:rPr>
              <a:t>    будь – якої призми – </a:t>
            </a:r>
          </a:p>
          <a:p>
            <a:pPr>
              <a:buFontTx/>
              <a:buNone/>
            </a:pPr>
            <a:r>
              <a:rPr lang="uk-UA" altLang="en-UA" sz="2800" b="1" i="0">
                <a:solidFill>
                  <a:srgbClr val="006600"/>
                </a:solidFill>
                <a:latin typeface="Cambria" panose="02040503050406030204" pitchFamily="18" charset="0"/>
              </a:rPr>
              <a:t>    паралелограм.</a:t>
            </a:r>
          </a:p>
          <a:p>
            <a:pPr>
              <a:buFontTx/>
              <a:buNone/>
            </a:pPr>
            <a:endParaRPr lang="uk-UA" altLang="en-UA" sz="2800" b="1" i="0">
              <a:solidFill>
                <a:srgbClr val="006600"/>
              </a:solidFill>
              <a:latin typeface="Cambria" panose="02040503050406030204" pitchFamily="18" charset="0"/>
            </a:endParaRPr>
          </a:p>
        </p:txBody>
      </p:sp>
      <p:pic>
        <p:nvPicPr>
          <p:cNvPr id="37894" name="Picutre 1">
            <a:extLst>
              <a:ext uri="{FF2B5EF4-FFF2-40B4-BE49-F238E27FC236}">
                <a16:creationId xmlns:a16="http://schemas.microsoft.com/office/drawing/2014/main" id="{7B295ABD-6AD3-F4C4-B481-69D5A0B1A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437063"/>
            <a:ext cx="33369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  <p:sndAc>
      <p:stSnd>
        <p:snd r:embed="rId2" name="explod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Rectangle 11">
            <a:extLst>
              <a:ext uri="{FF2B5EF4-FFF2-40B4-BE49-F238E27FC236}">
                <a16:creationId xmlns:a16="http://schemas.microsoft.com/office/drawing/2014/main" id="{7AFF9E20-9D76-493A-CE71-02942D56D6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A"/>
              <a:t>   </a:t>
            </a: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7DC17401-ABC0-8396-AA04-7E0E74599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28600"/>
            <a:ext cx="472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uk-UA" b="1" i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ВЛАСТИВОСТІ:</a:t>
            </a:r>
          </a:p>
        </p:txBody>
      </p:sp>
      <p:sp>
        <p:nvSpPr>
          <p:cNvPr id="16405" name="Rectangle 21">
            <a:extLst>
              <a:ext uri="{FF2B5EF4-FFF2-40B4-BE49-F238E27FC236}">
                <a16:creationId xmlns:a16="http://schemas.microsoft.com/office/drawing/2014/main" id="{618ED563-C4EC-6F1C-20D8-9E8036D4CB3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412875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uk-UA" altLang="en-UA" sz="2800" b="1" i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1. Основи паралельні та рівні.</a:t>
            </a:r>
          </a:p>
          <a:p>
            <a:pPr>
              <a:buFontTx/>
              <a:buNone/>
            </a:pPr>
            <a:r>
              <a:rPr lang="uk-UA" altLang="en-UA" sz="2800" b="1" i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2. Бічні ребра паралельні та рівні</a:t>
            </a:r>
          </a:p>
          <a:p>
            <a:pPr>
              <a:buFontTx/>
              <a:buNone/>
            </a:pPr>
            <a:r>
              <a:rPr lang="uk-UA" altLang="en-UA" sz="2800" b="1" i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3. Бічні грані – паралелограми (у прямої призми - прямокутники)</a:t>
            </a:r>
          </a:p>
          <a:p>
            <a:pPr>
              <a:buFontTx/>
              <a:buNone/>
            </a:pPr>
            <a:endParaRPr lang="uk-UA" altLang="en-UA" sz="2800" i="1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altLang="en-UA" sz="2800">
              <a:solidFill>
                <a:srgbClr val="003399"/>
              </a:solidFill>
            </a:endParaRPr>
          </a:p>
        </p:txBody>
      </p:sp>
      <p:pic>
        <p:nvPicPr>
          <p:cNvPr id="16408" name="Picture 2" descr="http://shkolo.ru/i/prizma.gif">
            <a:extLst>
              <a:ext uri="{FF2B5EF4-FFF2-40B4-BE49-F238E27FC236}">
                <a16:creationId xmlns:a16="http://schemas.microsoft.com/office/drawing/2014/main" id="{BF845854-6C4D-F2AF-E1F2-02DF80209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1"/>
          <a:stretch>
            <a:fillRect/>
          </a:stretch>
        </p:blipFill>
        <p:spPr bwMode="auto">
          <a:xfrm>
            <a:off x="468313" y="1700213"/>
            <a:ext cx="401955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42A8FE81-FD9B-2E5B-D317-C5300DE80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211613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uk-UA" altLang="en-UA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Пряма призма</a:t>
            </a:r>
            <a:r>
              <a:rPr lang="uk-UA" altLang="en-UA" b="1" i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en-UA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– це призма, бічні ребра якої перпендикулярні до основи.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en-UA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Похила призма</a:t>
            </a:r>
            <a:r>
              <a:rPr lang="uk-UA" altLang="en-UA" b="1" i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en-UA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– це призма, бічні ребра якої не перпендикулярні до основи</a:t>
            </a:r>
          </a:p>
          <a:p>
            <a:pPr>
              <a:lnSpc>
                <a:spcPct val="90000"/>
              </a:lnSpc>
              <a:buFontTx/>
              <a:buNone/>
            </a:pPr>
            <a:endParaRPr lang="uk-UA" altLang="en-UA" b="1" i="1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altLang="en-UA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87EEE966-75FE-5E33-F235-7CA683AD1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04813"/>
            <a:ext cx="5943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uk-UA" sz="3600" b="1" i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ВИДИ ПРИЗМ</a:t>
            </a:r>
          </a:p>
        </p:txBody>
      </p:sp>
      <p:pic>
        <p:nvPicPr>
          <p:cNvPr id="30726" name="Picture 2" descr="http://dic.academic.ru/pictures/es/280361.jpg">
            <a:extLst>
              <a:ext uri="{FF2B5EF4-FFF2-40B4-BE49-F238E27FC236}">
                <a16:creationId xmlns:a16="http://schemas.microsoft.com/office/drawing/2014/main" id="{E285AF6C-CFEF-9C7D-48F5-58097A87F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68638"/>
            <a:ext cx="77152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Прямоугольник 5">
            <a:extLst>
              <a:ext uri="{FF2B5EF4-FFF2-40B4-BE49-F238E27FC236}">
                <a16:creationId xmlns:a16="http://schemas.microsoft.com/office/drawing/2014/main" id="{E9169827-B16D-7344-B4EB-206362344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734050"/>
            <a:ext cx="25923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A" sz="2000" b="1" i="0">
                <a:solidFill>
                  <a:srgbClr val="006600"/>
                </a:solidFill>
                <a:cs typeface="Arial" panose="020B0604020202020204" pitchFamily="34" charset="0"/>
              </a:rPr>
              <a:t>А- пряма призма</a:t>
            </a:r>
          </a:p>
          <a:p>
            <a:r>
              <a:rPr lang="uk-UA" altLang="en-UA" sz="2000" b="1" i="0">
                <a:solidFill>
                  <a:srgbClr val="006600"/>
                </a:solidFill>
                <a:cs typeface="Arial" panose="020B0604020202020204" pitchFamily="34" charset="0"/>
              </a:rPr>
              <a:t>Б- похила призма</a:t>
            </a:r>
          </a:p>
          <a:p>
            <a:endParaRPr lang="uk-UA" altLang="en-UA" sz="2400" b="1" i="0">
              <a:solidFill>
                <a:srgbClr val="006600"/>
              </a:solidFill>
              <a:cs typeface="Arial" panose="020B0604020202020204" pitchFamily="34" charset="0"/>
            </a:endParaRPr>
          </a:p>
        </p:txBody>
      </p:sp>
      <p:sp>
        <p:nvSpPr>
          <p:cNvPr id="30728" name="Прямоугольник 6">
            <a:extLst>
              <a:ext uri="{FF2B5EF4-FFF2-40B4-BE49-F238E27FC236}">
                <a16:creationId xmlns:a16="http://schemas.microsoft.com/office/drawing/2014/main" id="{BC135C78-B49A-0F78-B87F-DDD8C4217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5661025"/>
            <a:ext cx="2736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A" sz="2000" b="1" i="0">
                <a:solidFill>
                  <a:srgbClr val="006600"/>
                </a:solidFill>
                <a:cs typeface="Arial" panose="020B0604020202020204" pitchFamily="34" charset="0"/>
              </a:rPr>
              <a:t>В- похила призма</a:t>
            </a:r>
          </a:p>
          <a:p>
            <a:r>
              <a:rPr lang="uk-UA" altLang="en-UA" sz="2000" b="1" i="0">
                <a:solidFill>
                  <a:srgbClr val="006600"/>
                </a:solidFill>
                <a:cs typeface="Arial" panose="020B0604020202020204" pitchFamily="34" charset="0"/>
              </a:rPr>
              <a:t>Г- пряма призма</a:t>
            </a:r>
            <a:endParaRPr lang="ru-RU" altLang="en-UA" sz="2000" b="1" i="0">
              <a:solidFill>
                <a:srgbClr val="0066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 dir="in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66AD9916-4D9C-CBC2-6E29-568D954AC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04813"/>
            <a:ext cx="36718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uk-UA" sz="3600" b="1" i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ВИДИ ПРИЗМ</a:t>
            </a: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42F272FC-5A4B-6C55-9221-8BA34C68B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8" y="1095375"/>
            <a:ext cx="85994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A" sz="2400" b="1" i="0">
                <a:solidFill>
                  <a:srgbClr val="006600"/>
                </a:solidFill>
                <a:latin typeface="Cambria" panose="02040503050406030204" pitchFamily="18" charset="0"/>
              </a:rPr>
              <a:t>                   Властивості:</a:t>
            </a:r>
            <a:endParaRPr lang="ru-RU" altLang="en-UA" sz="2400" b="1" i="0">
              <a:solidFill>
                <a:srgbClr val="006600"/>
              </a:solidFill>
              <a:latin typeface="Cambria" panose="02040503050406030204" pitchFamily="18" charset="0"/>
            </a:endParaRPr>
          </a:p>
          <a:p>
            <a:pPr>
              <a:buFontTx/>
              <a:buAutoNum type="arabicPeriod"/>
            </a:pPr>
            <a:r>
              <a:rPr lang="uk-UA" altLang="en-UA" sz="2400" b="1" i="0">
                <a:solidFill>
                  <a:srgbClr val="006600"/>
                </a:solidFill>
                <a:latin typeface="Cambria" panose="02040503050406030204" pitchFamily="18" charset="0"/>
              </a:rPr>
              <a:t>Висота дорівнює бічному ребру;</a:t>
            </a:r>
          </a:p>
          <a:p>
            <a:pPr>
              <a:buFontTx/>
              <a:buAutoNum type="arabicPeriod"/>
            </a:pPr>
            <a:r>
              <a:rPr lang="uk-UA" altLang="en-UA" sz="2400" b="1" i="0">
                <a:solidFill>
                  <a:srgbClr val="006600"/>
                </a:solidFill>
                <a:latin typeface="Cambria" panose="02040503050406030204" pitchFamily="18" charset="0"/>
              </a:rPr>
              <a:t>Бічні грані многокутники;</a:t>
            </a:r>
          </a:p>
          <a:p>
            <a:pPr>
              <a:buFontTx/>
              <a:buAutoNum type="arabicPeriod"/>
            </a:pPr>
            <a:r>
              <a:rPr lang="uk-UA" altLang="en-UA" sz="2400" b="1" i="0">
                <a:solidFill>
                  <a:srgbClr val="006600"/>
                </a:solidFill>
                <a:latin typeface="Cambria" panose="02040503050406030204" pitchFamily="18" charset="0"/>
              </a:rPr>
              <a:t>Діагональний переріз прямої призми — прямокутник.</a:t>
            </a:r>
            <a:r>
              <a:rPr lang="uk-UA" altLang="en-UA" sz="2400" b="1">
                <a:solidFill>
                  <a:srgbClr val="006600"/>
                </a:solidFill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40966" name="Picture 6" descr="Что такое призма: определение, элементы, виды, варианты сечения">
            <a:extLst>
              <a:ext uri="{FF2B5EF4-FFF2-40B4-BE49-F238E27FC236}">
                <a16:creationId xmlns:a16="http://schemas.microsoft.com/office/drawing/2014/main" id="{44267317-F632-9D20-EBF6-194952E49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41663"/>
            <a:ext cx="574040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>
            <a:extLst>
              <a:ext uri="{FF2B5EF4-FFF2-40B4-BE49-F238E27FC236}">
                <a16:creationId xmlns:a16="http://schemas.microsoft.com/office/drawing/2014/main" id="{06792B49-40DB-3F3D-0DE3-9A54CFE82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altLang="en-UA"/>
              <a:t>   </a:t>
            </a:r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CECA3B0A-F5D6-F4AF-E53F-69E6D2FC6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04813"/>
            <a:ext cx="59436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uk-UA" b="1" i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ВИДИ ПРИЗМ</a:t>
            </a:r>
          </a:p>
        </p:txBody>
      </p:sp>
      <p:sp>
        <p:nvSpPr>
          <p:cNvPr id="20493" name="WordArt 50">
            <a:extLst>
              <a:ext uri="{FF2B5EF4-FFF2-40B4-BE49-F238E27FC236}">
                <a16:creationId xmlns:a16="http://schemas.microsoft.com/office/drawing/2014/main" id="{C0DB15B0-CC57-CFF4-A021-A88D6D00D6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798513" y="3614738"/>
            <a:ext cx="3209925" cy="533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uk-UA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cs typeface="Arial" panose="020B0604020202020204" pitchFamily="34" charset="0"/>
              </a:rPr>
              <a:t>ПРЯМА</a:t>
            </a:r>
            <a:endParaRPr lang="en-UA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0494" name="WordArt 51">
            <a:extLst>
              <a:ext uri="{FF2B5EF4-FFF2-40B4-BE49-F238E27FC236}">
                <a16:creationId xmlns:a16="http://schemas.microsoft.com/office/drawing/2014/main" id="{051BC0DA-CBE5-63C8-F0F7-596C856753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7010400" y="3581400"/>
            <a:ext cx="3429000" cy="533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uk-UA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cs typeface="Arial" panose="020B0604020202020204" pitchFamily="34" charset="0"/>
              </a:rPr>
              <a:t>ПОХИЛА</a:t>
            </a:r>
            <a:endParaRPr lang="en-UA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0495" name="WordArt 63">
            <a:extLst>
              <a:ext uri="{FF2B5EF4-FFF2-40B4-BE49-F238E27FC236}">
                <a16:creationId xmlns:a16="http://schemas.microsoft.com/office/drawing/2014/main" id="{EFAA3B74-AE3A-441C-19A7-D4706B76AE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5943600"/>
            <a:ext cx="37338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бічні ребра       основі</a:t>
            </a:r>
            <a:endParaRPr lang="en-UA" sz="3600" b="1" kern="10"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496" name="Group 67">
            <a:extLst>
              <a:ext uri="{FF2B5EF4-FFF2-40B4-BE49-F238E27FC236}">
                <a16:creationId xmlns:a16="http://schemas.microsoft.com/office/drawing/2014/main" id="{C0971352-259C-CF27-FF91-7E097D0FF4FA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867400"/>
            <a:ext cx="457200" cy="457200"/>
            <a:chOff x="1488" y="3696"/>
            <a:chExt cx="288" cy="288"/>
          </a:xfrm>
        </p:grpSpPr>
        <p:sp>
          <p:nvSpPr>
            <p:cNvPr id="20497" name="Line 65">
              <a:extLst>
                <a:ext uri="{FF2B5EF4-FFF2-40B4-BE49-F238E27FC236}">
                  <a16:creationId xmlns:a16="http://schemas.microsoft.com/office/drawing/2014/main" id="{8C311644-B148-40A8-E039-938E162089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696"/>
              <a:ext cx="0" cy="288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A"/>
            </a:p>
          </p:txBody>
        </p:sp>
        <p:sp>
          <p:nvSpPr>
            <p:cNvPr id="20498" name="Line 66">
              <a:extLst>
                <a:ext uri="{FF2B5EF4-FFF2-40B4-BE49-F238E27FC236}">
                  <a16:creationId xmlns:a16="http://schemas.microsoft.com/office/drawing/2014/main" id="{C4226714-CECC-C9E6-0340-998768C309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3984"/>
              <a:ext cx="288" cy="0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A"/>
            </a:p>
          </p:txBody>
        </p:sp>
      </p:grpSp>
      <p:sp>
        <p:nvSpPr>
          <p:cNvPr id="20499" name="WordArt 64">
            <a:extLst>
              <a:ext uri="{FF2B5EF4-FFF2-40B4-BE49-F238E27FC236}">
                <a16:creationId xmlns:a16="http://schemas.microsoft.com/office/drawing/2014/main" id="{8FCB74F4-D984-6605-FA57-C0BD8133DE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29200" y="5943600"/>
            <a:ext cx="37338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бічні ребра       основі</a:t>
            </a:r>
            <a:endParaRPr lang="en-UA" sz="3600" b="1" kern="10"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0" name="Line 71">
            <a:extLst>
              <a:ext uri="{FF2B5EF4-FFF2-40B4-BE49-F238E27FC236}">
                <a16:creationId xmlns:a16="http://schemas.microsoft.com/office/drawing/2014/main" id="{1D09156B-E0DE-607B-68FD-99513DFF55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9925" y="573405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A"/>
          </a:p>
        </p:txBody>
      </p:sp>
      <p:grpSp>
        <p:nvGrpSpPr>
          <p:cNvPr id="20501" name="Group 68">
            <a:extLst>
              <a:ext uri="{FF2B5EF4-FFF2-40B4-BE49-F238E27FC236}">
                <a16:creationId xmlns:a16="http://schemas.microsoft.com/office/drawing/2014/main" id="{7CB9EC23-100A-745B-D3A0-97F8D980C850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5867400"/>
            <a:ext cx="457200" cy="457200"/>
            <a:chOff x="1488" y="3696"/>
            <a:chExt cx="288" cy="288"/>
          </a:xfrm>
        </p:grpSpPr>
        <p:sp>
          <p:nvSpPr>
            <p:cNvPr id="20502" name="Line 69">
              <a:extLst>
                <a:ext uri="{FF2B5EF4-FFF2-40B4-BE49-F238E27FC236}">
                  <a16:creationId xmlns:a16="http://schemas.microsoft.com/office/drawing/2014/main" id="{8340554C-0F15-A486-1DF4-17F983F39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696"/>
              <a:ext cx="0" cy="288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A"/>
            </a:p>
          </p:txBody>
        </p:sp>
        <p:sp>
          <p:nvSpPr>
            <p:cNvPr id="20503" name="Line 70">
              <a:extLst>
                <a:ext uri="{FF2B5EF4-FFF2-40B4-BE49-F238E27FC236}">
                  <a16:creationId xmlns:a16="http://schemas.microsoft.com/office/drawing/2014/main" id="{20C05E2E-0C14-12F2-B974-8C7A7B84D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3984"/>
              <a:ext cx="288" cy="0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A"/>
            </a:p>
          </p:txBody>
        </p:sp>
      </p:grpSp>
      <p:pic>
        <p:nvPicPr>
          <p:cNvPr id="98309" name="Picture 5" descr="1">
            <a:extLst>
              <a:ext uri="{FF2B5EF4-FFF2-40B4-BE49-F238E27FC236}">
                <a16:creationId xmlns:a16="http://schemas.microsoft.com/office/drawing/2014/main" id="{6C8A2C09-2651-15DB-9FD0-03CB010F8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76475"/>
            <a:ext cx="222726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3" name="Picture 9" descr="7">
            <a:extLst>
              <a:ext uri="{FF2B5EF4-FFF2-40B4-BE49-F238E27FC236}">
                <a16:creationId xmlns:a16="http://schemas.microsoft.com/office/drawing/2014/main" id="{5269A5E1-7E91-F1A9-E943-5159AEFD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349500"/>
            <a:ext cx="23764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3DB7A4D7-D75D-39E8-FA4E-307AB8579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04813"/>
            <a:ext cx="43926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uk-UA" b="1" i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ВИДИ ПРИЗМ</a:t>
            </a: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B881114C-7A9F-6505-F05B-D91AF7BD8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86688" cy="29813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en-UA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Правильна призма</a:t>
            </a:r>
            <a:r>
              <a:rPr lang="uk-UA" altLang="en-UA" b="1" i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altLang="en-UA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– це пряма призма, в основі якої лежитть правильний багатокутник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uk-UA" altLang="en-UA" sz="2800" b="1" i="1">
                <a:solidFill>
                  <a:srgbClr val="66257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Бічні ребра перпендикулярні до основи</a:t>
            </a:r>
            <a:r>
              <a:rPr lang="en-US" altLang="en-UA" sz="2800" b="1" i="1">
                <a:solidFill>
                  <a:srgbClr val="66257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endParaRPr lang="uk-UA" altLang="en-UA" sz="2800" b="1" i="1">
              <a:solidFill>
                <a:srgbClr val="66257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uk-UA" altLang="en-UA" sz="2800" b="1" i="1">
                <a:solidFill>
                  <a:srgbClr val="66257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Усі бічні грані прямокутники</a:t>
            </a:r>
            <a:r>
              <a:rPr lang="en-US" altLang="en-UA" sz="2800" b="1" i="1">
                <a:solidFill>
                  <a:srgbClr val="66257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endParaRPr lang="uk-UA" altLang="en-UA" sz="2800" b="1" i="1">
              <a:solidFill>
                <a:srgbClr val="66257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uk-UA" altLang="en-UA" sz="2800" b="1" i="1">
                <a:solidFill>
                  <a:srgbClr val="66257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Бічне ребро є висотою призми</a:t>
            </a:r>
            <a:r>
              <a:rPr lang="en-US" altLang="en-UA" sz="2800" b="1" i="1">
                <a:solidFill>
                  <a:srgbClr val="66257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endParaRPr lang="uk-UA" altLang="en-UA" sz="2800" b="1" i="1">
              <a:solidFill>
                <a:srgbClr val="66257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8918" name="Picture 6" descr="Прямая призма">
            <a:extLst>
              <a:ext uri="{FF2B5EF4-FFF2-40B4-BE49-F238E27FC236}">
                <a16:creationId xmlns:a16="http://schemas.microsoft.com/office/drawing/2014/main" id="{599DE986-6A87-CED8-41A3-DD281FA3D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221163"/>
            <a:ext cx="6510337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25FF5134-FAB4-1235-8F0C-03B7C98E4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04813"/>
            <a:ext cx="59436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uk-UA" b="1" i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ВИДИ ПРИЗМ</a:t>
            </a:r>
          </a:p>
        </p:txBody>
      </p:sp>
      <p:pic>
        <p:nvPicPr>
          <p:cNvPr id="36874" name="Picture 10" descr="Конспект уроку на тему &quot;Пряма і правильна призми. Площі бічної і повної  поверхні призми&quot;">
            <a:extLst>
              <a:ext uri="{FF2B5EF4-FFF2-40B4-BE49-F238E27FC236}">
                <a16:creationId xmlns:a16="http://schemas.microsoft.com/office/drawing/2014/main" id="{EE8414BC-8CEE-92F1-1C69-7F45A6755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 t="16403" r="19844" b="4153"/>
          <a:stretch>
            <a:fillRect/>
          </a:stretch>
        </p:blipFill>
        <p:spPr bwMode="auto">
          <a:xfrm>
            <a:off x="468313" y="1700213"/>
            <a:ext cx="7862887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A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A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</TotalTime>
  <Words>746</Words>
  <Application>Microsoft Macintosh PowerPoint</Application>
  <PresentationFormat>On-screen Show (4:3)</PresentationFormat>
  <Paragraphs>104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Times New Roman</vt:lpstr>
      <vt:lpstr>Georgia</vt:lpstr>
      <vt:lpstr>Cambria</vt:lpstr>
      <vt:lpstr>Wingdings</vt:lpstr>
      <vt:lpstr>Century</vt:lpstr>
      <vt:lpstr>Symbol</vt:lpstr>
      <vt:lpstr>Impact</vt:lpstr>
      <vt:lpstr>Verdana</vt:lpstr>
      <vt:lpstr>Trebuchet MS</vt:lpstr>
      <vt:lpstr>Оформление по умолчанию</vt:lpstr>
      <vt:lpstr>Microsoft Equation 3.0</vt:lpstr>
      <vt:lpstr>Тема: Пряма і правильна призми. Площі бічної і повної поверхні призми. </vt:lpstr>
      <vt:lpstr>   </vt:lpstr>
      <vt:lpstr>PowerPoint Presentation</vt:lpstr>
      <vt:lpstr>   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</vt:vector>
  </TitlesOfParts>
  <Company>FIO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Агрегатные состояния вещества</dc:title>
  <dc:creator>pupil2</dc:creator>
  <cp:lastModifiedBy>Microsoft Office User</cp:lastModifiedBy>
  <cp:revision>34</cp:revision>
  <dcterms:created xsi:type="dcterms:W3CDTF">2004-06-30T03:41:19Z</dcterms:created>
  <dcterms:modified xsi:type="dcterms:W3CDTF">2024-10-17T09:45:10Z</dcterms:modified>
</cp:coreProperties>
</file>