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27"/>
  </p:notesMasterIdLst>
  <p:sldIdLst>
    <p:sldId id="361" r:id="rId2"/>
    <p:sldId id="307" r:id="rId3"/>
    <p:sldId id="351" r:id="rId4"/>
    <p:sldId id="308" r:id="rId5"/>
    <p:sldId id="350" r:id="rId6"/>
    <p:sldId id="314" r:id="rId7"/>
    <p:sldId id="315" r:id="rId8"/>
    <p:sldId id="316" r:id="rId9"/>
    <p:sldId id="348" r:id="rId10"/>
    <p:sldId id="317" r:id="rId11"/>
    <p:sldId id="354" r:id="rId12"/>
    <p:sldId id="321" r:id="rId13"/>
    <p:sldId id="324" r:id="rId14"/>
    <p:sldId id="280" r:id="rId15"/>
    <p:sldId id="327" r:id="rId16"/>
    <p:sldId id="325" r:id="rId17"/>
    <p:sldId id="288" r:id="rId18"/>
    <p:sldId id="289" r:id="rId19"/>
    <p:sldId id="290" r:id="rId20"/>
    <p:sldId id="291" r:id="rId21"/>
    <p:sldId id="292" r:id="rId22"/>
    <p:sldId id="337" r:id="rId23"/>
    <p:sldId id="364" r:id="rId24"/>
    <p:sldId id="341" r:id="rId25"/>
    <p:sldId id="261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ін" initials="А" lastIdx="8" clrIdx="0">
    <p:extLst>
      <p:ext uri="{19B8F6BF-5375-455C-9EA6-DF929625EA0E}">
        <p15:presenceInfo xmlns:p15="http://schemas.microsoft.com/office/powerpoint/2012/main" userId="Адмі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87668" autoAdjust="0"/>
  </p:normalViewPr>
  <p:slideViewPr>
    <p:cSldViewPr>
      <p:cViewPr varScale="1">
        <p:scale>
          <a:sx n="101" d="100"/>
          <a:sy n="101" d="100"/>
        </p:scale>
        <p:origin x="17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74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13T10:58:44.4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6 600 0 0,'0'0'7673'0'0,"8"3"-2322"0"0,20 6-3743 0 0,-36-10-2309 0 0,-1-4-4703 0 0,2-1 2302 0 0,-1 0 89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13T11:00:09.5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0 227 600 0 0,'20'-28'1080'0'0,"6"-3"-1336"0"0,0 1 16 0 0,2 3 64 0 0,5-1-28 0 0,0 1 4 0 0,2 1-4 0 0,0-3 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271CC-8F30-4EBE-8E82-27269D0BAB69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55FAD-8237-402C-8DE0-7C3CF94D3F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788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55FAD-8237-402C-8DE0-7C3CF94D3FBB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723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C21B029-B947-4A84-8FE9-D208D7550430}" type="datetimeFigureOut">
              <a:rPr lang="uk-UA" smtClean="0"/>
              <a:t>17.10.24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DAC75A9-D925-4567-8913-84C61ED91389}" type="slidenum">
              <a:rPr lang="uk-UA" smtClean="0"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3.xml"/><Relationship Id="rId6" Type="http://schemas.microsoft.com/office/2017/06/relationships/model3d" Target="../media/model3d2.glb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.xml"/><Relationship Id="rId7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17/06/relationships/model3d" Target="../media/model3d3.glb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4DBCA8A-8318-417E-971F-0ACBEC72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6765"/>
            <a:ext cx="8640960" cy="3092647"/>
          </a:xfrm>
        </p:spPr>
        <p:txBody>
          <a:bodyPr>
            <a:normAutofit fontScale="90000"/>
          </a:bodyPr>
          <a:lstStyle/>
          <a:p>
            <a:br>
              <a:rPr lang="uk-UA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1. МНОГОГРАННИКИ.  </a:t>
            </a:r>
            <a:br>
              <a:rPr lang="ru-RU" sz="4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 та </a:t>
            </a:r>
            <a:r>
              <a:rPr lang="ru-RU" sz="49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4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9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Опуклі</a:t>
            </a:r>
            <a:r>
              <a:rPr lang="ru-RU" sz="4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многогранники</a:t>
            </a:r>
            <a:br>
              <a:rPr lang="uk-UA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A023A6-0F8D-418B-9D9F-36C7B5C1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65713"/>
            <a:ext cx="4415368" cy="249564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Пентагон-додекаэдр белый">
                <a:extLst>
                  <a:ext uri="{FF2B5EF4-FFF2-40B4-BE49-F238E27FC236}">
                    <a16:creationId xmlns:a16="http://schemas.microsoft.com/office/drawing/2014/main" id="{6A1D7B29-6D8D-45F2-800A-60C9079BA4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5554170"/>
                  </p:ext>
                </p:extLst>
              </p:nvPr>
            </p:nvGraphicFramePr>
            <p:xfrm>
              <a:off x="3923929" y="4114653"/>
              <a:ext cx="2016224" cy="194290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16224" cy="1942907"/>
                    </a:xfrm>
                    <a:prstGeom prst="rect">
                      <a:avLst/>
                    </a:prstGeom>
                  </am3d:spPr>
                  <am3d:camera>
                    <am3d:pos x="0" y="0" z="814687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985" d="1000000"/>
                    <am3d:preTrans dx="0" dy="-1799999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669708" ay="3060684" az="-5231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306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Пентагон-додекаэдр белый">
                <a:extLst>
                  <a:ext uri="{FF2B5EF4-FFF2-40B4-BE49-F238E27FC236}">
                    <a16:creationId xmlns:a16="http://schemas.microsoft.com/office/drawing/2014/main" id="{6A1D7B29-6D8D-45F2-800A-60C9079BA4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3929" y="4114653"/>
                <a:ext cx="2016224" cy="1942907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Объект 6">
            <a:extLst>
              <a:ext uri="{FF2B5EF4-FFF2-40B4-BE49-F238E27FC236}">
                <a16:creationId xmlns:a16="http://schemas.microsoft.com/office/drawing/2014/main" id="{5EEBD7FE-0C5E-4591-8C4D-DBBFAD854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57" y="3279412"/>
            <a:ext cx="8533897" cy="79208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Пентагон-додекаэдр серый">
                <a:extLst>
                  <a:ext uri="{FF2B5EF4-FFF2-40B4-BE49-F238E27FC236}">
                    <a16:creationId xmlns:a16="http://schemas.microsoft.com/office/drawing/2014/main" id="{730433A5-2158-4AD2-A7FB-61A1619EEA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586334"/>
                  </p:ext>
                </p:extLst>
              </p:nvPr>
            </p:nvGraphicFramePr>
            <p:xfrm>
              <a:off x="6311741" y="4210649"/>
              <a:ext cx="2503119" cy="265539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503119" cy="2655399"/>
                    </a:xfrm>
                    <a:prstGeom prst="rect">
                      <a:avLst/>
                    </a:prstGeom>
                  </am3d:spPr>
                  <am3d:camera>
                    <am3d:pos x="0" y="0" z="814687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985" d="1000000"/>
                    <am3d:preTrans dx="0" dy="-1799999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05170" ay="2609875" az="-440530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063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Пентагон-додекаэдр серый">
                <a:extLst>
                  <a:ext uri="{FF2B5EF4-FFF2-40B4-BE49-F238E27FC236}">
                    <a16:creationId xmlns:a16="http://schemas.microsoft.com/office/drawing/2014/main" id="{730433A5-2158-4AD2-A7FB-61A1619EE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1741" y="4210649"/>
                <a:ext cx="2503119" cy="26553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1745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89A526CC-61DF-403A-B499-F430223A8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35" y="1591056"/>
            <a:ext cx="4442948" cy="4535107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Перерізом многогранника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площиною називається частина цієї площини, яка обмежена лінією перетину многогранника з площиною</a:t>
            </a:r>
          </a:p>
          <a:p>
            <a:endParaRPr lang="uk-UA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12F5BD5-033B-4DB9-A71B-260E0644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Переріз многогранника</a:t>
            </a:r>
          </a:p>
        </p:txBody>
      </p:sp>
      <p:pic>
        <p:nvPicPr>
          <p:cNvPr id="2054" name="Picture 6" descr="Побудова перерізів многогранників - презентація з геометрії">
            <a:extLst>
              <a:ext uri="{FF2B5EF4-FFF2-40B4-BE49-F238E27FC236}">
                <a16:creationId xmlns:a16="http://schemas.microsoft.com/office/drawing/2014/main" id="{06327D7A-0093-4CD3-B620-192F81A3D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16528" r="29189" b="7365"/>
          <a:stretch/>
        </p:blipFill>
        <p:spPr bwMode="auto">
          <a:xfrm>
            <a:off x="5508104" y="1412776"/>
            <a:ext cx="2897843" cy="2495364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056" name="Picture 8" descr="Побудова перерізів многогранників - презентація з геометрії">
            <a:extLst>
              <a:ext uri="{FF2B5EF4-FFF2-40B4-BE49-F238E27FC236}">
                <a16:creationId xmlns:a16="http://schemas.microsoft.com/office/drawing/2014/main" id="{1876DC47-177C-45AE-B4DF-FF0A9D04B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4" b="9762"/>
          <a:stretch/>
        </p:blipFill>
        <p:spPr bwMode="auto">
          <a:xfrm>
            <a:off x="390571" y="3710285"/>
            <a:ext cx="4181429" cy="28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152F6-878B-4B6A-A000-BA8C6BB38E27}"/>
              </a:ext>
            </a:extLst>
          </p:cNvPr>
          <p:cNvSpPr txBox="1"/>
          <p:nvPr/>
        </p:nvSpPr>
        <p:spPr>
          <a:xfrm>
            <a:off x="4708936" y="4354516"/>
            <a:ext cx="3751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Контуром перетину є многокутник.</a:t>
            </a:r>
          </a:p>
        </p:txBody>
      </p:sp>
    </p:spTree>
    <p:extLst>
      <p:ext uri="{BB962C8B-B14F-4D97-AF65-F5344CB8AC3E}">
        <p14:creationId xmlns:p14="http://schemas.microsoft.com/office/powerpoint/2010/main" val="106031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152F507-D2AE-4CEA-8C40-98EECD82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Діагональний переріз</a:t>
            </a:r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13E04376-7FA1-42E1-8556-1FD6B5016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348880"/>
            <a:ext cx="8640959" cy="377728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Діагональною площиною многогранника називається площина, що проходить через три вершини многогранника які не належать одній грані.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плоских кутів многогранника в два рази більше числа його ребер.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3AD0FA-C94D-4396-B780-5EA192640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3317354" cy="27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0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1C59ECCD-AFFF-4625-B3F1-EBECC9447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28180"/>
            <a:ext cx="8496943" cy="1152128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даним рисунком розгортки многогранника  визначіть скільки у нього вершин, граней, ребер і плоских кутів?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BB6CD9-591A-42C3-B832-42EBD6A6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02" y="-76871"/>
            <a:ext cx="8229600" cy="1252728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C961D5-8CAC-463D-9B3D-0A2745B90E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r="18539" b="22349"/>
          <a:stretch/>
        </p:blipFill>
        <p:spPr>
          <a:xfrm>
            <a:off x="3111511" y="1651522"/>
            <a:ext cx="2324585" cy="2281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883CCB27-A24B-4EA5-8D13-2FAA4240EB70}"/>
                  </a:ext>
                </a:extLst>
              </p14:cNvPr>
              <p14:cNvContentPartPr/>
              <p14:nvPr/>
            </p14:nvContentPartPr>
            <p14:xfrm>
              <a:off x="-2069165" y="718576"/>
              <a:ext cx="13320" cy="684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883CCB27-A24B-4EA5-8D13-2FAA4240EB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078165" y="709576"/>
                <a:ext cx="309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EFBF777C-47F9-4944-9D5E-56663C41114B}"/>
                  </a:ext>
                </a:extLst>
              </p14:cNvPr>
              <p14:cNvContentPartPr/>
              <p14:nvPr/>
            </p14:nvContentPartPr>
            <p14:xfrm>
              <a:off x="-189605" y="5632576"/>
              <a:ext cx="85320" cy="8172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EFBF777C-47F9-4944-9D5E-56663C4111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98605" y="5623936"/>
                <a:ext cx="102960" cy="99360"/>
              </a:xfrm>
              <a:prstGeom prst="rect">
                <a:avLst/>
              </a:prstGeom>
            </p:spPr>
          </p:pic>
        </mc:Fallback>
      </mc:AlternateContent>
      <p:pic>
        <p:nvPicPr>
          <p:cNvPr id="6181" name="Рисунок 6180">
            <a:extLst>
              <a:ext uri="{FF2B5EF4-FFF2-40B4-BE49-F238E27FC236}">
                <a16:creationId xmlns:a16="http://schemas.microsoft.com/office/drawing/2014/main" id="{02D5BBC9-3ABF-422D-A22F-8E6846982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240" y="2685359"/>
            <a:ext cx="3955658" cy="3751933"/>
          </a:xfrm>
          <a:prstGeom prst="rect">
            <a:avLst/>
          </a:prstGeom>
        </p:spPr>
      </p:pic>
      <p:pic>
        <p:nvPicPr>
          <p:cNvPr id="6146" name="Picture 2" descr="Задание №6 - ЗНО-2010 з математики - Математика - Каталог статей - Решение  задач ВНО (ЗНО) по математики и физике">
            <a:extLst>
              <a:ext uri="{FF2B5EF4-FFF2-40B4-BE49-F238E27FC236}">
                <a16:creationId xmlns:a16="http://schemas.microsoft.com/office/drawing/2014/main" id="{BBE9F6CA-29B7-4797-98D7-DE6E5840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1" y="1651522"/>
            <a:ext cx="2609573" cy="25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9739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B84ACDD-2CC1-4F30-A460-71AFCE55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Правильні многогранники</a:t>
            </a:r>
          </a:p>
        </p:txBody>
      </p:sp>
      <p:pic>
        <p:nvPicPr>
          <p:cNvPr id="7170" name="Picture 2" descr="Презентація з геометрії для 11 класу &quot;Правильні і напівправильні  многогранники&quot;">
            <a:extLst>
              <a:ext uri="{FF2B5EF4-FFF2-40B4-BE49-F238E27FC236}">
                <a16:creationId xmlns:a16="http://schemas.microsoft.com/office/drawing/2014/main" id="{A548618B-442B-417E-96AC-21D2855B8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011098" cy="52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22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9EE8A5D4-AAFE-416B-9C0C-9C55FEC6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9"/>
            <a:ext cx="8712968" cy="194421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Всі правильні многогранники були відомі у стародавній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реції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 Їм присвячена заключна 13-а книга знаменитих «Начал».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Існує п'ять унікальних форм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Ї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 називають Платоновими тілами.</a:t>
            </a: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A33C934-9387-4683-AB06-B1AD2F89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Платонові тіла </a:t>
            </a:r>
          </a:p>
        </p:txBody>
      </p:sp>
      <p:pic>
        <p:nvPicPr>
          <p:cNvPr id="4098" name="Picture 2" descr="Квітка Життя - Сакральна геометрія - Zhitanska.com">
            <a:extLst>
              <a:ext uri="{FF2B5EF4-FFF2-40B4-BE49-F238E27FC236}">
                <a16:creationId xmlns:a16="http://schemas.microsoft.com/office/drawing/2014/main" id="{A0495FF0-02FA-4DE5-A3B5-D5AD948B6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40" y="3664118"/>
            <a:ext cx="4210632" cy="29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2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0D1C254-5ED2-4B53-BBF6-B96C2F86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99392"/>
            <a:ext cx="8229600" cy="1252728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Правильні многогранники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1EFA83-8D84-4822-A855-3B1B98CC5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92" y="66917"/>
            <a:ext cx="8435815" cy="68071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9ECCF8-EDDE-4D87-9CAF-9BD854941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8" y="808185"/>
            <a:ext cx="1972743" cy="19727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AE1C64-00FD-4C06-A000-AA125D2B3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03" y="1630330"/>
            <a:ext cx="2446741" cy="24467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2448CF-503A-43E7-B380-D9BACA9B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52" y="808185"/>
            <a:ext cx="1905000" cy="1905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CDC868-4415-4C8E-A592-2F5ABEF96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509120"/>
            <a:ext cx="1905000" cy="1905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73DF6D2-1A8C-4C94-959D-1A8466F0D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091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0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BFEF519E-0339-4414-B683-B42CC8A81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872224"/>
            <a:ext cx="7408333" cy="345069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 многокутник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опуклий многокутник, у якого всі кути і всі сторони рівні.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 многогранник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опуклий многогранник, гранями якого є рівні між собою правильні многокутники, і в кожній його вершині сходиться однакова кількість ребр.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 многогранник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опуклий многогранник з максимально можливою симетрією. </a:t>
            </a:r>
          </a:p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367C34F-3925-46CA-AEFE-077BCEC3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347524"/>
            <a:ext cx="4896544" cy="156930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Означення правильних многогранників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D64A89-5288-4F89-B49A-8E1574447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491880" cy="24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25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7DDEB1-C941-433F-B95A-0A756DE9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51413"/>
            <a:ext cx="1972743" cy="197274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95C551-50EA-4EA4-A5C6-1B2D64C8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Тетраедр 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7277297-4062-4DB4-8A50-06A286003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772815"/>
            <a:ext cx="4630787" cy="4840249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«тетра»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чотири і грецького «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hedra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грань.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з 4-х правильних трикутників, в кожній його вершині сходяться 3 ребра.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Сума плоских кутів при кожній вершині дорівнює 3*60=180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4 грані, 4 вершини і 6 ребер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Тетраедр символізував вогонь, так як його вершина напрямлена вгору.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ТЕТРАЕДР – ВОГОНЬ</a:t>
            </a:r>
          </a:p>
          <a:p>
            <a:endParaRPr lang="uk-UA" dirty="0"/>
          </a:p>
        </p:txBody>
      </p:sp>
      <p:pic>
        <p:nvPicPr>
          <p:cNvPr id="12294" name="Picture 6" descr="вогонь - Волинь Online">
            <a:extLst>
              <a:ext uri="{FF2B5EF4-FFF2-40B4-BE49-F238E27FC236}">
                <a16:creationId xmlns:a16="http://schemas.microsoft.com/office/drawing/2014/main" id="{32E92B42-D495-4579-8B8F-6C671D9D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5" y="4775755"/>
            <a:ext cx="3178696" cy="210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Правильний тетраедр — Вікіпедія">
            <a:extLst>
              <a:ext uri="{FF2B5EF4-FFF2-40B4-BE49-F238E27FC236}">
                <a16:creationId xmlns:a16="http://schemas.microsoft.com/office/drawing/2014/main" id="{1944312A-AB29-4FC0-A4CB-80FD822E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7" y="1075530"/>
            <a:ext cx="2785917" cy="26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49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1F1597-7E84-451C-B392-86FC1424D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63847"/>
            <a:ext cx="2086395" cy="2086395"/>
          </a:xfrm>
          <a:prstGeom prst="rect">
            <a:avLst/>
          </a:prstGeom>
        </p:spPr>
      </p:pic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CB41B6B-CAB8-4459-81FC-81B59E38D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844824"/>
            <a:ext cx="4572496" cy="4281339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грецького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«гекса»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шість і «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hedra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шість квадратних граней, в кожній його вершині сходяться 3 ребра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Сума плоских кутів при кожній вершині дорівнює 3*90=270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6 граней, 8 вершин і 12 ребер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Гексаедр більш відомий як куб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ГЕКСАЕДР - ЗЕМЛЯ, так як «найстійкіший»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1BCDDC6-AABB-44D3-B398-0C73B4A8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Гексаедр (куб)</a:t>
            </a:r>
          </a:p>
        </p:txBody>
      </p:sp>
      <p:pic>
        <p:nvPicPr>
          <p:cNvPr id="13316" name="Picture 4" descr="Куб Медиа - К Земле летит астероид с ископаемыми на... | Facebook">
            <a:extLst>
              <a:ext uri="{FF2B5EF4-FFF2-40B4-BE49-F238E27FC236}">
                <a16:creationId xmlns:a16="http://schemas.microsoft.com/office/drawing/2014/main" id="{5325BF56-C187-4D81-A6AB-3C08F8C3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" y="4589191"/>
            <a:ext cx="3186983" cy="22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Куб — Википедия">
            <a:extLst>
              <a:ext uri="{FF2B5EF4-FFF2-40B4-BE49-F238E27FC236}">
                <a16:creationId xmlns:a16="http://schemas.microsoft.com/office/drawing/2014/main" id="{8D9F954A-F064-4B51-B9C1-6CC233F37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2" y="397024"/>
            <a:ext cx="26098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18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640536-2BF9-4AC5-B25D-FF5C37A75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19" y="2191294"/>
            <a:ext cx="1905000" cy="1905000"/>
          </a:xfrm>
          <a:prstGeom prst="rect">
            <a:avLst/>
          </a:prstGeom>
        </p:spPr>
      </p:pic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F039E045-5751-45C4-B183-C0D06E33E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1591056"/>
            <a:ext cx="5184576" cy="471826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грецького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okto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вісім і «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hedra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8 граней (трикутники)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кожній вершині сходяться 4 ребра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Сума плоских кутів при кожній вершині дорівнює 4*60=240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8 граней, 6 вершин, і 12 ребер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Октаедр символізує повітря, як «найповітряніший»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ОКТАЕДР - ПОВІТРЯ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DB96802-8F45-4E38-BF6D-4FCAF4D5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86" y="327509"/>
            <a:ext cx="8229600" cy="1252728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Октаедр</a:t>
            </a:r>
            <a:r>
              <a:rPr lang="uk-UA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340" name="Picture 4" descr="Повітря та його властивості | Тест з предмету Я у світі – «На Урок»">
            <a:extLst>
              <a:ext uri="{FF2B5EF4-FFF2-40B4-BE49-F238E27FC236}">
                <a16:creationId xmlns:a16="http://schemas.microsoft.com/office/drawing/2014/main" id="{7CF2AAEB-FDC7-473C-AB98-9875A9C8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" y="4377012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Октаэдр — Википедия">
            <a:extLst>
              <a:ext uri="{FF2B5EF4-FFF2-40B4-BE49-F238E27FC236}">
                <a16:creationId xmlns:a16="http://schemas.microsoft.com/office/drawing/2014/main" id="{4C1286B2-8FF5-4292-A753-F9466FC4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4" y="289599"/>
            <a:ext cx="26098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7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E2C000-56B7-4F3F-B415-DDDCF8E1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Многогранники навколо нас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D92285-D9C8-44C3-B82A-E901ED615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4" y="2348880"/>
            <a:ext cx="4368916" cy="306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4BFA96-961D-4E76-A55A-330BB703BAEC}"/>
              </a:ext>
            </a:extLst>
          </p:cNvPr>
          <p:cNvSpPr txBox="1"/>
          <p:nvPr/>
        </p:nvSpPr>
        <p:spPr>
          <a:xfrm>
            <a:off x="323528" y="1340768"/>
            <a:ext cx="82004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проявляє інтерес до многогранників та многокутників протягом усього свого життя – від дворічної дитини, що бавиться дерев'яними кубиками, до зрілого математика.</a:t>
            </a:r>
          </a:p>
          <a:p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7F5C6-EF61-4F39-B9EF-371402BCAF0A}"/>
              </a:ext>
            </a:extLst>
          </p:cNvPr>
          <p:cNvSpPr txBox="1"/>
          <p:nvPr/>
        </p:nvSpPr>
        <p:spPr>
          <a:xfrm>
            <a:off x="5022886" y="3068960"/>
            <a:ext cx="3501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пов'язано з красою і досконалістю форм, які досить часто зустрічаються у природі.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CAFA03-BB3F-4685-9F01-ADFF902D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542" y="5288483"/>
            <a:ext cx="6599492" cy="15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6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3B348C-0436-493B-BC9D-EDA80C616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79" y="3040471"/>
            <a:ext cx="1905000" cy="1905000"/>
          </a:xfrm>
          <a:prstGeom prst="rect">
            <a:avLst/>
          </a:prstGeom>
        </p:spPr>
      </p:pic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E12F8FA1-959E-420E-B8F7-B90F5AA71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591056"/>
            <a:ext cx="4824536" cy="457424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грецького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eikosi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двадцять і «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hedra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20граней (трикутних)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кожній вершині сходиться 5 ребер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Сума плоских кутів при кожній вершині дорівнює 5*60=300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20 граней, 12 вершин і 30 ребер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Ікосаедр символізує воду, так як він «обтічний»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ІКОСАЕДР - ВОДА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5BBE24-37A8-4340-B6AA-A0BF0D85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7571184" cy="1330407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Ікосаедр</a:t>
            </a:r>
            <a:r>
              <a:rPr lang="uk-UA" dirty="0"/>
              <a:t> </a:t>
            </a:r>
          </a:p>
        </p:txBody>
      </p:sp>
      <p:sp>
        <p:nvSpPr>
          <p:cNvPr id="4" name="AutoShape 2" descr="⬇ Скачать картинки Икосаэдр, стоковые фото Икосаэдр в хорошем качестве |  Depositphotos">
            <a:extLst>
              <a:ext uri="{FF2B5EF4-FFF2-40B4-BE49-F238E27FC236}">
                <a16:creationId xmlns:a16="http://schemas.microsoft.com/office/drawing/2014/main" id="{0E4737B8-C204-4AF8-A76D-25E584CA49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⬇ Скачать картинки Икосаэдр, стоковые фото Икосаэдр в хорошем качестве |  Depositphotos">
            <a:extLst>
              <a:ext uri="{FF2B5EF4-FFF2-40B4-BE49-F238E27FC236}">
                <a16:creationId xmlns:a16="http://schemas.microsoft.com/office/drawing/2014/main" id="{3ABF5ABD-1A03-4FEC-AA4E-3B27F4CF0D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68" name="Picture 8" descr="Заряженная вода. Есть ли у воды &quot;память&quot;? - Наш Днепропетровск">
            <a:extLst>
              <a:ext uri="{FF2B5EF4-FFF2-40B4-BE49-F238E27FC236}">
                <a16:creationId xmlns:a16="http://schemas.microsoft.com/office/drawing/2014/main" id="{1BBDA116-317F-45A6-BD21-86F5CECF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7" y="4891333"/>
            <a:ext cx="2625602" cy="19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1E9FB0EE-9FDE-4621-9F43-F6CDB68A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" y="363241"/>
            <a:ext cx="3224700" cy="309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3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685248-3D9B-4F68-944C-A9B119E11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52" y="3048615"/>
            <a:ext cx="1905000" cy="1905000"/>
          </a:xfrm>
          <a:prstGeom prst="rect">
            <a:avLst/>
          </a:prstGeom>
        </p:spPr>
      </p:pic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829719FE-3016-4443-ACC0-250843ECE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836927"/>
            <a:ext cx="4896544" cy="4328377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грецького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dodeka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дванадцять і «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hedra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12 граней (п'ятикутники)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кожній вершині сходяться 3 ребра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Сума плоских кутів при кожній вершині дорівнює 3*108=360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12 граней, 20 вершин і 30 ребер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Додекаедр втілює в собі все суще, символізує все світотворення, вважався головним.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ДОДЕКАЕДР - ВСЕСВІТ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BD25B32-33E6-41E5-86E1-3EA1B388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Додекаедр</a:t>
            </a:r>
            <a:r>
              <a:rPr lang="uk-UA" dirty="0"/>
              <a:t> </a:t>
            </a:r>
          </a:p>
        </p:txBody>
      </p:sp>
      <p:pic>
        <p:nvPicPr>
          <p:cNvPr id="16390" name="Picture 6" descr="(вращающаяся модель, 3D-модель)">
            <a:extLst>
              <a:ext uri="{FF2B5EF4-FFF2-40B4-BE49-F238E27FC236}">
                <a16:creationId xmlns:a16="http://schemas.microsoft.com/office/drawing/2014/main" id="{F102726E-F821-480F-BC05-39991E79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296"/>
            <a:ext cx="3250704" cy="32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Всесвіт UA - YouTube">
            <a:extLst>
              <a:ext uri="{FF2B5EF4-FFF2-40B4-BE49-F238E27FC236}">
                <a16:creationId xmlns:a16="http://schemas.microsoft.com/office/drawing/2014/main" id="{EBD17EE2-F2B8-45BC-870A-0F118136E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47448"/>
            <a:ext cx="3593327" cy="2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958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8D4B361-2792-496F-8562-044CBC8F8C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79"/>
            <a:ext cx="7682740" cy="5759293"/>
          </a:xfrm>
        </p:spPr>
      </p:pic>
    </p:spTree>
    <p:extLst>
      <p:ext uri="{BB962C8B-B14F-4D97-AF65-F5344CB8AC3E}">
        <p14:creationId xmlns:p14="http://schemas.microsoft.com/office/powerpoint/2010/main" val="4073291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0D6129-10B4-4BFF-B8E1-7AEEA53D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1" y="84945"/>
            <a:ext cx="4512925" cy="33846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B17233-D751-4CDB-94E8-9E59367A6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37" y="113933"/>
            <a:ext cx="4512925" cy="33846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42E981-CB69-482F-95A8-140A56F4E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7" y="3469639"/>
            <a:ext cx="4372703" cy="32795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EEC484-5525-468C-AF2D-DED6F98A5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886" y="3434235"/>
            <a:ext cx="4529800" cy="33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38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038392B2-878B-423D-8576-1603A6A48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Розв'язування будь-яких стереометричних задач зводиться до планіметрії, в більшості - до співвідношень у прямокутному трикутнику.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2A3598C-0321-4499-8573-0B122AD5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Запам'ятай!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D5F927-FA27-493E-87C1-FA63342F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81272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77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34864"/>
            <a:ext cx="8352928" cy="3672408"/>
          </a:xfrm>
        </p:spPr>
        <p:txBody>
          <a:bodyPr/>
          <a:lstStyle/>
          <a:p>
            <a:pPr marL="0" indent="0" algn="just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Надіюся, що сьогоднішнє  заняття відкрило зовсім нове бачення многогранників, правильних многогранників та переконало, що математика є одним із напрямків пошуку істини та просторових відношень.</a:t>
            </a:r>
          </a:p>
          <a:p>
            <a:pPr marL="0" indent="0" algn="just">
              <a:buNone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І все ж таки краса світу залежить від математики)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2E0D1A-F4FF-47D8-8DA1-24EEEE73B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25813"/>
            <a:ext cx="6879534" cy="3888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9FE943-C3FF-4559-AC56-5FD27F104449}"/>
              </a:ext>
            </a:extLst>
          </p:cNvPr>
          <p:cNvSpPr txBox="1"/>
          <p:nvPr/>
        </p:nvSpPr>
        <p:spPr>
          <a:xfrm>
            <a:off x="5436096" y="5661248"/>
            <a:ext cx="432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увагу)</a:t>
            </a:r>
          </a:p>
        </p:txBody>
      </p:sp>
    </p:spTree>
    <p:extLst>
      <p:ext uri="{BB962C8B-B14F-4D97-AF65-F5344CB8AC3E}">
        <p14:creationId xmlns:p14="http://schemas.microsoft.com/office/powerpoint/2010/main" val="37948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7A6C91A-1FF6-4DE8-A09B-B89F6E1BE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30" y="4581128"/>
            <a:ext cx="8429939" cy="1800200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випадково кажуть, що піраміда Хеопса – німий трактат геометрії.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Грецька архітектура – зовнішнє вираження геометрії Евкліда.</a:t>
            </a:r>
          </a:p>
          <a:p>
            <a:endParaRPr lang="uk-UA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0A53077-EE93-42D6-9EDF-B4D88093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5CF426-FE42-4522-8DF6-088F7E8B3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916832"/>
            <a:ext cx="3822523" cy="2542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234D5-86A3-4B4F-94B1-25CD1E773EAD}"/>
              </a:ext>
            </a:extLst>
          </p:cNvPr>
          <p:cNvSpPr txBox="1"/>
          <p:nvPr/>
        </p:nvSpPr>
        <p:spPr>
          <a:xfrm>
            <a:off x="429587" y="2310795"/>
            <a:ext cx="4572000" cy="201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 многогранників застосовуються в конструюванні складних многогранних поверхонь.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Йде це з глибокої давнини</a:t>
            </a:r>
          </a:p>
        </p:txBody>
      </p:sp>
    </p:spTree>
    <p:extLst>
      <p:ext uri="{BB962C8B-B14F-4D97-AF65-F5344CB8AC3E}">
        <p14:creationId xmlns:p14="http://schemas.microsoft.com/office/powerpoint/2010/main" val="26795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FC491F-5A41-4C04-97E3-A7B3C054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692696"/>
            <a:ext cx="4690864" cy="89836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Многогранники </a:t>
            </a:r>
          </a:p>
        </p:txBody>
      </p:sp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89BB2A6C-646C-4908-8FC0-56F0167E60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7984" y="2599168"/>
            <a:ext cx="4349599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із центральних у курсі стереометрія.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E09FD94-F6B2-4515-B191-66C592B55B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1560" y="4365104"/>
            <a:ext cx="4977001" cy="19372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Многогранники дають особливо багатий матеріал для розвитку поєднання живої просторової уяви із строгою логікою, яка складає суть геометрії.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AAD4BE-68B4-4738-9044-E6279F9BC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1432"/>
            <a:ext cx="3970784" cy="39707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Ромбокубооктаэдр синий">
                <a:extLst>
                  <a:ext uri="{FF2B5EF4-FFF2-40B4-BE49-F238E27FC236}">
                    <a16:creationId xmlns:a16="http://schemas.microsoft.com/office/drawing/2014/main" id="{DBE7FF69-6844-4F08-AD7D-7379B6B106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8597542"/>
                  </p:ext>
                </p:extLst>
              </p:nvPr>
            </p:nvGraphicFramePr>
            <p:xfrm>
              <a:off x="6217358" y="3685033"/>
              <a:ext cx="2560225" cy="261732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60225" cy="26173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326" d="1000000"/>
                    <am3d:preTrans dx="0" dy="-1805541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13286" ay="2009169" az="113673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63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Ромбокубооктаэдр синий">
                <a:extLst>
                  <a:ext uri="{FF2B5EF4-FFF2-40B4-BE49-F238E27FC236}">
                    <a16:creationId xmlns:a16="http://schemas.microsoft.com/office/drawing/2014/main" id="{DBE7FF69-6844-4F08-AD7D-7379B6B106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17358" y="3685033"/>
                <a:ext cx="2560225" cy="26173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3274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0B7207F-4A47-4DA2-81BB-146DFD826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9" y="548680"/>
            <a:ext cx="8633722" cy="5640862"/>
          </a:xfrm>
        </p:spPr>
      </p:pic>
    </p:spTree>
    <p:extLst>
      <p:ext uri="{BB962C8B-B14F-4D97-AF65-F5344CB8AC3E}">
        <p14:creationId xmlns:p14="http://schemas.microsoft.com/office/powerpoint/2010/main" val="278587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FA6D8E-8E1F-4740-864C-A2C8B0DE8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00999"/>
            <a:ext cx="5827092" cy="3991558"/>
          </a:xfrm>
          <a:prstGeom prst="rect">
            <a:avLst/>
          </a:prstGeom>
        </p:spPr>
      </p:pic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A023E2E7-5E1F-4AA5-9A9E-DAB57D49F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91" y="1916832"/>
            <a:ext cx="7408333" cy="3450696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	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многогранників налічують не один десяток представників. Тим не менш, у всіх є загальні властивості –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невід'ємних компоненти: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вершина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ребро.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EA9FBCA-5626-4776-94B6-B3054193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многогранників</a:t>
            </a:r>
          </a:p>
        </p:txBody>
      </p:sp>
    </p:spTree>
    <p:extLst>
      <p:ext uri="{BB962C8B-B14F-4D97-AF65-F5344CB8AC3E}">
        <p14:creationId xmlns:p14="http://schemas.microsoft.com/office/powerpoint/2010/main" val="285986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A5448FB2-92BF-4F42-9B77-746072AF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988840"/>
            <a:ext cx="5256583" cy="45308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uk-UA" altLang="uk-UA" sz="2400" b="0" i="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Многокутники, які обмежують многогранник, називають його </a:t>
            </a:r>
            <a:r>
              <a:rPr lang="uk-UA" altLang="uk-UA" sz="2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гранями</a:t>
            </a:r>
            <a:r>
              <a:rPr lang="uk-UA" altLang="uk-UA" sz="2400" b="1" i="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altLang="uk-UA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 многокутників - </a:t>
            </a:r>
            <a:r>
              <a:rPr lang="uk-UA" altLang="uk-UA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ребрами</a:t>
            </a:r>
            <a:r>
              <a:rPr lang="uk-UA" altLang="uk-UA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многогранника</a:t>
            </a:r>
            <a:endParaRPr lang="ru-RU" altLang="uk-UA" sz="2400" b="0" i="0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altLang="uk-UA" sz="2400" b="0" i="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Кінці ребер називаються його </a:t>
            </a:r>
            <a:r>
              <a:rPr lang="uk-UA" altLang="uk-UA" sz="2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вершинами</a:t>
            </a:r>
            <a:r>
              <a:rPr lang="uk-UA" altLang="uk-UA" sz="2400" b="1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uk-UA" sz="2400" b="1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altLang="uk-UA" sz="2400" b="0" i="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Відрізок, який сполучає дві вершини, що не належать одній грані, - </a:t>
            </a:r>
            <a:r>
              <a:rPr lang="uk-UA" altLang="uk-UA" sz="2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діагоналлю</a:t>
            </a:r>
            <a:r>
              <a:rPr lang="uk-UA" altLang="uk-UA" sz="2400" b="1" i="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многогранника</a:t>
            </a:r>
            <a:endParaRPr lang="ru-RU" altLang="uk-UA" sz="2400" b="1" i="0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A62A8CD-DC2F-47F5-9B90-1CB561CE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многогранника</a:t>
            </a:r>
          </a:p>
        </p:txBody>
      </p:sp>
      <p:pic>
        <p:nvPicPr>
          <p:cNvPr id="1026" name="Picture 2" descr="Многогранник та його елементи. Опуклі многогранники">
            <a:extLst>
              <a:ext uri="{FF2B5EF4-FFF2-40B4-BE49-F238E27FC236}">
                <a16:creationId xmlns:a16="http://schemas.microsoft.com/office/drawing/2014/main" id="{5243D4C4-43B6-454C-A6B6-C0AD067B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56775"/>
            <a:ext cx="3478957" cy="31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43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13B04AA-D43F-4911-8F30-ADEED0DBC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Многогранники</a:t>
            </a:r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67A4CF10-B900-4352-8B3A-6E5C4316E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271" y="1916832"/>
            <a:ext cx="3822192" cy="1401044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Опуклі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тіло лежить по одну сторону площини будь якої його грані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C32BF17-C8B1-4BFA-988D-C79ACF3D16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493" y="3317875"/>
            <a:ext cx="349567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Місце для тексту 11">
            <a:extLst>
              <a:ext uri="{FF2B5EF4-FFF2-40B4-BE49-F238E27FC236}">
                <a16:creationId xmlns:a16="http://schemas.microsoft.com/office/drawing/2014/main" id="{A9BD8CFA-FA10-43B6-83A2-DDC0E25CF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Неопуклі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EA44DBB-C24E-4F30-B4F4-7CAD62AB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17875"/>
            <a:ext cx="2748924" cy="228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30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C919F-87E7-458C-B0CC-968460F5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" y="-243407"/>
            <a:ext cx="3693531" cy="2985892"/>
          </a:xfrm>
          <a:prstGeom prst="rect">
            <a:avLst/>
          </a:prstGeom>
        </p:spPr>
      </p:pic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B3A39358-8A58-4F0C-80CD-B2D3A3A91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30" y="2853717"/>
            <a:ext cx="8268710" cy="2519499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Многогранна поверхня – поверхня, утворена з  скінченного числа плоских многокутників.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Зображаючи многогранник на площині ми зображаємо сітку многогранника, яка складається з вершин і ребер.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Розгортка многогранника являє собою плоский многокутник, складений з менших многокутників – граней вихідного многогранника.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Площа поверхні многогранника дорівнює площі його розгортки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B82E932-9F85-4CB6-BD1F-656CE1A9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443804"/>
            <a:ext cx="4330824" cy="114725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Розгортка многогранника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6E1180-093F-44AF-BF04-036771A20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1"/>
          <a:stretch/>
        </p:blipFill>
        <p:spPr>
          <a:xfrm>
            <a:off x="5567902" y="5301208"/>
            <a:ext cx="3312368" cy="17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70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9053</TotalTime>
  <Words>777</Words>
  <Application>Microsoft Macintosh PowerPoint</Application>
  <PresentationFormat>On-screen Show (4:3)</PresentationFormat>
  <Paragraphs>92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Candara</vt:lpstr>
      <vt:lpstr>Symbol</vt:lpstr>
      <vt:lpstr>Times New Roman</vt:lpstr>
      <vt:lpstr>Wingdings</vt:lpstr>
      <vt:lpstr>Волна</vt:lpstr>
      <vt:lpstr>  Тема 1. МНОГОГРАННИКИ.   Многогранник та його елементи. Опуклі многогранники </vt:lpstr>
      <vt:lpstr>Многогранники навколо нас</vt:lpstr>
      <vt:lpstr>Многогранники</vt:lpstr>
      <vt:lpstr>Многогранники </vt:lpstr>
      <vt:lpstr>PowerPoint Presentation</vt:lpstr>
      <vt:lpstr>Властивості многогранників</vt:lpstr>
      <vt:lpstr>Елементи многогранника</vt:lpstr>
      <vt:lpstr>Многогранники</vt:lpstr>
      <vt:lpstr>Розгортка многогранника</vt:lpstr>
      <vt:lpstr>Переріз многогранника</vt:lpstr>
      <vt:lpstr>Діагональний переріз</vt:lpstr>
      <vt:lpstr>Завдання </vt:lpstr>
      <vt:lpstr>Правильні многогранники</vt:lpstr>
      <vt:lpstr>Платонові тіла </vt:lpstr>
      <vt:lpstr>Правильні многогранники</vt:lpstr>
      <vt:lpstr>Означення правильних многогранників</vt:lpstr>
      <vt:lpstr>Тетраедр </vt:lpstr>
      <vt:lpstr>Гексаедр (куб)</vt:lpstr>
      <vt:lpstr>Октаедр </vt:lpstr>
      <vt:lpstr>Ікосаедр </vt:lpstr>
      <vt:lpstr>Додекаедр </vt:lpstr>
      <vt:lpstr>PowerPoint Presentation</vt:lpstr>
      <vt:lpstr>PowerPoint Presentation</vt:lpstr>
      <vt:lpstr>Запам'ятай!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Факти</dc:title>
  <dc:creator>Адмін</dc:creator>
  <cp:lastModifiedBy>Microsoft Office User</cp:lastModifiedBy>
  <cp:revision>306</cp:revision>
  <dcterms:created xsi:type="dcterms:W3CDTF">2022-12-13T17:09:16Z</dcterms:created>
  <dcterms:modified xsi:type="dcterms:W3CDTF">2024-10-17T13:19:50Z</dcterms:modified>
</cp:coreProperties>
</file>