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152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918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43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925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16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0011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351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062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326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807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28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D957D-9F08-4F64-8D6E-85DC744075D8}" type="datetimeFigureOut">
              <a:rPr lang="uk-UA" smtClean="0"/>
              <a:t>09.12.2018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B22AC-CF09-44C2-8532-9F982CD4DC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816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Контрольна робота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149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368490"/>
            <a:ext cx="10515600" cy="580847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1. </a:t>
            </a:r>
            <a:r>
              <a:rPr lang="uk-UA" sz="1600" dirty="0" err="1" smtClean="0"/>
              <a:t>Cпеціальні</a:t>
            </a:r>
            <a:r>
              <a:rPr lang="uk-UA" sz="1600" dirty="0" smtClean="0"/>
              <a:t> </a:t>
            </a:r>
            <a:r>
              <a:rPr lang="uk-UA" sz="1600" dirty="0"/>
              <a:t>однакові сигнали, що подаються на вхід системи називаються…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типові динамічні елементи;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типові статичні елементи;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типові динамічні впливи;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типові статичні вузли;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типові динамічні системи.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2. </a:t>
            </a:r>
            <a:r>
              <a:rPr lang="uk-UA" sz="1600" dirty="0"/>
              <a:t>Реакція системи на одиничну східчасту функцію називається …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регулювання;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дослідження;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спостереження;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перехідною характеристикою;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експеримент.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3. </a:t>
            </a:r>
            <a:r>
              <a:rPr lang="uk-UA" sz="1600" dirty="0"/>
              <a:t>Фізичні величин, що характеризують процеси, які протікають в об</a:t>
            </a:r>
            <a:r>
              <a:rPr lang="ru-RU" sz="1600" dirty="0"/>
              <a:t>`</a:t>
            </a:r>
            <a:r>
              <a:rPr lang="uk-UA" sz="1600" dirty="0" err="1"/>
              <a:t>єкті</a:t>
            </a:r>
            <a:r>
              <a:rPr lang="uk-UA" sz="1600" dirty="0"/>
              <a:t> управління, без безпосередньої участі людини називаються…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автоматичними величинами;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регульованими величинами;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характерними величинами;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керованими величинами;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досліджуваними величинами.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4. </a:t>
            </a:r>
            <a:r>
              <a:rPr lang="uk-UA" sz="1600" dirty="0"/>
              <a:t>Що заважає досягненню мети управління?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помилки управління;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збурення;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несправність пульта;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зрушення;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uk-UA" sz="1600" dirty="0"/>
              <a:t>зрошення</a:t>
            </a:r>
            <a:r>
              <a:rPr lang="uk-UA" sz="1600" dirty="0" smtClean="0"/>
              <a:t>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44950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313900"/>
            <a:ext cx="10515600" cy="5863064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uk-UA" sz="4900" dirty="0"/>
              <a:t>5. Якщо спостерігаються всі стани системи в будь-які моменти часу, то таку систему називають…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такою, що регулюється;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такою, що не спостерігається;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такою, що повністю спостерігається;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такою, що повністю управляється;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такою, що не управляється.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6. Що показує, як система перетворює відповідний вхідний вплив на вихідну величину?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рівняння стану;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передаточна функцію;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постійні часу;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коефіцієнти передачі;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рівняння руху.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7. Знаменники передаточних функцій замкненої системи автоматичного управління є не змінні і називаються…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характеристичним рівнянням;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характеристичним </a:t>
            </a:r>
            <a:r>
              <a:rPr lang="uk-UA" sz="4900" dirty="0" err="1"/>
              <a:t>розв</a:t>
            </a:r>
            <a:r>
              <a:rPr lang="en-US" sz="4900" dirty="0"/>
              <a:t>`</a:t>
            </a:r>
            <a:r>
              <a:rPr lang="uk-UA" sz="4900" dirty="0" err="1"/>
              <a:t>язком</a:t>
            </a:r>
            <a:r>
              <a:rPr lang="uk-UA" sz="4900" dirty="0"/>
              <a:t>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характеристичним одночленом;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характеристичним поліномом;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характеристичним функціоналом.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4900" dirty="0"/>
              <a:t>8. </a:t>
            </a:r>
            <a:r>
              <a:rPr lang="uk-UA" sz="4900" dirty="0"/>
              <a:t>Скільки виділяють найбільш важливих і вживаних типів динамічних ланок</a:t>
            </a:r>
            <a:r>
              <a:rPr lang="uk-UA" sz="4900" dirty="0" smtClean="0"/>
              <a:t>?</a:t>
            </a:r>
          </a:p>
          <a:p>
            <a:pPr marL="0" lvl="0" indent="0" algn="ctr">
              <a:buNone/>
            </a:pPr>
            <a:r>
              <a:rPr lang="uk-UA" sz="4900" dirty="0"/>
              <a:t>3</a:t>
            </a:r>
          </a:p>
          <a:p>
            <a:pPr marL="0" lvl="0" indent="0" algn="ctr">
              <a:buNone/>
            </a:pPr>
            <a:r>
              <a:rPr lang="uk-UA" sz="4900" dirty="0"/>
              <a:t>4</a:t>
            </a:r>
          </a:p>
          <a:p>
            <a:pPr marL="0" lvl="0" indent="0" algn="ctr">
              <a:buNone/>
            </a:pPr>
            <a:r>
              <a:rPr lang="uk-UA" sz="4900" dirty="0"/>
              <a:t>5</a:t>
            </a:r>
          </a:p>
          <a:p>
            <a:pPr marL="0" lvl="0" indent="0" algn="ctr">
              <a:buNone/>
            </a:pPr>
            <a:r>
              <a:rPr lang="uk-UA" sz="4900" dirty="0"/>
              <a:t>6</a:t>
            </a:r>
          </a:p>
          <a:p>
            <a:pPr marL="0" lvl="0" indent="0" algn="ctr">
              <a:buNone/>
            </a:pPr>
            <a:r>
              <a:rPr lang="uk-UA" sz="49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2651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47131" y="313898"/>
            <a:ext cx="10515600" cy="6339385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sz="4800" dirty="0"/>
              <a:t>9. Фізичні величини x1(t), x2(t), …, </a:t>
            </a:r>
            <a:r>
              <a:rPr lang="ru-RU" sz="4800" dirty="0" err="1"/>
              <a:t>xn</a:t>
            </a:r>
            <a:r>
              <a:rPr lang="uk-UA" sz="4800" dirty="0"/>
              <a:t>(t), які характеризують поведінку системи в майбутньому за умови визначеності її стану і впливів, що прикладаються у поточний момент часу, описують…</a:t>
            </a:r>
          </a:p>
          <a:p>
            <a:pPr marL="0" lvl="0" indent="0" algn="ctr">
              <a:buNone/>
            </a:pPr>
            <a:r>
              <a:rPr lang="uk-UA" sz="4900" dirty="0"/>
              <a:t>поведінку системи;</a:t>
            </a:r>
          </a:p>
          <a:p>
            <a:pPr marL="0" lvl="0" indent="0" algn="ctr">
              <a:buNone/>
            </a:pPr>
            <a:r>
              <a:rPr lang="uk-UA" sz="4900" dirty="0"/>
              <a:t>визначеність системи;</a:t>
            </a:r>
          </a:p>
          <a:p>
            <a:pPr marL="0" lvl="0" indent="0" algn="ctr">
              <a:buNone/>
            </a:pPr>
            <a:r>
              <a:rPr lang="uk-UA" sz="4900" dirty="0"/>
              <a:t>стан системи;</a:t>
            </a:r>
          </a:p>
          <a:p>
            <a:pPr marL="0" lvl="0" indent="0" algn="ctr">
              <a:buNone/>
            </a:pPr>
            <a:r>
              <a:rPr lang="uk-UA" sz="4900" dirty="0"/>
              <a:t>впливовість системи;</a:t>
            </a:r>
          </a:p>
          <a:p>
            <a:pPr marL="0" lvl="0" indent="0" algn="ctr">
              <a:buNone/>
            </a:pPr>
            <a:r>
              <a:rPr lang="uk-UA" sz="4900" dirty="0"/>
              <a:t>рівновагу системи.</a:t>
            </a:r>
          </a:p>
          <a:p>
            <a:pPr marL="0" indent="0" algn="ctr">
              <a:buNone/>
            </a:pPr>
            <a:r>
              <a:rPr lang="uk-UA" sz="4900" dirty="0"/>
              <a:t>10. Графічне представлення математичних </a:t>
            </a:r>
            <a:r>
              <a:rPr lang="uk-UA" sz="4900" dirty="0" err="1"/>
              <a:t>залежностей</a:t>
            </a:r>
            <a:r>
              <a:rPr lang="uk-UA" sz="4900" dirty="0"/>
              <a:t>, за якими функціонує система, і </a:t>
            </a:r>
            <a:r>
              <a:rPr lang="uk-UA" sz="4900" dirty="0" err="1"/>
              <a:t>зв`язкі</a:t>
            </a:r>
            <a:r>
              <a:rPr lang="uk-UA" sz="4900" dirty="0"/>
              <a:t> між елементами, шляхів проходження сигналів, називається…</a:t>
            </a:r>
          </a:p>
          <a:p>
            <a:pPr marL="0" lvl="0" indent="0" algn="ctr">
              <a:buNone/>
            </a:pPr>
            <a:r>
              <a:rPr lang="uk-UA" sz="4900" dirty="0"/>
              <a:t>структурною схемою;</a:t>
            </a:r>
          </a:p>
          <a:p>
            <a:pPr marL="0" lvl="0" indent="0" algn="ctr">
              <a:buNone/>
            </a:pPr>
            <a:r>
              <a:rPr lang="uk-UA" sz="4900" dirty="0"/>
              <a:t>кінематичною схемою;</a:t>
            </a:r>
          </a:p>
          <a:p>
            <a:pPr marL="0" lvl="0" indent="0" algn="ctr">
              <a:buNone/>
            </a:pPr>
            <a:r>
              <a:rPr lang="uk-UA" sz="4900" dirty="0"/>
              <a:t>функціональною схемою;</a:t>
            </a:r>
          </a:p>
          <a:p>
            <a:pPr marL="0" lvl="0" indent="0" algn="ctr">
              <a:buNone/>
            </a:pPr>
            <a:r>
              <a:rPr lang="uk-UA" sz="4900" dirty="0"/>
              <a:t>конструктивною схемою;</a:t>
            </a:r>
          </a:p>
          <a:p>
            <a:pPr marL="0" lvl="0" indent="0" algn="ctr">
              <a:buNone/>
            </a:pPr>
            <a:r>
              <a:rPr lang="uk-UA" sz="4900" dirty="0"/>
              <a:t>технологічною схемою.</a:t>
            </a:r>
          </a:p>
          <a:p>
            <a:pPr marL="0" indent="0" algn="ctr">
              <a:buNone/>
            </a:pPr>
            <a:endParaRPr lang="uk-UA" sz="4900" dirty="0"/>
          </a:p>
          <a:p>
            <a:pPr algn="ctr"/>
            <a:endParaRPr lang="uk-UA" sz="4900" dirty="0"/>
          </a:p>
        </p:txBody>
      </p:sp>
    </p:spTree>
    <p:extLst>
      <p:ext uri="{BB962C8B-B14F-4D97-AF65-F5344CB8AC3E}">
        <p14:creationId xmlns:p14="http://schemas.microsoft.com/office/powerpoint/2010/main" val="293768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0653" y="450376"/>
            <a:ext cx="10515600" cy="523526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400" dirty="0" smtClean="0"/>
              <a:t>11. Якщо для будь-яких моментів часу t0 і t1, (t1 &gt; t0) і будь-яких заданих станів x0 і x1 існує управління u(t), (t0 &lt;t &lt; t1), що переводить початковий стан x0 у кінцевий x1, то така система називається…</a:t>
            </a:r>
          </a:p>
          <a:p>
            <a:pPr marL="0" lvl="0" indent="0" algn="ctr">
              <a:buNone/>
            </a:pPr>
            <a:r>
              <a:rPr lang="uk-UA" sz="2400" dirty="0" smtClean="0"/>
              <a:t>такою, що спостерігається;</a:t>
            </a:r>
          </a:p>
          <a:p>
            <a:pPr marL="0" lvl="0" indent="0" algn="ctr">
              <a:buNone/>
            </a:pPr>
            <a:r>
              <a:rPr lang="uk-UA" sz="2400" dirty="0" smtClean="0"/>
              <a:t>такою, що не спостерігається;</a:t>
            </a:r>
          </a:p>
          <a:p>
            <a:pPr marL="0" lvl="0" indent="0" algn="ctr">
              <a:buNone/>
            </a:pPr>
            <a:r>
              <a:rPr lang="uk-UA" sz="2400" dirty="0" smtClean="0"/>
              <a:t>такою, що повністю управляється;</a:t>
            </a:r>
          </a:p>
          <a:p>
            <a:pPr marL="0" lvl="0" indent="0" algn="ctr">
              <a:buNone/>
            </a:pPr>
            <a:r>
              <a:rPr lang="uk-UA" sz="2400" dirty="0" smtClean="0"/>
              <a:t>такою, що не управляється;</a:t>
            </a:r>
          </a:p>
          <a:p>
            <a:pPr marL="0" lvl="0" indent="0" algn="ctr">
              <a:buNone/>
            </a:pPr>
            <a:r>
              <a:rPr lang="uk-UA" sz="2400" dirty="0" smtClean="0"/>
              <a:t>такою, що регулюється.</a:t>
            </a:r>
          </a:p>
          <a:p>
            <a:pPr marL="0" indent="0" algn="ctr">
              <a:buNone/>
            </a:pPr>
            <a:r>
              <a:rPr lang="uk-UA" sz="2400" dirty="0" smtClean="0"/>
              <a:t>12. Ланка, яка передає сигнал тільки в одному напрямку з входу на вихід і її властивості не залежать від інших ланок, з якими вона з’єднана називається…</a:t>
            </a:r>
          </a:p>
          <a:p>
            <a:pPr marL="0" indent="0" algn="ctr">
              <a:buNone/>
            </a:pPr>
            <a:r>
              <a:rPr lang="uk-UA" sz="2400" dirty="0" smtClean="0"/>
              <a:t>ланкою збуреної дії</a:t>
            </a:r>
          </a:p>
          <a:p>
            <a:pPr marL="0" indent="0" algn="ctr">
              <a:buNone/>
            </a:pPr>
            <a:r>
              <a:rPr lang="uk-UA" sz="2400" dirty="0" smtClean="0"/>
              <a:t>ланкою виділеної дії</a:t>
            </a:r>
          </a:p>
          <a:p>
            <a:pPr marL="0" indent="0" algn="ctr">
              <a:buNone/>
            </a:pPr>
            <a:r>
              <a:rPr lang="uk-UA" sz="2400" dirty="0" smtClean="0"/>
              <a:t>ланкою паралельної дії</a:t>
            </a:r>
          </a:p>
          <a:p>
            <a:pPr marL="0" indent="0" algn="ctr">
              <a:buNone/>
            </a:pPr>
            <a:r>
              <a:rPr lang="uk-UA" sz="2400" dirty="0" smtClean="0"/>
              <a:t>ланкою направленої дії</a:t>
            </a:r>
          </a:p>
          <a:p>
            <a:pPr marL="0" indent="0" algn="ctr">
              <a:buNone/>
            </a:pPr>
            <a:r>
              <a:rPr lang="uk-UA" sz="2400" dirty="0" smtClean="0"/>
              <a:t>ланкою однієї дії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7958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448</Words>
  <Application>Microsoft Office PowerPoint</Application>
  <PresentationFormat>Широкий екран</PresentationFormat>
  <Paragraphs>73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Контрольна робота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 робота</dc:title>
  <dc:creator>Галинка</dc:creator>
  <cp:lastModifiedBy>Галинка</cp:lastModifiedBy>
  <cp:revision>5</cp:revision>
  <dcterms:created xsi:type="dcterms:W3CDTF">2018-12-09T19:28:52Z</dcterms:created>
  <dcterms:modified xsi:type="dcterms:W3CDTF">2018-12-10T09:01:58Z</dcterms:modified>
</cp:coreProperties>
</file>