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5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194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468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549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4690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157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357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121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632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221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473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5255D-7AD3-47B8-86F1-994A5BD69A99}" type="datetimeFigureOut">
              <a:rPr lang="uk-UA" smtClean="0"/>
              <a:t>26.11.2018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B1DD7-1E47-4A63-A738-C8D7F7792EB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390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file:///F:\tau\program%20files\TAU\HTML\BOOKUA\chapter1_1\img\Ris1_04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315939"/>
            <a:ext cx="9144000" cy="2387600"/>
          </a:xfrm>
        </p:spPr>
        <p:txBody>
          <a:bodyPr>
            <a:noAutofit/>
          </a:bodyPr>
          <a:lstStyle/>
          <a:p>
            <a:r>
              <a:rPr lang="uk-UA" sz="1400" dirty="0"/>
              <a:t>1. Якщо спостерігаються всі стани системи в будь-які моменти часу, то таку систему називають…</a:t>
            </a:r>
            <a:br>
              <a:rPr lang="uk-UA" sz="1400" dirty="0"/>
            </a:br>
            <a:r>
              <a:rPr lang="uk-UA" sz="1400" dirty="0"/>
              <a:t>такою, що регулюється;</a:t>
            </a:r>
            <a:br>
              <a:rPr lang="uk-UA" sz="1400" dirty="0"/>
            </a:br>
            <a:r>
              <a:rPr lang="uk-UA" sz="1400" dirty="0"/>
              <a:t>такою, що не спостерігається;</a:t>
            </a:r>
            <a:br>
              <a:rPr lang="uk-UA" sz="1400" dirty="0"/>
            </a:br>
            <a:r>
              <a:rPr lang="uk-UA" sz="1400" dirty="0"/>
              <a:t>такою, що повністю спостерігається;</a:t>
            </a:r>
            <a:br>
              <a:rPr lang="uk-UA" sz="1400" dirty="0"/>
            </a:br>
            <a:r>
              <a:rPr lang="uk-UA" sz="1400" dirty="0"/>
              <a:t>такою, що повністю управляється;</a:t>
            </a:r>
            <a:br>
              <a:rPr lang="uk-UA" sz="1400" dirty="0"/>
            </a:br>
            <a:r>
              <a:rPr lang="uk-UA" sz="1400" dirty="0"/>
              <a:t>такою, що не управляється.</a:t>
            </a:r>
            <a:br>
              <a:rPr lang="uk-UA" sz="1400" dirty="0"/>
            </a:br>
            <a:r>
              <a:rPr lang="uk-UA" sz="1400" dirty="0"/>
              <a:t>2. Що дало початок науковим дослідженням в області управління технічними об'єктами ?</a:t>
            </a:r>
            <a:br>
              <a:rPr lang="uk-UA" sz="1400" dirty="0"/>
            </a:br>
            <a:r>
              <a:rPr lang="uk-UA" sz="1400" dirty="0"/>
              <a:t>поява машини;</a:t>
            </a:r>
            <a:br>
              <a:rPr lang="uk-UA" sz="1400" dirty="0"/>
            </a:br>
            <a:r>
              <a:rPr lang="uk-UA" sz="1400" dirty="0"/>
              <a:t>поява регулятора;</a:t>
            </a:r>
            <a:br>
              <a:rPr lang="uk-UA" sz="1400" dirty="0"/>
            </a:br>
            <a:r>
              <a:rPr lang="uk-UA" sz="1400" dirty="0"/>
              <a:t>поява двигуна;</a:t>
            </a:r>
            <a:br>
              <a:rPr lang="uk-UA" sz="1400" dirty="0"/>
            </a:br>
            <a:r>
              <a:rPr lang="uk-UA" sz="1400" dirty="0"/>
              <a:t>поява ЕОМ;</a:t>
            </a:r>
            <a:br>
              <a:rPr lang="uk-UA" sz="1400" dirty="0"/>
            </a:br>
            <a:r>
              <a:rPr lang="uk-UA" sz="1400" dirty="0"/>
              <a:t>поява процесорів.</a:t>
            </a:r>
            <a:br>
              <a:rPr lang="uk-UA" sz="1400" dirty="0"/>
            </a:br>
            <a:r>
              <a:rPr lang="uk-UA" sz="1400" dirty="0"/>
              <a:t>3. Сукупність об</a:t>
            </a:r>
            <a:r>
              <a:rPr lang="ru-RU" sz="1400" dirty="0"/>
              <a:t>`</a:t>
            </a:r>
            <a:r>
              <a:rPr lang="uk-UA" sz="1400" dirty="0" err="1"/>
              <a:t>єкту</a:t>
            </a:r>
            <a:r>
              <a:rPr lang="uk-UA" sz="1400" dirty="0"/>
              <a:t> управління і засобів автоматичного управління називається…</a:t>
            </a:r>
            <a:br>
              <a:rPr lang="uk-UA" sz="1400" dirty="0"/>
            </a:br>
            <a:r>
              <a:rPr lang="uk-UA" sz="1400" dirty="0"/>
              <a:t>МАУ;</a:t>
            </a:r>
            <a:br>
              <a:rPr lang="uk-UA" sz="1400" dirty="0"/>
            </a:br>
            <a:r>
              <a:rPr lang="uk-UA" sz="1400" dirty="0"/>
              <a:t>ТАУ;</a:t>
            </a:r>
            <a:br>
              <a:rPr lang="uk-UA" sz="1400" dirty="0"/>
            </a:br>
            <a:r>
              <a:rPr lang="uk-UA" sz="1400" dirty="0"/>
              <a:t>САУ;</a:t>
            </a:r>
            <a:br>
              <a:rPr lang="uk-UA" sz="1400" dirty="0"/>
            </a:br>
            <a:r>
              <a:rPr lang="uk-UA" sz="1400" dirty="0"/>
              <a:t>БАУ;</a:t>
            </a:r>
            <a:br>
              <a:rPr lang="uk-UA" sz="1400" dirty="0"/>
            </a:br>
            <a:r>
              <a:rPr lang="uk-UA" sz="1400" dirty="0"/>
              <a:t>ЗАУ.</a:t>
            </a:r>
            <a:br>
              <a:rPr lang="uk-UA" sz="1400" dirty="0"/>
            </a:br>
            <a:r>
              <a:rPr lang="uk-UA" sz="1400" dirty="0"/>
              <a:t>4. Дія на об</a:t>
            </a:r>
            <a:r>
              <a:rPr lang="ru-RU" sz="1400" dirty="0"/>
              <a:t>`</a:t>
            </a:r>
            <a:r>
              <a:rPr lang="uk-UA" sz="1400" dirty="0" err="1"/>
              <a:t>єкт</a:t>
            </a:r>
            <a:r>
              <a:rPr lang="uk-UA" sz="1400" dirty="0"/>
              <a:t> з метою досягнення необхідних станів або процесів називається…</a:t>
            </a:r>
            <a:br>
              <a:rPr lang="uk-UA" sz="1400" dirty="0"/>
            </a:br>
            <a:r>
              <a:rPr lang="uk-UA" sz="1400" dirty="0"/>
              <a:t>регулювання;</a:t>
            </a:r>
            <a:br>
              <a:rPr lang="uk-UA" sz="1400" dirty="0"/>
            </a:br>
            <a:r>
              <a:rPr lang="uk-UA" sz="1400" dirty="0"/>
              <a:t>дослідження;</a:t>
            </a:r>
            <a:br>
              <a:rPr lang="uk-UA" sz="1400" dirty="0"/>
            </a:br>
            <a:r>
              <a:rPr lang="uk-UA" sz="1400" dirty="0"/>
              <a:t>спостереження;</a:t>
            </a:r>
            <a:br>
              <a:rPr lang="uk-UA" sz="1400" dirty="0"/>
            </a:br>
            <a:r>
              <a:rPr lang="uk-UA" sz="1400" dirty="0"/>
              <a:t>управління;</a:t>
            </a:r>
            <a:br>
              <a:rPr lang="uk-UA" sz="1400" dirty="0"/>
            </a:br>
            <a:r>
              <a:rPr lang="uk-UA" sz="1400" dirty="0"/>
              <a:t>експеримент.</a:t>
            </a:r>
            <a:br>
              <a:rPr lang="uk-UA" sz="1400" dirty="0"/>
            </a:br>
            <a:r>
              <a:rPr lang="uk-UA" sz="1400" dirty="0"/>
              <a:t>5. Фізичні величин, що характеризують процеси, які протікають в об</a:t>
            </a:r>
            <a:r>
              <a:rPr lang="ru-RU" sz="1400" dirty="0"/>
              <a:t>`</a:t>
            </a:r>
            <a:r>
              <a:rPr lang="uk-UA" sz="1400" dirty="0" err="1"/>
              <a:t>єкті</a:t>
            </a:r>
            <a:r>
              <a:rPr lang="uk-UA" sz="1400" dirty="0"/>
              <a:t> управління, без безпосередньої участі людини називаються…</a:t>
            </a:r>
            <a:br>
              <a:rPr lang="uk-UA" sz="1400" dirty="0"/>
            </a:br>
            <a:r>
              <a:rPr lang="uk-UA" sz="1400" dirty="0"/>
              <a:t>автоматичними величинами;</a:t>
            </a:r>
            <a:br>
              <a:rPr lang="uk-UA" sz="1400" dirty="0"/>
            </a:br>
            <a:r>
              <a:rPr lang="uk-UA" sz="1400" dirty="0"/>
              <a:t>регульованими величинами;</a:t>
            </a:r>
            <a:br>
              <a:rPr lang="uk-UA" sz="1400" dirty="0"/>
            </a:br>
            <a:r>
              <a:rPr lang="uk-UA" sz="1400" dirty="0"/>
              <a:t>характерними величинами;</a:t>
            </a:r>
            <a:br>
              <a:rPr lang="uk-UA" sz="1400" dirty="0"/>
            </a:br>
            <a:r>
              <a:rPr lang="uk-UA" sz="1400" dirty="0"/>
              <a:t>керованими величинами;</a:t>
            </a:r>
            <a:br>
              <a:rPr lang="uk-UA" sz="1400" dirty="0"/>
            </a:br>
            <a:r>
              <a:rPr lang="uk-UA" sz="1400" dirty="0"/>
              <a:t>досліджуваними величинами</a:t>
            </a:r>
            <a:r>
              <a:rPr lang="uk-UA" sz="1400" dirty="0" smtClean="0"/>
              <a:t>.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09309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5528" y="203351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Що заважає досягненню мети управління?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помилки управління;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збурення;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несправність пульта;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зрушення;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зрошення.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Як поділяються системи автоматичного управління залежно від принципів, що вони використовують?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лінійні і просторові;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розімкнені і замкнені;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дискретні і плоскі;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замкнені і колові;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розімкнені і лінійні.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Що це за схема?</a:t>
            </a:r>
            <a:endParaRPr kumimoji="0" lang="uk-UA" altLang="uk-UA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1" descr="F:\tau\program files\TAU\HTML\BOOKUA\chapter1_1\img\Ris1_04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424" y="2538483"/>
            <a:ext cx="5495925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65528" y="51548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узагальнююча схема системи управління швидкістю різання;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узагальнююча схема замкненої системи;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узагальнююча схема лінійної системи;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узагальнююча схема системи стеження;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узагальнююча схема системи управління.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Залежно від визначених цілей системи управління поділяються на … 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 основних види;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 основних види;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 основних види;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 основних видів;</a:t>
            </a:r>
            <a:endParaRPr kumimoji="0" lang="uk-UA" altLang="uk-U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 основних видів;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78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8075" y="365314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 smtClean="0"/>
              <a:t>10. Коли </a:t>
            </a:r>
            <a:r>
              <a:rPr lang="uk-UA" sz="1600" dirty="0"/>
              <a:t>всі похідні від координат, що установилися, дорівнюють нулю, то такий режим роботи називається…</a:t>
            </a:r>
          </a:p>
          <a:p>
            <a:pPr marL="0" lvl="0" indent="0">
              <a:buNone/>
            </a:pPr>
            <a:r>
              <a:rPr lang="uk-UA" sz="1600" dirty="0"/>
              <a:t>постійним;</a:t>
            </a:r>
          </a:p>
          <a:p>
            <a:pPr marL="0" lvl="0" indent="0">
              <a:buNone/>
            </a:pPr>
            <a:r>
              <a:rPr lang="uk-UA" sz="1600" dirty="0"/>
              <a:t>сталим;</a:t>
            </a:r>
          </a:p>
          <a:p>
            <a:pPr marL="0" lvl="0" indent="0">
              <a:buNone/>
            </a:pPr>
            <a:r>
              <a:rPr lang="uk-UA" sz="1600" dirty="0"/>
              <a:t>перехідним;</a:t>
            </a:r>
          </a:p>
          <a:p>
            <a:pPr marL="0" lvl="0" indent="0">
              <a:buNone/>
            </a:pPr>
            <a:r>
              <a:rPr lang="uk-UA" sz="1600" dirty="0"/>
              <a:t>не сталим;</a:t>
            </a:r>
          </a:p>
          <a:p>
            <a:pPr marL="0" lvl="0" indent="0">
              <a:buNone/>
            </a:pPr>
            <a:r>
              <a:rPr lang="uk-UA" sz="1600" dirty="0"/>
              <a:t>не перехідним.</a:t>
            </a:r>
          </a:p>
          <a:p>
            <a:pPr marL="0" indent="0">
              <a:buNone/>
            </a:pPr>
            <a:r>
              <a:rPr lang="uk-UA" sz="1600" dirty="0" smtClean="0"/>
              <a:t>11. </a:t>
            </a:r>
            <a:r>
              <a:rPr lang="uk-UA" sz="1600" dirty="0" err="1"/>
              <a:t>Лінеаризоване</a:t>
            </a:r>
            <a:r>
              <a:rPr lang="uk-UA" sz="1600" dirty="0"/>
              <a:t> рівняння руху вихідної системи називається…</a:t>
            </a:r>
          </a:p>
          <a:p>
            <a:pPr marL="0" lvl="0" indent="0">
              <a:buNone/>
            </a:pPr>
            <a:r>
              <a:rPr lang="uk-UA" sz="1600" dirty="0"/>
              <a:t>лінійним рівнянням у відхиленнях;</a:t>
            </a:r>
          </a:p>
          <a:p>
            <a:pPr marL="0" lvl="0" indent="0">
              <a:buNone/>
            </a:pPr>
            <a:r>
              <a:rPr lang="uk-UA" sz="1600" dirty="0"/>
              <a:t>лінійним рівнянням у варіаціях змінних;</a:t>
            </a:r>
          </a:p>
          <a:p>
            <a:pPr marL="0" lvl="0" indent="0">
              <a:buNone/>
            </a:pPr>
            <a:r>
              <a:rPr lang="uk-UA" sz="1600" dirty="0"/>
              <a:t>лінійним рівнянням у допусках;</a:t>
            </a:r>
          </a:p>
          <a:p>
            <a:pPr marL="0" lvl="0" indent="0">
              <a:buNone/>
            </a:pPr>
            <a:r>
              <a:rPr lang="uk-UA" sz="1600" dirty="0"/>
              <a:t>лінійним рівнянням у помилках;</a:t>
            </a:r>
          </a:p>
          <a:p>
            <a:pPr marL="0" lvl="0" indent="0">
              <a:buNone/>
            </a:pPr>
            <a:r>
              <a:rPr lang="uk-UA" sz="1600" dirty="0"/>
              <a:t>лінійним рівнянням у варіаціях сталих.</a:t>
            </a:r>
          </a:p>
          <a:p>
            <a:pPr marL="0" indent="0">
              <a:buNone/>
            </a:pPr>
            <a:r>
              <a:rPr lang="uk-UA" sz="1600" dirty="0" smtClean="0"/>
              <a:t>12. </a:t>
            </a:r>
            <a:r>
              <a:rPr lang="uk-UA" sz="1600" dirty="0"/>
              <a:t>При стандартній формі запису рівняння руху системи коефіцієнт при вихідній величині повинен дорівнювати…</a:t>
            </a:r>
          </a:p>
          <a:p>
            <a:pPr marL="0" lvl="0" indent="0">
              <a:buNone/>
            </a:pPr>
            <a:r>
              <a:rPr lang="uk-UA" sz="1600" dirty="0"/>
              <a:t>нулю;</a:t>
            </a:r>
          </a:p>
          <a:p>
            <a:pPr marL="0" lvl="0" indent="0">
              <a:buNone/>
            </a:pPr>
            <a:r>
              <a:rPr lang="uk-UA" sz="1600" dirty="0"/>
              <a:t>одиниці;</a:t>
            </a:r>
          </a:p>
          <a:p>
            <a:pPr marL="0" lvl="0" indent="0">
              <a:buNone/>
            </a:pPr>
            <a:r>
              <a:rPr lang="uk-UA" sz="1600" dirty="0"/>
              <a:t>двом;</a:t>
            </a:r>
          </a:p>
          <a:p>
            <a:pPr marL="0" lvl="0" indent="0">
              <a:buNone/>
            </a:pPr>
            <a:r>
              <a:rPr lang="uk-UA" sz="1600" dirty="0"/>
              <a:t>від</a:t>
            </a:r>
            <a:r>
              <a:rPr lang="en-US" sz="1600" dirty="0"/>
              <a:t>`</a:t>
            </a:r>
            <a:r>
              <a:rPr lang="uk-UA" sz="1600" dirty="0"/>
              <a:t>ємній величині;</a:t>
            </a:r>
          </a:p>
          <a:p>
            <a:pPr marL="0" lvl="0" indent="0">
              <a:buNone/>
            </a:pPr>
            <a:r>
              <a:rPr lang="uk-UA" sz="1600" dirty="0"/>
              <a:t>додатній величині.</a:t>
            </a:r>
          </a:p>
        </p:txBody>
      </p:sp>
    </p:spTree>
    <p:extLst>
      <p:ext uri="{BB962C8B-B14F-4D97-AF65-F5344CB8AC3E}">
        <p14:creationId xmlns:p14="http://schemas.microsoft.com/office/powerpoint/2010/main" val="273314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240</Words>
  <Application>Microsoft Office PowerPoint</Application>
  <PresentationFormat>Широкий екран</PresentationFormat>
  <Paragraphs>43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1. Якщо спостерігаються всі стани системи в будь-які моменти часу, то таку систему називають… такою, що регулюється; такою, що не спостерігається; такою, що повністю спостерігається; такою, що повністю управляється; такою, що не управляється. 2. Що дало початок науковим дослідженням в області управління технічними об'єктами ? поява машини; поява регулятора; поява двигуна; поява ЕОМ; поява процесорів. 3. Сукупність об`єкту управління і засобів автоматичного управління називається… МАУ; ТАУ; САУ; БАУ; ЗАУ. 4. Дія на об`єкт з метою досягнення необхідних станів або процесів називається… регулювання; дослідження; спостереження; управління; експеримент. 5. Фізичні величин, що характеризують процеси, які протікають в об`єкті управління, без безпосередньої участі людини називаються… автоматичними величинами; регульованими величинами; характерними величинами; керованими величинами; досліджуваними величинами.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Якщо спостерігаються всі стани системи в будь-які моменти часу, то таку систему називають… такою, що регулюється; такою, що не спостерігається; такою, що повністю спостерігається; такою, що повністю управляється; такою, що не управляється. 2. Що дало початок науковим дослідженням в області управління технічними об'єктами ? поява машини; поява регулятора; поява двигуна; поява ЕОМ; поява процесорів. 3. Сукупність об`єкту управління і засобів автоматичного управління називається… МАУ; ТАУ; САУ; БАУ; ЗАУ. 4. Дія на об`єкт з метою досягнення необхідних станів або процесів називається… регулювання; дослідження; спостереження; управління; експеримент. 5. Фізичні величин, що характеризують процеси, які протікають в об`єкті управління, без безпосередньої участі людини називаються… автоматичними величинами; регульованими величинами; характерними величинами; керованими величинами; досліджуваними величинами.</dc:title>
  <dc:creator>Галинка</dc:creator>
  <cp:lastModifiedBy>Галинка</cp:lastModifiedBy>
  <cp:revision>3</cp:revision>
  <dcterms:created xsi:type="dcterms:W3CDTF">2018-11-26T06:39:44Z</dcterms:created>
  <dcterms:modified xsi:type="dcterms:W3CDTF">2018-11-26T09:10:43Z</dcterms:modified>
</cp:coreProperties>
</file>