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55D44AB-357E-437C-9EF8-DE88F0EA3DE4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8F5879-C562-4510-93A3-C588A91EBA8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652976"/>
          </a:xfrm>
        </p:spPr>
        <p:txBody>
          <a:bodyPr/>
          <a:lstStyle/>
          <a:p>
            <a:pPr algn="ctr"/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279928" cy="3022152"/>
          </a:xfrm>
        </p:spPr>
        <p:txBody>
          <a:bodyPr/>
          <a:lstStyle/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3939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Точно так само </a:t>
            </a:r>
            <a:r>
              <a:rPr lang="ru-RU" dirty="0" err="1" smtClean="0"/>
              <a:t>правдивими</a:t>
            </a:r>
            <a:r>
              <a:rPr lang="ru-RU" dirty="0" smtClean="0"/>
              <a:t>, </a:t>
            </a:r>
            <a:r>
              <a:rPr lang="ru-RU" dirty="0" err="1" smtClean="0"/>
              <a:t>несуперечливими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об'єктивними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зведення</a:t>
            </a:r>
            <a:r>
              <a:rPr lang="ru-RU" dirty="0" smtClean="0"/>
              <a:t> в </a:t>
            </a:r>
            <a:r>
              <a:rPr lang="ru-RU" dirty="0" err="1" smtClean="0"/>
              <a:t>підручниках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монографіях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віддають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поколінням</a:t>
            </a:r>
            <a:r>
              <a:rPr lang="ru-RU" dirty="0" smtClean="0"/>
              <a:t>.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визначені</a:t>
            </a:r>
            <a:r>
              <a:rPr lang="ru-RU" dirty="0" smtClean="0"/>
              <a:t> </a:t>
            </a:r>
            <a:r>
              <a:rPr lang="ru-RU" dirty="0" err="1" smtClean="0"/>
              <a:t>санкції</a:t>
            </a:r>
            <a:r>
              <a:rPr lang="ru-RU" dirty="0" smtClean="0"/>
              <a:t> до </a:t>
            </a:r>
            <a:r>
              <a:rPr lang="ru-RU" dirty="0" err="1" smtClean="0"/>
              <a:t>порушників</a:t>
            </a:r>
            <a:r>
              <a:rPr lang="ru-RU" dirty="0" smtClean="0"/>
              <a:t> і </a:t>
            </a:r>
            <a:r>
              <a:rPr lang="ru-RU" dirty="0" err="1" smtClean="0"/>
              <a:t>способи</a:t>
            </a:r>
            <a:r>
              <a:rPr lang="ru-RU" dirty="0" smtClean="0"/>
              <a:t> контролю </a:t>
            </a:r>
            <a:r>
              <a:rPr lang="ru-RU" dirty="0" err="1" smtClean="0"/>
              <a:t>вірогідності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: </a:t>
            </a:r>
            <a:r>
              <a:rPr lang="ru-RU" dirty="0" err="1" smtClean="0"/>
              <a:t>зокрема</a:t>
            </a:r>
            <a:r>
              <a:rPr lang="ru-RU" dirty="0" smtClean="0"/>
              <a:t>, за </a:t>
            </a:r>
            <a:r>
              <a:rPr lang="ru-RU" dirty="0" err="1" smtClean="0"/>
              <a:t>брехливу</a:t>
            </a:r>
            <a:r>
              <a:rPr lang="ru-RU" dirty="0" smtClean="0"/>
              <a:t> інформацію автора </a:t>
            </a:r>
            <a:r>
              <a:rPr lang="ru-RU" dirty="0" err="1" smtClean="0"/>
              <a:t>публікації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залучити</a:t>
            </a:r>
            <a:r>
              <a:rPr lang="ru-RU" dirty="0" smtClean="0"/>
              <a:t> до суду, а в </a:t>
            </a:r>
            <a:r>
              <a:rPr lang="ru-RU" dirty="0" err="1" smtClean="0"/>
              <a:t>редакціях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журналах, газетах часто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фігурували</a:t>
            </a:r>
            <a:r>
              <a:rPr lang="ru-RU" dirty="0" smtClean="0"/>
              <a:t> в </a:t>
            </a:r>
            <a:r>
              <a:rPr lang="ru-RU" dirty="0" err="1" smtClean="0"/>
              <a:t>публікації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46099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комунікація</a:t>
            </a:r>
            <a:r>
              <a:rPr lang="ru-RU" dirty="0" smtClean="0"/>
              <a:t>» лат. </a:t>
            </a:r>
            <a:r>
              <a:rPr lang="en-US" dirty="0" err="1" smtClean="0"/>
              <a:t>communicatio</a:t>
            </a:r>
            <a:r>
              <a:rPr lang="en-US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err="1" smtClean="0"/>
              <a:t>communico</a:t>
            </a:r>
            <a:r>
              <a:rPr lang="en-US" dirty="0" smtClean="0"/>
              <a:t> – </a:t>
            </a:r>
            <a:r>
              <a:rPr lang="ru-RU" dirty="0" err="1" smtClean="0"/>
              <a:t>роблю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, </a:t>
            </a:r>
            <a:r>
              <a:rPr lang="ru-RU" dirty="0" err="1" smtClean="0"/>
              <a:t>зв'язую</a:t>
            </a:r>
            <a:r>
              <a:rPr lang="ru-RU" dirty="0" smtClean="0"/>
              <a:t>, </a:t>
            </a:r>
            <a:r>
              <a:rPr lang="ru-RU" dirty="0" err="1" smtClean="0"/>
              <a:t>спілкуюся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в </a:t>
            </a:r>
            <a:r>
              <a:rPr lang="ru-RU" dirty="0" err="1" smtClean="0"/>
              <a:t>значенні</a:t>
            </a:r>
            <a:r>
              <a:rPr lang="ru-RU" dirty="0" smtClean="0"/>
              <a:t>: шлях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зв'язок</a:t>
            </a:r>
            <a:r>
              <a:rPr lang="ru-RU" dirty="0" smtClean="0"/>
              <a:t> одного листа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; </a:t>
            </a:r>
            <a:r>
              <a:rPr lang="ru-RU" dirty="0" err="1" smtClean="0"/>
              <a:t>спілкування</a:t>
            </a:r>
            <a:r>
              <a:rPr lang="ru-RU" dirty="0" smtClean="0"/>
              <a:t>, передача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сигнальні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. Є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спілкування</a:t>
            </a:r>
            <a:r>
              <a:rPr lang="ru-RU" dirty="0" smtClean="0"/>
              <a:t>», </a:t>
            </a:r>
            <a:r>
              <a:rPr lang="ru-RU" dirty="0" err="1" smtClean="0"/>
              <a:t>близький</a:t>
            </a:r>
            <a:r>
              <a:rPr lang="ru-RU" dirty="0" smtClean="0"/>
              <a:t> до </a:t>
            </a:r>
            <a:r>
              <a:rPr lang="ru-RU" dirty="0" err="1" smtClean="0"/>
              <a:t>терміна</a:t>
            </a:r>
            <a:r>
              <a:rPr lang="ru-RU" dirty="0" smtClean="0"/>
              <a:t> «</a:t>
            </a:r>
            <a:r>
              <a:rPr lang="ru-RU" dirty="0" err="1" smtClean="0"/>
              <a:t>комунікація</a:t>
            </a:r>
            <a:r>
              <a:rPr lang="ru-RU" dirty="0" smtClean="0"/>
              <a:t>».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два </a:t>
            </a:r>
            <a:r>
              <a:rPr lang="ru-RU" dirty="0" err="1" smtClean="0"/>
              <a:t>терміни</a:t>
            </a:r>
            <a:r>
              <a:rPr lang="ru-RU" dirty="0" smtClean="0"/>
              <a:t> в такий </a:t>
            </a:r>
            <a:r>
              <a:rPr lang="ru-RU" dirty="0" err="1" smtClean="0"/>
              <a:t>спосіб</a:t>
            </a:r>
            <a:r>
              <a:rPr lang="ru-RU" dirty="0" smtClean="0"/>
              <a:t>: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комунікацією</a:t>
            </a:r>
            <a:r>
              <a:rPr lang="ru-RU" dirty="0" smtClean="0"/>
              <a:t> </a:t>
            </a:r>
            <a:r>
              <a:rPr lang="ru-RU" dirty="0" err="1" smtClean="0"/>
              <a:t>будемо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техніко-інформаційний</a:t>
            </a:r>
            <a:r>
              <a:rPr lang="ru-RU" dirty="0" smtClean="0"/>
              <a:t> аспект </a:t>
            </a:r>
            <a:r>
              <a:rPr lang="ru-RU" dirty="0" err="1" smtClean="0"/>
              <a:t>спілкування</a:t>
            </a:r>
            <a:r>
              <a:rPr lang="ru-RU" dirty="0" smtClean="0"/>
              <a:t>, тоді як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спілкуванням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соціально-психологічний</a:t>
            </a:r>
            <a:r>
              <a:rPr lang="ru-RU" dirty="0" smtClean="0"/>
              <a:t> аспект комунікації.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372617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(</a:t>
            </a:r>
            <a:r>
              <a:rPr lang="ru-RU" dirty="0" err="1" smtClean="0"/>
              <a:t>суб'єктами</a:t>
            </a:r>
            <a:r>
              <a:rPr lang="ru-RU" dirty="0" smtClean="0"/>
              <a:t>), а комунікація а) </a:t>
            </a:r>
            <a:r>
              <a:rPr lang="ru-RU" dirty="0" err="1" smtClean="0"/>
              <a:t>між</a:t>
            </a:r>
            <a:r>
              <a:rPr lang="ru-RU" dirty="0" smtClean="0"/>
              <a:t> людьми (</a:t>
            </a:r>
            <a:r>
              <a:rPr lang="ru-RU" dirty="0" err="1" smtClean="0"/>
              <a:t>суб'єктами</a:t>
            </a:r>
            <a:r>
              <a:rPr lang="ru-RU" dirty="0" smtClean="0"/>
              <a:t>); б) </a:t>
            </a:r>
            <a:r>
              <a:rPr lang="ru-RU" dirty="0" err="1" smtClean="0"/>
              <a:t>апаратами</a:t>
            </a:r>
            <a:r>
              <a:rPr lang="ru-RU" dirty="0" smtClean="0"/>
              <a:t> (</a:t>
            </a:r>
            <a:r>
              <a:rPr lang="ru-RU" dirty="0" err="1" smtClean="0"/>
              <a:t>об'єктами</a:t>
            </a:r>
            <a:r>
              <a:rPr lang="ru-RU" dirty="0" smtClean="0"/>
              <a:t>). </a:t>
            </a:r>
          </a:p>
          <a:p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яке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ширше</a:t>
            </a:r>
            <a:r>
              <a:rPr lang="ru-RU" dirty="0" smtClean="0"/>
              <a:t>, а яке </a:t>
            </a:r>
            <a:r>
              <a:rPr lang="ru-RU" dirty="0" err="1" smtClean="0"/>
              <a:t>вужче</a:t>
            </a:r>
            <a:r>
              <a:rPr lang="ru-RU" dirty="0" smtClean="0"/>
              <a:t>, але очевидно,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одного </a:t>
            </a:r>
            <a:r>
              <a:rPr lang="ru-RU" dirty="0" err="1" smtClean="0"/>
              <a:t>явища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декількох</a:t>
            </a:r>
            <a:r>
              <a:rPr lang="ru-RU" dirty="0" smtClean="0"/>
              <a:t> основних формах.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: </a:t>
            </a:r>
            <a:r>
              <a:rPr lang="ru-RU" dirty="0" err="1" smtClean="0"/>
              <a:t>мовне</a:t>
            </a:r>
            <a:r>
              <a:rPr lang="ru-RU" dirty="0" smtClean="0"/>
              <a:t> – слова, звуки,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немовне</a:t>
            </a:r>
            <a:r>
              <a:rPr lang="ru-RU" dirty="0" smtClean="0"/>
              <a:t> – </a:t>
            </a:r>
            <a:r>
              <a:rPr lang="ru-RU" dirty="0" err="1" smtClean="0"/>
              <a:t>міміка</a:t>
            </a:r>
            <a:r>
              <a:rPr lang="ru-RU" dirty="0" smtClean="0"/>
              <a:t>, жести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ver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42499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характеру і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повідомляється</a:t>
            </a:r>
            <a:r>
              <a:rPr lang="ru-RU" dirty="0" smtClean="0"/>
              <a:t>,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службове</a:t>
            </a:r>
            <a:r>
              <a:rPr lang="ru-RU" dirty="0" smtClean="0"/>
              <a:t> (</a:t>
            </a:r>
            <a:r>
              <a:rPr lang="ru-RU" dirty="0" err="1" smtClean="0"/>
              <a:t>ділове</a:t>
            </a:r>
            <a:r>
              <a:rPr lang="ru-RU" dirty="0" smtClean="0"/>
              <a:t>) </a:t>
            </a:r>
            <a:r>
              <a:rPr lang="ru-RU" dirty="0" err="1" smtClean="0"/>
              <a:t>повсякденне</a:t>
            </a:r>
            <a:r>
              <a:rPr lang="ru-RU" dirty="0" smtClean="0"/>
              <a:t> (</a:t>
            </a:r>
            <a:r>
              <a:rPr lang="ru-RU" dirty="0" err="1" smtClean="0"/>
              <a:t>побутове</a:t>
            </a:r>
            <a:r>
              <a:rPr lang="ru-RU" dirty="0" smtClean="0"/>
              <a:t>) </a:t>
            </a:r>
            <a:r>
              <a:rPr lang="ru-RU" dirty="0" err="1" smtClean="0"/>
              <a:t>переконуюче</a:t>
            </a:r>
            <a:r>
              <a:rPr lang="ru-RU" dirty="0" smtClean="0"/>
              <a:t> </a:t>
            </a:r>
            <a:r>
              <a:rPr lang="ru-RU" dirty="0" err="1" smtClean="0"/>
              <a:t>ритуальне</a:t>
            </a:r>
            <a:r>
              <a:rPr lang="ru-RU" dirty="0" smtClean="0"/>
              <a:t> </a:t>
            </a:r>
            <a:r>
              <a:rPr lang="ru-RU" dirty="0" err="1" smtClean="0"/>
              <a:t>міжкультурне</a:t>
            </a:r>
            <a:r>
              <a:rPr lang="ru-RU" dirty="0" smtClean="0"/>
              <a:t> </a:t>
            </a:r>
            <a:r>
              <a:rPr lang="ru-RU" dirty="0" err="1" smtClean="0"/>
              <a:t>Комунікацію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класифікувати</a:t>
            </a:r>
            <a:r>
              <a:rPr lang="ru-RU" dirty="0" smtClean="0"/>
              <a:t> по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підставах</a:t>
            </a:r>
            <a:r>
              <a:rPr lang="ru-RU" dirty="0" smtClean="0"/>
              <a:t>. 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комунікацію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вербальну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невербальну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075240" cy="424994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Ритуальна </a:t>
            </a:r>
            <a:r>
              <a:rPr lang="ru-RU" dirty="0" err="1" smtClean="0"/>
              <a:t>комунікація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запропонованого</a:t>
            </a:r>
            <a:r>
              <a:rPr lang="ru-RU" dirty="0" smtClean="0"/>
              <a:t> </a:t>
            </a:r>
            <a:r>
              <a:rPr lang="ru-RU" dirty="0" err="1" smtClean="0"/>
              <a:t>поводження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410592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вербальній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як </a:t>
            </a:r>
            <a:r>
              <a:rPr lang="ru-RU" dirty="0" err="1" smtClean="0"/>
              <a:t>передавач</a:t>
            </a:r>
            <a:r>
              <a:rPr lang="ru-RU" dirty="0" smtClean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звукова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– систему </a:t>
            </a:r>
            <a:r>
              <a:rPr lang="ru-RU" dirty="0" err="1" smtClean="0"/>
              <a:t>фонетичних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два </a:t>
            </a:r>
            <a:r>
              <a:rPr lang="ru-RU" dirty="0" err="1" smtClean="0"/>
              <a:t>елементи</a:t>
            </a:r>
            <a:r>
              <a:rPr lang="ru-RU" dirty="0" smtClean="0"/>
              <a:t>: </a:t>
            </a:r>
            <a:r>
              <a:rPr lang="ru-RU" dirty="0" err="1" smtClean="0"/>
              <a:t>лексичний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синтаксичний</a:t>
            </a:r>
            <a:r>
              <a:rPr lang="ru-RU" dirty="0" smtClean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самим </a:t>
            </a:r>
            <a:r>
              <a:rPr lang="ru-RU" dirty="0" err="1" smtClean="0"/>
              <a:t>універсальним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адекватно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88840"/>
            <a:ext cx="7859216" cy="35833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Невербальна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 </a:t>
            </a:r>
            <a:r>
              <a:rPr lang="ru-RU" dirty="0" err="1" smtClean="0"/>
              <a:t>зв'язана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жестів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малюнків</a:t>
            </a:r>
            <a:r>
              <a:rPr lang="ru-RU" dirty="0" smtClean="0"/>
              <a:t>, </a:t>
            </a:r>
            <a:r>
              <a:rPr lang="ru-RU" dirty="0" err="1" smtClean="0"/>
              <a:t>скажемо</a:t>
            </a:r>
            <a:r>
              <a:rPr lang="ru-RU" dirty="0" smtClean="0"/>
              <a:t> </a:t>
            </a:r>
            <a:r>
              <a:rPr lang="ru-RU" dirty="0" err="1" smtClean="0"/>
              <a:t>дорожніх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світлофорів</a:t>
            </a:r>
            <a:r>
              <a:rPr lang="ru-RU" dirty="0" smtClean="0"/>
              <a:t>, </a:t>
            </a: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 err="1" smtClean="0"/>
              <a:t>символів</a:t>
            </a:r>
            <a:r>
              <a:rPr lang="ru-RU" dirty="0" smtClean="0"/>
              <a:t>,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. </a:t>
            </a:r>
            <a:r>
              <a:rPr lang="ru-RU" dirty="0" err="1" smtClean="0"/>
              <a:t>Приблизно</a:t>
            </a:r>
            <a:r>
              <a:rPr lang="ru-RU" dirty="0" smtClean="0"/>
              <a:t> 30%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старше 15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неписьменні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не </a:t>
            </a:r>
            <a:r>
              <a:rPr lang="ru-RU" dirty="0" err="1" smtClean="0"/>
              <a:t>вміють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.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 вони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винятково</a:t>
            </a:r>
            <a:r>
              <a:rPr lang="ru-RU" dirty="0" smtClean="0"/>
              <a:t> </a:t>
            </a:r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(</a:t>
            </a:r>
            <a:r>
              <a:rPr lang="ru-RU" dirty="0" err="1" smtClean="0"/>
              <a:t>обходячись</a:t>
            </a:r>
            <a:r>
              <a:rPr lang="ru-RU" dirty="0" smtClean="0"/>
              <a:t> без </a:t>
            </a:r>
            <a:r>
              <a:rPr lang="ru-RU" dirty="0" err="1" smtClean="0"/>
              <a:t>письмової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невербальні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 і знаки.</a:t>
            </a: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132856"/>
            <a:ext cx="7787208" cy="4321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користувалося</a:t>
            </a:r>
            <a:r>
              <a:rPr lang="ru-RU" dirty="0" smtClean="0"/>
              <a:t> </a:t>
            </a:r>
            <a:r>
              <a:rPr lang="ru-RU" dirty="0" err="1" smtClean="0"/>
              <a:t>письмовою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4 – 5 тис.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Дотепер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розмовну</a:t>
            </a:r>
            <a:r>
              <a:rPr lang="ru-RU" dirty="0" smtClean="0"/>
              <a:t> і </a:t>
            </a:r>
            <a:r>
              <a:rPr lang="ru-RU" dirty="0" err="1" smtClean="0"/>
              <a:t>жестову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Культурна </a:t>
            </a:r>
            <a:r>
              <a:rPr lang="ru-RU" dirty="0" err="1" smtClean="0"/>
              <a:t>спадщина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поколінням</a:t>
            </a:r>
            <a:r>
              <a:rPr lang="ru-RU" dirty="0" smtClean="0"/>
              <a:t> шляхом </a:t>
            </a:r>
            <a:r>
              <a:rPr lang="ru-RU" dirty="0" err="1" smtClean="0"/>
              <a:t>усної</a:t>
            </a:r>
            <a:r>
              <a:rPr lang="ru-RU" dirty="0" smtClean="0"/>
              <a:t> комунікації.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46596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за </a:t>
            </a:r>
            <a:r>
              <a:rPr lang="ru-RU" dirty="0" err="1" smtClean="0"/>
              <a:t>підставу</a:t>
            </a:r>
            <a:r>
              <a:rPr lang="ru-RU" dirty="0" smtClean="0"/>
              <a:t> </a:t>
            </a:r>
            <a:r>
              <a:rPr lang="ru-RU" dirty="0" err="1" smtClean="0"/>
              <a:t>класифікації</a:t>
            </a:r>
            <a:r>
              <a:rPr lang="ru-RU" dirty="0" smtClean="0"/>
              <a:t> мету, </a:t>
            </a:r>
            <a:r>
              <a:rPr lang="ru-RU" dirty="0" err="1" smtClean="0"/>
              <a:t>наміри</a:t>
            </a:r>
            <a:r>
              <a:rPr lang="ru-RU" dirty="0" smtClean="0"/>
              <a:t> і </a:t>
            </a:r>
            <a:r>
              <a:rPr lang="ru-RU" dirty="0" err="1" smtClean="0"/>
              <a:t>мотиви</a:t>
            </a:r>
            <a:r>
              <a:rPr lang="ru-RU" dirty="0" smtClean="0"/>
              <a:t>, то одержимо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комунікації.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Інформативна</a:t>
            </a:r>
            <a:r>
              <a:rPr lang="ru-RU" dirty="0" smtClean="0"/>
              <a:t> комунікація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світ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комунікатор</a:t>
            </a:r>
            <a:r>
              <a:rPr lang="ru-RU" dirty="0" smtClean="0"/>
              <a:t> і </a:t>
            </a:r>
            <a:r>
              <a:rPr lang="ru-RU" dirty="0" err="1" smtClean="0"/>
              <a:t>реципієнт</a:t>
            </a:r>
            <a:r>
              <a:rPr lang="ru-RU" dirty="0" smtClean="0"/>
              <a:t>. </a:t>
            </a:r>
            <a:r>
              <a:rPr lang="ru-RU" dirty="0" err="1" smtClean="0"/>
              <a:t>Очікується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правдивими</a:t>
            </a:r>
            <a:r>
              <a:rPr lang="ru-RU" dirty="0" smtClean="0"/>
              <a:t>, </a:t>
            </a:r>
            <a:r>
              <a:rPr lang="ru-RU" dirty="0" err="1" smtClean="0"/>
              <a:t>несуперечливими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безсторонніми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обговорюваної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спортивні</a:t>
            </a:r>
            <a:r>
              <a:rPr lang="ru-RU" dirty="0" smtClean="0"/>
              <a:t> </a:t>
            </a:r>
            <a:r>
              <a:rPr lang="ru-RU" dirty="0" err="1" smtClean="0"/>
              <a:t>зведення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прогноз погоди в </a:t>
            </a:r>
            <a:r>
              <a:rPr lang="ru-RU" dirty="0" err="1" smtClean="0"/>
              <a:t>різних</a:t>
            </a:r>
            <a:r>
              <a:rPr lang="ru-RU" dirty="0" smtClean="0"/>
              <a:t> газетах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368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Класифікація видів комунікації.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Administrator</cp:lastModifiedBy>
  <cp:revision>10</cp:revision>
  <dcterms:created xsi:type="dcterms:W3CDTF">2014-10-16T13:40:25Z</dcterms:created>
  <dcterms:modified xsi:type="dcterms:W3CDTF">2023-11-27T00:55:54Z</dcterms:modified>
</cp:coreProperties>
</file>