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54" y="2479190"/>
            <a:ext cx="9068586" cy="2590800"/>
          </a:xfrm>
        </p:spPr>
        <p:txBody>
          <a:bodyPr/>
          <a:lstStyle/>
          <a:p>
            <a:r>
              <a:rPr lang="ru-RU" sz="4800" dirty="0" err="1"/>
              <a:t>Загальна</a:t>
            </a:r>
            <a:r>
              <a:rPr lang="ru-RU" sz="4800" dirty="0"/>
              <a:t> характеристика систем </a:t>
            </a:r>
            <a:r>
              <a:rPr lang="ru-RU" sz="4800" dirty="0" err="1"/>
              <a:t>обробки</a:t>
            </a:r>
            <a:r>
              <a:rPr lang="ru-RU" sz="4800" dirty="0"/>
              <a:t> </a:t>
            </a:r>
            <a:r>
              <a:rPr lang="ru-RU" sz="4800" dirty="0" err="1"/>
              <a:t>текстової</a:t>
            </a:r>
            <a:r>
              <a:rPr lang="ru-RU" sz="4800" dirty="0"/>
              <a:t> </a:t>
            </a:r>
            <a:r>
              <a:rPr lang="ru-RU" sz="4800" dirty="0" err="1"/>
              <a:t>інформації</a:t>
            </a:r>
            <a:r>
              <a:rPr lang="ru-RU" sz="4800" dirty="0"/>
              <a:t>, </a:t>
            </a:r>
            <a:r>
              <a:rPr lang="ru-RU" sz="4800" dirty="0" err="1"/>
              <a:t>огляд</a:t>
            </a:r>
            <a:r>
              <a:rPr lang="ru-RU" sz="4800" dirty="0"/>
              <a:t> </a:t>
            </a:r>
            <a:r>
              <a:rPr lang="ru-RU" sz="4800" dirty="0" err="1"/>
              <a:t>сучасних</a:t>
            </a:r>
            <a:r>
              <a:rPr lang="ru-RU" sz="4800" dirty="0"/>
              <a:t> </a:t>
            </a:r>
            <a:r>
              <a:rPr lang="ru-RU" sz="4800" dirty="0" err="1"/>
              <a:t>текстових</a:t>
            </a:r>
            <a:r>
              <a:rPr lang="ru-RU" sz="4800" dirty="0"/>
              <a:t> </a:t>
            </a:r>
            <a:r>
              <a:rPr lang="ru-RU" sz="4800" dirty="0" err="1" smtClean="0"/>
              <a:t>редакторів</a:t>
            </a:r>
            <a:r>
              <a:rPr lang="ru-RU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1224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728534"/>
            <a:ext cx="5638800" cy="4672266"/>
          </a:xfrm>
        </p:spPr>
        <p:txBody>
          <a:bodyPr>
            <a:normAutofit fontScale="92500"/>
          </a:bodyPr>
          <a:lstStyle/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Настроюється</a:t>
            </a:r>
            <a:r>
              <a:rPr lang="ru-RU" dirty="0"/>
              <a:t> </a:t>
            </a:r>
            <a:r>
              <a:rPr lang="ru-RU" dirty="0" err="1"/>
              <a:t>користувачем</a:t>
            </a:r>
            <a:r>
              <a:rPr lang="ru-RU" dirty="0"/>
              <a:t> меню;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контекстного меню;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тексту </a:t>
            </a:r>
            <a:r>
              <a:rPr lang="ru-RU" dirty="0" err="1"/>
              <a:t>таблицями</a:t>
            </a:r>
            <a:r>
              <a:rPr lang="ru-RU" dirty="0"/>
              <a:t> і </a:t>
            </a:r>
            <a:r>
              <a:rPr lang="ru-RU" dirty="0" err="1"/>
              <a:t>проведення</a:t>
            </a:r>
            <a:r>
              <a:rPr lang="ru-RU" dirty="0"/>
              <a:t> в них </a:t>
            </a:r>
            <a:r>
              <a:rPr lang="ru-RU" dirty="0" err="1"/>
              <a:t>найпростіших</a:t>
            </a:r>
            <a:r>
              <a:rPr lang="ru-RU" dirty="0"/>
              <a:t> </a:t>
            </a:r>
            <a:r>
              <a:rPr lang="uk-UA" dirty="0"/>
              <a:t>   </a:t>
            </a:r>
            <a:r>
              <a:rPr lang="ru-RU" dirty="0" err="1"/>
              <a:t>розрахунків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Вставка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(</a:t>
            </a:r>
            <a:r>
              <a:rPr lang="ru-RU" dirty="0" err="1"/>
              <a:t>малюнків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, </a:t>
            </a:r>
            <a:r>
              <a:rPr lang="ru-RU" dirty="0" err="1"/>
              <a:t>заголовків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.) Або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малюнків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вбудованих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Вставка формул, </a:t>
            </a:r>
            <a:r>
              <a:rPr lang="ru-RU" dirty="0" err="1"/>
              <a:t>графіків</a:t>
            </a:r>
            <a:r>
              <a:rPr lang="ru-RU" dirty="0"/>
              <a:t>, </a:t>
            </a:r>
            <a:r>
              <a:rPr lang="ru-RU" dirty="0" err="1"/>
              <a:t>діаграм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тексту списками, </a:t>
            </a:r>
            <a:r>
              <a:rPr lang="ru-RU" dirty="0" err="1"/>
              <a:t>буквицями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інструменту</a:t>
            </a:r>
            <a:r>
              <a:rPr lang="ru-RU" dirty="0"/>
              <a:t> </a:t>
            </a:r>
            <a:r>
              <a:rPr lang="ru-RU" dirty="0" err="1"/>
              <a:t>автокоррекции</a:t>
            </a:r>
            <a:r>
              <a:rPr lang="ru-RU" dirty="0"/>
              <a:t> тексту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автореферірованія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і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макросів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 </a:t>
            </a:r>
            <a:r>
              <a:rPr lang="ru-RU" dirty="0" err="1"/>
              <a:t>Фонова</a:t>
            </a:r>
            <a:r>
              <a:rPr lang="ru-RU" dirty="0"/>
              <a:t> </a:t>
            </a:r>
            <a:r>
              <a:rPr lang="ru-RU" dirty="0" err="1"/>
              <a:t>перевірка</a:t>
            </a:r>
            <a:r>
              <a:rPr lang="ru-RU" dirty="0"/>
              <a:t> </a:t>
            </a:r>
            <a:r>
              <a:rPr lang="ru-RU" dirty="0" err="1"/>
              <a:t>орфографії</a:t>
            </a:r>
            <a:r>
              <a:rPr lang="ru-RU" dirty="0"/>
              <a:t>, синтаксису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1437"/>
            <a:ext cx="5705076" cy="305839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804163" y="2382796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Microsoft Word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5745" y="356934"/>
            <a:ext cx="4957501" cy="1371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Текстовий процесор</a:t>
            </a:r>
            <a:endParaRPr lang="en-US" dirty="0"/>
          </a:p>
        </p:txBody>
      </p:sp>
      <p:pic>
        <p:nvPicPr>
          <p:cNvPr id="2054" name="Picture 6" descr="Mettre en forme un document avec OpenOffice.org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r="12853"/>
          <a:stretch/>
        </p:blipFill>
        <p:spPr bwMode="auto">
          <a:xfrm>
            <a:off x="6620974" y="3126201"/>
            <a:ext cx="4641272" cy="35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8672556" y="4215809"/>
            <a:ext cx="1579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OpenOffice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0348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95744" y="356934"/>
            <a:ext cx="10737273" cy="1371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Класифікація текстових процесорів</a:t>
            </a:r>
            <a:endParaRPr lang="en-US" dirty="0"/>
          </a:p>
        </p:txBody>
      </p:sp>
      <p:pic>
        <p:nvPicPr>
          <p:cNvPr id="4100" name="Picture 4" descr="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1515365"/>
            <a:ext cx="7088332" cy="4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ХОЧУ ЗНАТИ: 5 клас Урок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5"/>
          <a:stretch/>
        </p:blipFill>
        <p:spPr bwMode="auto">
          <a:xfrm>
            <a:off x="9632084" y="1268558"/>
            <a:ext cx="1825625" cy="21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ХОЧУ ЗНАТИ: 5 клас Урок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7" r="32846"/>
          <a:stretch/>
        </p:blipFill>
        <p:spPr bwMode="auto">
          <a:xfrm>
            <a:off x="8316843" y="3244270"/>
            <a:ext cx="1842654" cy="21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ХОЧУ ЗНАТИ: 5 клас Урок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2" t="-1302" r="1011" b="1302"/>
          <a:stretch/>
        </p:blipFill>
        <p:spPr bwMode="auto">
          <a:xfrm>
            <a:off x="10034806" y="4471602"/>
            <a:ext cx="1781897" cy="21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4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Видавничі</a:t>
            </a:r>
            <a:r>
              <a:rPr lang="en-US" b="1" dirty="0"/>
              <a:t> </a:t>
            </a:r>
            <a:r>
              <a:rPr lang="en-US" b="1" dirty="0" err="1"/>
              <a:t>системи</a:t>
            </a:r>
            <a:endParaRPr lang="en-US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0375" y="2103120"/>
            <a:ext cx="6477000" cy="44798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П</a:t>
            </a:r>
            <a:r>
              <a:rPr lang="en-US" dirty="0" err="1" smtClean="0"/>
              <a:t>овинні</a:t>
            </a:r>
            <a:r>
              <a:rPr lang="en-US" dirty="0" smtClean="0"/>
              <a:t> </a:t>
            </a:r>
            <a:r>
              <a:rPr lang="en-US" dirty="0" err="1"/>
              <a:t>забезпечити</a:t>
            </a:r>
            <a:r>
              <a:rPr lang="en-US" dirty="0"/>
              <a:t> </a:t>
            </a:r>
            <a:r>
              <a:rPr lang="en-US" dirty="0" err="1"/>
              <a:t>всі</a:t>
            </a:r>
            <a:r>
              <a:rPr lang="en-US" dirty="0"/>
              <a:t> </a:t>
            </a:r>
            <a:r>
              <a:rPr lang="en-US" dirty="0" err="1"/>
              <a:t>функції</a:t>
            </a:r>
            <a:r>
              <a:rPr lang="en-US" dirty="0"/>
              <a:t> </a:t>
            </a:r>
            <a:r>
              <a:rPr lang="en-US" dirty="0" err="1"/>
              <a:t>текстового</a:t>
            </a:r>
            <a:r>
              <a:rPr lang="en-US" dirty="0"/>
              <a:t> </a:t>
            </a:r>
            <a:r>
              <a:rPr lang="en-US" dirty="0" err="1"/>
              <a:t>процесора</a:t>
            </a:r>
            <a:r>
              <a:rPr lang="en-US" dirty="0"/>
              <a:t>, а </a:t>
            </a:r>
            <a:r>
              <a:rPr lang="en-US" dirty="0" err="1"/>
              <a:t>також</a:t>
            </a:r>
            <a:r>
              <a:rPr lang="en-US" dirty="0"/>
              <a:t>:</a:t>
            </a:r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текстових</a:t>
            </a:r>
            <a:r>
              <a:rPr lang="ru-RU" dirty="0"/>
              <a:t> редакторах;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відскановані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намальовані</a:t>
            </a:r>
            <a:r>
              <a:rPr lang="ru-RU" dirty="0"/>
              <a:t> в </a:t>
            </a:r>
            <a:r>
              <a:rPr lang="ru-RU" dirty="0" err="1"/>
              <a:t>графічних</a:t>
            </a:r>
            <a:r>
              <a:rPr lang="ru-RU" dirty="0"/>
              <a:t> редакторах </a:t>
            </a:r>
            <a:r>
              <a:rPr lang="ru-RU" dirty="0" err="1"/>
              <a:t>ілюстрації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на ПК </a:t>
            </a:r>
            <a:r>
              <a:rPr lang="ru-RU" dirty="0" err="1"/>
              <a:t>різних</a:t>
            </a:r>
            <a:r>
              <a:rPr lang="ru-RU" dirty="0"/>
              <a:t> платформ, і </a:t>
            </a:r>
            <a:r>
              <a:rPr lang="ru-RU" dirty="0" err="1"/>
              <a:t>коригувати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Мати</a:t>
            </a:r>
            <a:r>
              <a:rPr lang="ru-RU" dirty="0"/>
              <a:t> великий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шрифтів</a:t>
            </a:r>
            <a:r>
              <a:rPr lang="ru-RU" dirty="0"/>
              <a:t> і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для </a:t>
            </a:r>
            <a:r>
              <a:rPr lang="ru-RU" dirty="0" err="1"/>
              <a:t>різного</a:t>
            </a:r>
            <a:r>
              <a:rPr lang="ru-RU" dirty="0"/>
              <a:t> «</a:t>
            </a:r>
            <a:r>
              <a:rPr lang="ru-RU" dirty="0" err="1"/>
              <a:t>обтікання</a:t>
            </a:r>
            <a:r>
              <a:rPr lang="ru-RU" dirty="0"/>
              <a:t>» </a:t>
            </a:r>
            <a:r>
              <a:rPr lang="ru-RU" dirty="0" err="1"/>
              <a:t>малюнка</a:t>
            </a:r>
            <a:r>
              <a:rPr lang="ru-RU" dirty="0"/>
              <a:t> текстом;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тексту на </a:t>
            </a:r>
            <a:r>
              <a:rPr lang="ru-RU" dirty="0" err="1"/>
              <a:t>сторінці</a:t>
            </a:r>
            <a:r>
              <a:rPr lang="ru-RU" dirty="0"/>
              <a:t>, </a:t>
            </a:r>
            <a:r>
              <a:rPr lang="ru-RU" dirty="0" err="1"/>
              <a:t>автоматичну</a:t>
            </a:r>
            <a:r>
              <a:rPr lang="ru-RU" dirty="0"/>
              <a:t> </a:t>
            </a:r>
            <a:r>
              <a:rPr lang="ru-RU" dirty="0" err="1"/>
              <a:t>нумерацію</a:t>
            </a:r>
            <a:r>
              <a:rPr lang="ru-RU" dirty="0"/>
              <a:t> </a:t>
            </a:r>
            <a:r>
              <a:rPr lang="ru-RU" dirty="0" err="1"/>
              <a:t>сторінок</a:t>
            </a:r>
            <a:r>
              <a:rPr lang="ru-RU" dirty="0"/>
              <a:t>;</a:t>
            </a:r>
            <a:endParaRPr lang="en-US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друкуючих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і т.п.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Интерфейс программы. Adobe InDesign C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68" y="388523"/>
            <a:ext cx="4430280" cy="32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7992781" y="3005771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Adobe InDesign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4" descr="Review: QuarkXPress 8 | Mac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Review: QuarkXPress 8 | Mac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3717130"/>
            <a:ext cx="3821113" cy="286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7992781" y="3884414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QuarkXPress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4343571" y="412381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Open Conference System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2464017" y="36546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Scribus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592284" y="413465"/>
            <a:ext cx="1565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Web-to-Print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83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Програми-перекладачі</a:t>
            </a:r>
            <a:r>
              <a:rPr lang="uk-UA" dirty="0"/>
              <a:t/>
            </a:r>
            <a:br>
              <a:rPr lang="uk-UA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800" y="934078"/>
            <a:ext cx="7772400" cy="2703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 err="1"/>
              <a:t>Програми-перекладачі</a:t>
            </a:r>
            <a:r>
              <a:rPr lang="en-US" sz="2000" b="1" i="1" dirty="0"/>
              <a:t> </a:t>
            </a:r>
            <a:r>
              <a:rPr lang="en-US" sz="2000" dirty="0" err="1"/>
              <a:t>або</a:t>
            </a:r>
            <a:r>
              <a:rPr lang="en-US" sz="2000" dirty="0"/>
              <a:t> </a:t>
            </a:r>
            <a:r>
              <a:rPr lang="en-US" sz="2000" dirty="0" err="1"/>
              <a:t>комп'ютерні</a:t>
            </a:r>
            <a:r>
              <a:rPr lang="en-US" sz="2000" dirty="0"/>
              <a:t> </a:t>
            </a:r>
            <a:r>
              <a:rPr lang="en-US" sz="2000" dirty="0" err="1"/>
              <a:t>словники</a:t>
            </a:r>
            <a:r>
              <a:rPr lang="en-US" sz="2000" dirty="0"/>
              <a:t> </a:t>
            </a:r>
            <a:r>
              <a:rPr lang="en-US" sz="2000" dirty="0" err="1"/>
              <a:t>містять</a:t>
            </a:r>
            <a:r>
              <a:rPr lang="en-US" sz="2000" dirty="0"/>
              <a:t> </a:t>
            </a:r>
            <a:r>
              <a:rPr lang="en-US" sz="2000" dirty="0" err="1"/>
              <a:t>переклади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різні</a:t>
            </a:r>
            <a:r>
              <a:rPr lang="en-US" sz="2000" dirty="0"/>
              <a:t> </a:t>
            </a:r>
            <a:r>
              <a:rPr lang="en-US" sz="2000" dirty="0" err="1"/>
              <a:t>мови</a:t>
            </a:r>
            <a:r>
              <a:rPr lang="en-US" sz="2000" dirty="0"/>
              <a:t> </a:t>
            </a:r>
            <a:r>
              <a:rPr lang="en-US" sz="2000" dirty="0" err="1"/>
              <a:t>сотень</a:t>
            </a:r>
            <a:r>
              <a:rPr lang="en-US" sz="2000" dirty="0"/>
              <a:t> </a:t>
            </a:r>
            <a:r>
              <a:rPr lang="en-US" sz="2000" dirty="0" err="1"/>
              <a:t>тисяч</a:t>
            </a:r>
            <a:r>
              <a:rPr lang="en-US" sz="2000" dirty="0"/>
              <a:t> </a:t>
            </a:r>
            <a:r>
              <a:rPr lang="en-US" sz="2000" dirty="0" err="1"/>
              <a:t>слів</a:t>
            </a:r>
            <a:r>
              <a:rPr lang="en-US" sz="2000" dirty="0"/>
              <a:t> і </a:t>
            </a:r>
            <a:r>
              <a:rPr lang="en-US" sz="2000" dirty="0" err="1"/>
              <a:t>словосполучень</a:t>
            </a:r>
            <a:r>
              <a:rPr lang="en-US" sz="2000" dirty="0"/>
              <a:t>. </a:t>
            </a:r>
            <a:r>
              <a:rPr lang="en-US" sz="2000" dirty="0" err="1"/>
              <a:t>Їх</a:t>
            </a:r>
            <a:r>
              <a:rPr lang="en-US" sz="2000" dirty="0"/>
              <a:t> </a:t>
            </a:r>
            <a:r>
              <a:rPr lang="en-US" sz="2000" dirty="0" err="1"/>
              <a:t>можливості</a:t>
            </a:r>
            <a:r>
              <a:rPr lang="en-US" sz="2000" dirty="0"/>
              <a:t>, </a:t>
            </a:r>
            <a:r>
              <a:rPr lang="en-US" sz="2000" dirty="0" err="1"/>
              <a:t>що</a:t>
            </a:r>
            <a:r>
              <a:rPr lang="en-US" sz="2000" dirty="0"/>
              <a:t> </a:t>
            </a:r>
            <a:r>
              <a:rPr lang="en-US" sz="2000" dirty="0" err="1"/>
              <a:t>надаються</a:t>
            </a:r>
            <a:r>
              <a:rPr lang="en-US" sz="2000" dirty="0"/>
              <a:t> </a:t>
            </a:r>
            <a:r>
              <a:rPr lang="en-US" sz="2000" dirty="0" err="1"/>
              <a:t>користувачеві</a:t>
            </a:r>
            <a:r>
              <a:rPr lang="en-US" sz="2000" dirty="0"/>
              <a:t>, </a:t>
            </a:r>
            <a:r>
              <a:rPr lang="en-US" sz="2000" dirty="0" err="1"/>
              <a:t>полягають</a:t>
            </a:r>
            <a:r>
              <a:rPr lang="en-US" sz="2000" dirty="0"/>
              <a:t> в </a:t>
            </a:r>
            <a:r>
              <a:rPr lang="en-US" sz="2000" dirty="0" err="1"/>
              <a:t>наступному</a:t>
            </a:r>
            <a:r>
              <a:rPr lang="en-US" sz="2000" dirty="0"/>
              <a:t>:</a:t>
            </a:r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Вибір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 та напрямки перекладу;</a:t>
            </a:r>
            <a:endParaRPr lang="en-US" sz="2000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Надання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загальновживаних</a:t>
            </a:r>
            <a:r>
              <a:rPr lang="ru-RU" sz="2000" dirty="0"/>
              <a:t>, а й </a:t>
            </a:r>
            <a:r>
              <a:rPr lang="ru-RU" sz="2000" dirty="0" err="1"/>
              <a:t>спеціалізованих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;</a:t>
            </a:r>
            <a:endParaRPr lang="en-US" sz="2000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швидкого</a:t>
            </a:r>
            <a:r>
              <a:rPr lang="ru-RU" sz="2000" dirty="0"/>
              <a:t> </a:t>
            </a:r>
            <a:r>
              <a:rPr lang="ru-RU" sz="2000" dirty="0" err="1"/>
              <a:t>пошуку</a:t>
            </a:r>
            <a:r>
              <a:rPr lang="ru-RU" sz="2000" dirty="0"/>
              <a:t> </a:t>
            </a:r>
            <a:r>
              <a:rPr lang="ru-RU" sz="2000" dirty="0" err="1"/>
              <a:t>словникових</a:t>
            </a:r>
            <a:r>
              <a:rPr lang="ru-RU" sz="2000" dirty="0"/>
              <a:t> статей;</a:t>
            </a:r>
            <a:endParaRPr lang="en-US" sz="2000" dirty="0"/>
          </a:p>
          <a:p>
            <a:pPr lvl="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мультимедійних</a:t>
            </a:r>
            <a:r>
              <a:rPr lang="ru-RU" sz="2000" dirty="0"/>
              <a:t> </a:t>
            </a:r>
            <a:r>
              <a:rPr lang="ru-RU" sz="2000" dirty="0" err="1"/>
              <a:t>послуг</a:t>
            </a:r>
            <a:r>
              <a:rPr lang="ru-RU" sz="2000" dirty="0"/>
              <a:t> - </a:t>
            </a:r>
            <a:r>
              <a:rPr lang="ru-RU" sz="2000" dirty="0" err="1"/>
              <a:t>прослуховування</a:t>
            </a:r>
            <a:r>
              <a:rPr lang="ru-RU" sz="2000" dirty="0"/>
              <a:t> </a:t>
            </a:r>
            <a:r>
              <a:rPr lang="ru-RU" sz="2000" dirty="0" err="1"/>
              <a:t>слів</a:t>
            </a:r>
            <a:r>
              <a:rPr lang="ru-RU" sz="2000" dirty="0"/>
              <a:t> у </a:t>
            </a:r>
            <a:r>
              <a:rPr lang="ru-RU" sz="2000" dirty="0" err="1"/>
              <a:t>виконанні</a:t>
            </a:r>
            <a:r>
              <a:rPr lang="ru-RU" sz="2000" dirty="0"/>
              <a:t> </a:t>
            </a:r>
            <a:r>
              <a:rPr lang="ru-RU" sz="2000" dirty="0" err="1"/>
              <a:t>дикторів</a:t>
            </a:r>
            <a:r>
              <a:rPr lang="ru-RU" sz="2000" dirty="0"/>
              <a:t>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PROMT </a:t>
            </a:r>
            <a:r>
              <a:rPr lang="en-US" dirty="0"/>
              <a:t>Translator.</a:t>
            </a:r>
          </a:p>
          <a:p>
            <a:r>
              <a:rPr lang="uk-UA" b="1" dirty="0"/>
              <a:t>Перекладач</a:t>
            </a:r>
            <a:r>
              <a:rPr lang="uk-UA" dirty="0"/>
              <a:t> онлайн</a:t>
            </a:r>
          </a:p>
          <a:p>
            <a:r>
              <a:rPr lang="uk-UA" b="1" dirty="0"/>
              <a:t>Перекладач</a:t>
            </a:r>
            <a:r>
              <a:rPr lang="uk-UA" dirty="0"/>
              <a:t> </a:t>
            </a:r>
            <a:r>
              <a:rPr lang="en-US" dirty="0"/>
              <a:t>Google.</a:t>
            </a:r>
          </a:p>
          <a:p>
            <a:r>
              <a:rPr lang="uk-UA" dirty="0"/>
              <a:t>Національний </a:t>
            </a:r>
            <a:r>
              <a:rPr lang="en-US" dirty="0"/>
              <a:t>online </a:t>
            </a:r>
            <a:r>
              <a:rPr lang="uk-UA" b="1" dirty="0"/>
              <a:t>перекладач</a:t>
            </a:r>
            <a:r>
              <a:rPr lang="uk-UA" dirty="0"/>
              <a:t> </a:t>
            </a:r>
            <a:r>
              <a:rPr lang="en-US" dirty="0"/>
              <a:t>M-translate.</a:t>
            </a:r>
          </a:p>
          <a:p>
            <a:r>
              <a:rPr lang="en-US" dirty="0"/>
              <a:t>Freetraslation.com.</a:t>
            </a:r>
          </a:p>
          <a:p>
            <a:r>
              <a:rPr lang="uk-UA" dirty="0"/>
              <a:t>Пролінг Офіс </a:t>
            </a:r>
            <a:r>
              <a:rPr lang="en-US" dirty="0"/>
              <a:t>Online.</a:t>
            </a:r>
          </a:p>
          <a:p>
            <a:r>
              <a:rPr lang="en-US" dirty="0"/>
              <a:t>ABBYY </a:t>
            </a:r>
            <a:r>
              <a:rPr lang="en-US" dirty="0" err="1"/>
              <a:t>Lingvo</a:t>
            </a:r>
            <a:r>
              <a:rPr lang="en-US" dirty="0"/>
              <a:t> Online.</a:t>
            </a:r>
          </a:p>
          <a:p>
            <a:endParaRPr lang="en-US" dirty="0"/>
          </a:p>
        </p:txBody>
      </p:sp>
      <p:pic>
        <p:nvPicPr>
          <p:cNvPr id="6148" name="Picture 4" descr="Системи автоматизації перекладу — нові можливості для клієнт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9" y="4471418"/>
            <a:ext cx="3823854" cy="19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027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504049"/>
            <a:ext cx="6137564" cy="13716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Основні операції редагування тексту</a:t>
            </a:r>
            <a:endParaRPr lang="en-US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45127" y="2094511"/>
            <a:ext cx="4558146" cy="3931920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виділення</a:t>
            </a:r>
            <a:r>
              <a:rPr lang="uk-UA" sz="2400" dirty="0"/>
              <a:t>; </a:t>
            </a:r>
            <a:endParaRPr lang="uk-UA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видалення</a:t>
            </a:r>
            <a:r>
              <a:rPr lang="uk-UA" sz="2400" dirty="0"/>
              <a:t>; </a:t>
            </a:r>
            <a:endParaRPr lang="uk-UA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 </a:t>
            </a:r>
            <a:r>
              <a:rPr lang="uk-UA" sz="2400" dirty="0"/>
              <a:t>копіювання та переміщення; </a:t>
            </a:r>
            <a:endParaRPr lang="uk-UA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 </a:t>
            </a:r>
            <a:r>
              <a:rPr lang="uk-UA" sz="2400" dirty="0"/>
              <a:t>повторення та відміна дії; </a:t>
            </a:r>
            <a:endParaRPr lang="uk-UA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зміна </a:t>
            </a:r>
            <a:r>
              <a:rPr lang="uk-UA" sz="2400" dirty="0"/>
              <a:t>регістру символів; </a:t>
            </a:r>
            <a:endParaRPr lang="uk-UA" sz="2400" dirty="0" smtClean="0"/>
          </a:p>
          <a:p>
            <a:pPr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sz="2400" dirty="0" smtClean="0"/>
              <a:t> </a:t>
            </a:r>
            <a:r>
              <a:rPr lang="uk-UA" sz="2400" dirty="0"/>
              <a:t>вставка в документ нестандартних символів та ін.. </a:t>
            </a:r>
            <a:endParaRPr lang="en-US" sz="2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705600" y="1756416"/>
            <a:ext cx="4641272" cy="42700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виправлення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переміщення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копіювання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вставляння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абзаців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000" b="1" dirty="0" smtClean="0">
              <a:solidFill>
                <a:srgbClr val="92D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+mj-lt"/>
                <a:ea typeface="Times New Roman" panose="02020603050405020304" pitchFamily="18" charset="0"/>
              </a:rPr>
              <a:t>Фрагмент</a:t>
            </a:r>
            <a:r>
              <a:rPr lang="en-US" sz="2400" b="1" dirty="0" smtClean="0"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2400" b="1" dirty="0" err="1" smtClean="0">
                <a:latin typeface="+mj-lt"/>
                <a:ea typeface="Times New Roman" panose="02020603050405020304" pitchFamily="18" charset="0"/>
              </a:rPr>
              <a:t>тексту</a:t>
            </a:r>
            <a:r>
              <a:rPr lang="en-US" sz="2400" b="1" dirty="0" smtClean="0">
                <a:solidFill>
                  <a:srgbClr val="92D050"/>
                </a:solidFill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—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це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його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частина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слово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речення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кілька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речень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абзац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кілька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+mj-lt"/>
                <a:ea typeface="Times New Roman" panose="02020603050405020304" pitchFamily="18" charset="0"/>
              </a:rPr>
              <a:t>абзаців</a:t>
            </a:r>
            <a:r>
              <a:rPr lang="en-US" sz="24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686794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420921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Правила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тексту з </a:t>
            </a:r>
            <a:r>
              <a:rPr lang="ru-RU" b="1" dirty="0" err="1" smtClean="0"/>
              <a:t>клавіатури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18655" y="1523999"/>
            <a:ext cx="11540836" cy="5001491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/>
              <a:t>Перехід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новий</a:t>
            </a:r>
            <a:r>
              <a:rPr lang="ru-RU" dirty="0"/>
              <a:t> рядок </a:t>
            </a:r>
            <a:r>
              <a:rPr lang="ru-RU" dirty="0" err="1"/>
              <a:t>відбудеться</a:t>
            </a:r>
            <a:r>
              <a:rPr lang="ru-RU" dirty="0"/>
              <a:t> автоматично, як </a:t>
            </a:r>
            <a:r>
              <a:rPr lang="ru-RU" dirty="0" err="1"/>
              <a:t>тільки</a:t>
            </a:r>
            <a:r>
              <a:rPr lang="ru-RU" dirty="0"/>
              <a:t> буде </a:t>
            </a:r>
            <a:r>
              <a:rPr lang="ru-RU" dirty="0" err="1"/>
              <a:t>заповнений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рядок.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 </a:t>
            </a:r>
            <a:r>
              <a:rPr lang="ru-RU" i="1" dirty="0" err="1"/>
              <a:t>Enter</a:t>
            </a:r>
            <a:r>
              <a:rPr lang="ru-RU" i="1" dirty="0"/>
              <a:t> </a:t>
            </a:r>
            <a:r>
              <a:rPr lang="ru-RU" dirty="0"/>
              <a:t>для переходу до нового рядка. Для </a:t>
            </a:r>
            <a:r>
              <a:rPr lang="ru-RU" dirty="0" err="1"/>
              <a:t>примусового</a:t>
            </a:r>
            <a:r>
              <a:rPr lang="ru-RU" dirty="0"/>
              <a:t> переходу до нового рядка без </a:t>
            </a:r>
            <a:r>
              <a:rPr lang="ru-RU" dirty="0" err="1"/>
              <a:t>утворення</a:t>
            </a:r>
            <a:r>
              <a:rPr lang="ru-RU" dirty="0"/>
              <a:t> нового абзацу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 </a:t>
            </a:r>
            <a:r>
              <a:rPr lang="ru-RU" i="1" dirty="0" err="1"/>
              <a:t>Shift+Enter</a:t>
            </a:r>
            <a:r>
              <a:rPr lang="ru-RU" dirty="0"/>
              <a:t>. До документа буде вставлено </a:t>
            </a:r>
            <a:r>
              <a:rPr lang="ru-RU" dirty="0" err="1"/>
              <a:t>недрукований</a:t>
            </a:r>
            <a:r>
              <a:rPr lang="ru-RU" dirty="0"/>
              <a:t> знак - </a:t>
            </a:r>
            <a:r>
              <a:rPr lang="ru-RU" dirty="0" err="1"/>
              <a:t>розрив</a:t>
            </a:r>
            <a:r>
              <a:rPr lang="ru-RU" dirty="0"/>
              <a:t> рядка.</a:t>
            </a:r>
          </a:p>
          <a:p>
            <a:pPr algn="just"/>
            <a:r>
              <a:rPr lang="ru-RU" dirty="0" err="1"/>
              <a:t>Перехід</a:t>
            </a:r>
            <a:r>
              <a:rPr lang="ru-RU" dirty="0"/>
              <a:t> на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сторінку</a:t>
            </a:r>
            <a:r>
              <a:rPr lang="ru-RU" dirty="0"/>
              <a:t> </a:t>
            </a:r>
            <a:r>
              <a:rPr lang="ru-RU" dirty="0" err="1"/>
              <a:t>відбудеться</a:t>
            </a:r>
            <a:r>
              <a:rPr lang="ru-RU" dirty="0"/>
              <a:t> автоматично, як </a:t>
            </a:r>
            <a:r>
              <a:rPr lang="ru-RU" dirty="0" err="1"/>
              <a:t>тільки</a:t>
            </a:r>
            <a:r>
              <a:rPr lang="ru-RU" dirty="0"/>
              <a:t> буде </a:t>
            </a:r>
            <a:r>
              <a:rPr lang="ru-RU" dirty="0" err="1"/>
              <a:t>заповнена</a:t>
            </a:r>
            <a:r>
              <a:rPr lang="ru-RU" dirty="0"/>
              <a:t> </a:t>
            </a:r>
            <a:r>
              <a:rPr lang="ru-RU" dirty="0" err="1"/>
              <a:t>поточна</a:t>
            </a:r>
            <a:r>
              <a:rPr lang="ru-RU" dirty="0"/>
              <a:t> </a:t>
            </a:r>
            <a:r>
              <a:rPr lang="ru-RU" dirty="0" err="1"/>
              <a:t>сторінка</a:t>
            </a:r>
            <a:r>
              <a:rPr lang="ru-RU" dirty="0"/>
              <a:t>.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 </a:t>
            </a:r>
            <a:r>
              <a:rPr lang="ru-RU" i="1" dirty="0" err="1"/>
              <a:t>Enter</a:t>
            </a:r>
            <a:r>
              <a:rPr lang="ru-RU" i="1" dirty="0"/>
              <a:t> </a:t>
            </a:r>
            <a:r>
              <a:rPr lang="ru-RU" dirty="0"/>
              <a:t>для переходу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 Для </a:t>
            </a:r>
            <a:r>
              <a:rPr lang="ru-RU" dirty="0" err="1"/>
              <a:t>примусового</a:t>
            </a:r>
            <a:r>
              <a:rPr lang="ru-RU" dirty="0"/>
              <a:t> переходу до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 </a:t>
            </a:r>
            <a:r>
              <a:rPr lang="ru-RU" i="1" dirty="0" err="1"/>
              <a:t>Ctrl+Enter</a:t>
            </a:r>
            <a:r>
              <a:rPr lang="ru-RU" dirty="0"/>
              <a:t>. До документа буде вставлено </a:t>
            </a:r>
            <a:r>
              <a:rPr lang="ru-RU" dirty="0" err="1"/>
              <a:t>недрукований</a:t>
            </a:r>
            <a:r>
              <a:rPr lang="ru-RU" dirty="0"/>
              <a:t> знак - </a:t>
            </a:r>
            <a:r>
              <a:rPr lang="ru-RU" dirty="0" err="1"/>
              <a:t>розрив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Між</a:t>
            </a:r>
            <a:r>
              <a:rPr lang="ru-RU" dirty="0"/>
              <a:t> словами ставиться один пропуск. При </a:t>
            </a:r>
            <a:r>
              <a:rPr lang="ru-RU" dirty="0" err="1"/>
              <a:t>вирівнюванні</a:t>
            </a:r>
            <a:r>
              <a:rPr lang="ru-RU" dirty="0"/>
              <a:t> тексту слова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ширину </a:t>
            </a:r>
            <a:r>
              <a:rPr lang="ru-RU" dirty="0" err="1"/>
              <a:t>пропусків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словами.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вимагається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величина </a:t>
            </a:r>
            <a:r>
              <a:rPr lang="ru-RU" dirty="0" err="1"/>
              <a:t>якого-небудь</a:t>
            </a:r>
            <a:r>
              <a:rPr lang="ru-RU" dirty="0"/>
              <a:t> пропуску не </a:t>
            </a:r>
            <a:r>
              <a:rPr lang="ru-RU" dirty="0" err="1"/>
              <a:t>змінювалася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переходу на </a:t>
            </a:r>
            <a:r>
              <a:rPr lang="ru-RU" dirty="0" err="1"/>
              <a:t>новий</a:t>
            </a:r>
            <a:r>
              <a:rPr lang="ru-RU" dirty="0"/>
              <a:t> рядок,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клавіші</a:t>
            </a:r>
            <a:r>
              <a:rPr lang="ru-RU" dirty="0"/>
              <a:t> </a:t>
            </a:r>
            <a:r>
              <a:rPr lang="ru-RU" i="1" dirty="0"/>
              <a:t>Пропуск </a:t>
            </a:r>
            <a:r>
              <a:rPr lang="ru-RU" dirty="0" err="1"/>
              <a:t>натисніть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 </a:t>
            </a:r>
            <a:r>
              <a:rPr lang="ru-RU" i="1" dirty="0" err="1"/>
              <a:t>Ctrl+Shif+Пропуск</a:t>
            </a:r>
            <a:r>
              <a:rPr lang="ru-RU" dirty="0"/>
              <a:t>. До документа буде вставлено </a:t>
            </a:r>
            <a:r>
              <a:rPr lang="ru-RU" dirty="0" err="1"/>
              <a:t>недрукований</a:t>
            </a:r>
            <a:r>
              <a:rPr lang="ru-RU" dirty="0"/>
              <a:t> знак - </a:t>
            </a:r>
            <a:r>
              <a:rPr lang="ru-RU" dirty="0" err="1"/>
              <a:t>нерозривний</a:t>
            </a:r>
            <a:r>
              <a:rPr lang="ru-RU" dirty="0"/>
              <a:t> пропуск.</a:t>
            </a:r>
          </a:p>
          <a:p>
            <a:pPr algn="just"/>
            <a:r>
              <a:rPr lang="ru-RU" dirty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розставляти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 в словах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клавіші</a:t>
            </a:r>
            <a:r>
              <a:rPr lang="ru-RU" dirty="0"/>
              <a:t> </a:t>
            </a:r>
            <a:r>
              <a:rPr lang="ru-RU" dirty="0" err="1"/>
              <a:t>дефіс</a:t>
            </a:r>
            <a:r>
              <a:rPr lang="ru-RU" dirty="0"/>
              <a:t> (-).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розставляються</a:t>
            </a:r>
            <a:r>
              <a:rPr lang="ru-RU" dirty="0"/>
              <a:t> автоматично в </a:t>
            </a:r>
            <a:r>
              <a:rPr lang="ru-RU" dirty="0" err="1"/>
              <a:t>усьому</a:t>
            </a:r>
            <a:r>
              <a:rPr lang="ru-RU" dirty="0"/>
              <a:t> </a:t>
            </a:r>
            <a:r>
              <a:rPr lang="ru-RU" dirty="0" err="1"/>
              <a:t>документі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96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81891" y="551410"/>
            <a:ext cx="10529454" cy="597408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клавішу</a:t>
            </a:r>
            <a:r>
              <a:rPr lang="ru-RU" dirty="0"/>
              <a:t> </a:t>
            </a:r>
            <a:r>
              <a:rPr lang="ru-RU" i="1" dirty="0"/>
              <a:t>Пропуск </a:t>
            </a:r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абзацного </a:t>
            </a:r>
            <a:r>
              <a:rPr lang="ru-RU" dirty="0" err="1"/>
              <a:t>відступу</a:t>
            </a:r>
            <a:r>
              <a:rPr lang="ru-RU" dirty="0"/>
              <a:t> ("</a:t>
            </a:r>
            <a:r>
              <a:rPr lang="ru-RU" dirty="0" err="1"/>
              <a:t>червоного</a:t>
            </a:r>
            <a:r>
              <a:rPr lang="ru-RU" dirty="0"/>
              <a:t> рядка")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вирівнювання</a:t>
            </a:r>
            <a:r>
              <a:rPr lang="ru-RU" dirty="0"/>
              <a:t> тексту по </a:t>
            </a:r>
            <a:r>
              <a:rPr lang="ru-RU" dirty="0" err="1"/>
              <a:t>ширині</a:t>
            </a:r>
            <a:r>
              <a:rPr lang="ru-RU" dirty="0"/>
              <a:t> </a:t>
            </a:r>
            <a:r>
              <a:rPr lang="ru-RU" dirty="0" err="1"/>
              <a:t>сторінки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Розділові</a:t>
            </a:r>
            <a:r>
              <a:rPr lang="ru-RU" dirty="0"/>
              <a:t> знаки . , : ; ! ? </a:t>
            </a:r>
            <a:r>
              <a:rPr lang="ru-RU" dirty="0" err="1"/>
              <a:t>пишуться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словом,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розділових</a:t>
            </a:r>
            <a:r>
              <a:rPr lang="ru-RU" dirty="0"/>
              <a:t>  </a:t>
            </a:r>
            <a:r>
              <a:rPr lang="ru-RU" dirty="0" err="1"/>
              <a:t>знаків</a:t>
            </a:r>
            <a:r>
              <a:rPr lang="ru-RU" dirty="0"/>
              <a:t> . , : ; ! ? ставиться пропуск, за </a:t>
            </a:r>
            <a:r>
              <a:rPr lang="ru-RU" dirty="0" err="1"/>
              <a:t>винятком</a:t>
            </a:r>
            <a:r>
              <a:rPr lang="ru-RU" dirty="0"/>
              <a:t> тих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цими</a:t>
            </a:r>
            <a:r>
              <a:rPr lang="ru-RU" dirty="0"/>
              <a:t> знаками </a:t>
            </a:r>
            <a:r>
              <a:rPr lang="ru-RU" dirty="0" err="1"/>
              <a:t>закінчується</a:t>
            </a:r>
            <a:r>
              <a:rPr lang="ru-RU" dirty="0"/>
              <a:t> абзац.</a:t>
            </a:r>
          </a:p>
          <a:p>
            <a:pPr algn="just"/>
            <a:r>
              <a:rPr lang="ru-RU" dirty="0"/>
              <a:t>Перед знаками " ( [ { ставиться пропуск. Слово,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за </a:t>
            </a:r>
            <a:r>
              <a:rPr lang="ru-RU" dirty="0" err="1"/>
              <a:t>цими</a:t>
            </a:r>
            <a:r>
              <a:rPr lang="ru-RU" dirty="0"/>
              <a:t> знаками, </a:t>
            </a:r>
            <a:r>
              <a:rPr lang="ru-RU" dirty="0" err="1"/>
              <a:t>пишеться</a:t>
            </a:r>
            <a:r>
              <a:rPr lang="ru-RU" dirty="0"/>
              <a:t> без пропуску.</a:t>
            </a:r>
          </a:p>
          <a:p>
            <a:pPr algn="just"/>
            <a:r>
              <a:rPr lang="ru-RU" dirty="0"/>
              <a:t>Знаки " ) ] } </a:t>
            </a:r>
            <a:r>
              <a:rPr lang="ru-RU" dirty="0" err="1"/>
              <a:t>пишуться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словом,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 ставиться пропуск, за </a:t>
            </a:r>
            <a:r>
              <a:rPr lang="ru-RU" dirty="0" err="1"/>
              <a:t>винятком</a:t>
            </a:r>
            <a:r>
              <a:rPr lang="ru-RU" dirty="0"/>
              <a:t> тих </a:t>
            </a:r>
            <a:r>
              <a:rPr lang="ru-RU" dirty="0" err="1"/>
              <a:t>випадків</a:t>
            </a:r>
            <a:r>
              <a:rPr lang="ru-RU" dirty="0"/>
              <a:t>, коли </a:t>
            </a:r>
            <a:r>
              <a:rPr lang="ru-RU" dirty="0" err="1"/>
              <a:t>ставляться</a:t>
            </a:r>
            <a:r>
              <a:rPr lang="ru-RU" dirty="0"/>
              <a:t> </a:t>
            </a:r>
            <a:r>
              <a:rPr lang="ru-RU" dirty="0" err="1"/>
              <a:t>розділові</a:t>
            </a:r>
            <a:r>
              <a:rPr lang="ru-RU" dirty="0"/>
              <a:t> знаки,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пишуться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словом, за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Знак </a:t>
            </a:r>
            <a:r>
              <a:rPr lang="ru-RU" dirty="0" err="1"/>
              <a:t>дефіса</a:t>
            </a:r>
            <a:r>
              <a:rPr lang="ru-RU" dirty="0"/>
              <a:t> (-) </a:t>
            </a:r>
            <a:r>
              <a:rPr lang="ru-RU" dirty="0" err="1"/>
              <a:t>пишеться</a:t>
            </a:r>
            <a:r>
              <a:rPr lang="ru-RU" dirty="0"/>
              <a:t> разом з </a:t>
            </a:r>
            <a:r>
              <a:rPr lang="ru-RU" dirty="0" err="1"/>
              <a:t>передуючою</a:t>
            </a:r>
            <a:r>
              <a:rPr lang="ru-RU" dirty="0"/>
              <a:t> і </a:t>
            </a:r>
            <a:r>
              <a:rPr lang="ru-RU" dirty="0" err="1"/>
              <a:t>наступною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слова.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утворення</a:t>
            </a:r>
            <a:r>
              <a:rPr lang="ru-RU" dirty="0"/>
              <a:t> знаку тире (-) </a:t>
            </a:r>
            <a:r>
              <a:rPr lang="ru-RU" dirty="0" err="1"/>
              <a:t>після</a:t>
            </a:r>
            <a:r>
              <a:rPr lang="ru-RU" dirty="0"/>
              <a:t> слова </a:t>
            </a:r>
            <a:r>
              <a:rPr lang="ru-RU" dirty="0" err="1"/>
              <a:t>поставте</a:t>
            </a:r>
            <a:r>
              <a:rPr lang="ru-RU" dirty="0"/>
              <a:t> пропуск,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дефіс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пропуск і </a:t>
            </a:r>
            <a:r>
              <a:rPr lang="ru-RU" dirty="0" err="1"/>
              <a:t>продовжить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тексту.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слова знак </a:t>
            </a:r>
            <a:r>
              <a:rPr lang="ru-RU" dirty="0" err="1"/>
              <a:t>дефіс</a:t>
            </a:r>
            <a:r>
              <a:rPr lang="ru-RU" dirty="0"/>
              <a:t> автоматично </a:t>
            </a:r>
            <a:r>
              <a:rPr lang="ru-RU" dirty="0" err="1"/>
              <a:t>перетвориться</a:t>
            </a:r>
            <a:r>
              <a:rPr lang="ru-RU" dirty="0"/>
              <a:t> в тире. Для </a:t>
            </a:r>
            <a:r>
              <a:rPr lang="ru-RU" dirty="0" err="1"/>
              <a:t>введення</a:t>
            </a:r>
            <a:r>
              <a:rPr lang="ru-RU" dirty="0"/>
              <a:t> знаку тире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 </a:t>
            </a:r>
            <a:r>
              <a:rPr lang="ru-RU" i="1" dirty="0" err="1"/>
              <a:t>Ctrl</a:t>
            </a:r>
            <a:r>
              <a:rPr lang="ru-RU" i="1" dirty="0"/>
              <a:t>+"-" </a:t>
            </a:r>
            <a:r>
              <a:rPr lang="ru-RU" dirty="0"/>
              <a:t>(</a:t>
            </a:r>
            <a:r>
              <a:rPr lang="ru-RU" dirty="0" err="1"/>
              <a:t>мінус</a:t>
            </a:r>
            <a:r>
              <a:rPr lang="ru-RU" dirty="0"/>
              <a:t> на </a:t>
            </a:r>
            <a:r>
              <a:rPr lang="ru-RU" dirty="0" err="1"/>
              <a:t>цифровій</a:t>
            </a:r>
            <a:r>
              <a:rPr lang="ru-RU" dirty="0"/>
              <a:t> </a:t>
            </a:r>
            <a:r>
              <a:rPr lang="ru-RU" dirty="0" err="1"/>
              <a:t>клавіатурі</a:t>
            </a:r>
            <a:r>
              <a:rPr lang="ru-RU" dirty="0"/>
              <a:t>). Для </a:t>
            </a:r>
            <a:r>
              <a:rPr lang="ru-RU" dirty="0" err="1"/>
              <a:t>введення</a:t>
            </a:r>
            <a:r>
              <a:rPr lang="ru-RU" dirty="0"/>
              <a:t> знаку </a:t>
            </a:r>
            <a:r>
              <a:rPr lang="ru-RU" dirty="0" err="1"/>
              <a:t>довгого</a:t>
            </a:r>
            <a:r>
              <a:rPr lang="ru-RU" dirty="0"/>
              <a:t> тире (-) </a:t>
            </a:r>
            <a:r>
              <a:rPr lang="ru-RU" dirty="0" err="1"/>
              <a:t>натиснете</a:t>
            </a:r>
            <a:r>
              <a:rPr lang="ru-RU" dirty="0"/>
              <a:t> </a:t>
            </a:r>
            <a:r>
              <a:rPr lang="ru-RU" dirty="0" err="1"/>
              <a:t>комбінацію</a:t>
            </a:r>
            <a:r>
              <a:rPr lang="ru-RU" dirty="0"/>
              <a:t> </a:t>
            </a:r>
            <a:r>
              <a:rPr lang="ru-RU" dirty="0" err="1"/>
              <a:t>клавіш</a:t>
            </a:r>
            <a:r>
              <a:rPr lang="ru-RU" dirty="0"/>
              <a:t> </a:t>
            </a:r>
            <a:r>
              <a:rPr lang="ru-RU" i="1" dirty="0" err="1"/>
              <a:t>Alt+Ctrl</a:t>
            </a:r>
            <a:r>
              <a:rPr lang="ru-RU" i="1" dirty="0"/>
              <a:t>+"-"</a:t>
            </a:r>
            <a:r>
              <a:rPr lang="ru-RU" dirty="0"/>
              <a:t> (</a:t>
            </a:r>
            <a:r>
              <a:rPr lang="ru-RU" dirty="0" err="1"/>
              <a:t>мінус</a:t>
            </a:r>
            <a:r>
              <a:rPr lang="ru-RU" dirty="0"/>
              <a:t> на </a:t>
            </a:r>
            <a:r>
              <a:rPr lang="ru-RU" dirty="0" err="1"/>
              <a:t>цифровій</a:t>
            </a:r>
            <a:r>
              <a:rPr lang="ru-RU" dirty="0"/>
              <a:t> </a:t>
            </a:r>
            <a:r>
              <a:rPr lang="ru-RU" dirty="0" err="1"/>
              <a:t>клавіатурі</a:t>
            </a:r>
            <a:r>
              <a:rPr lang="ru-RU" dirty="0"/>
              <a:t>).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8394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err="1"/>
              <a:t>On-line</a:t>
            </a:r>
            <a:r>
              <a:rPr lang="uk-UA" sz="3600" b="1" dirty="0"/>
              <a:t> </a:t>
            </a:r>
            <a:r>
              <a:rPr lang="uk-UA" sz="3600" b="1" dirty="0" smtClean="0"/>
              <a:t>програмне </a:t>
            </a:r>
            <a:r>
              <a:rPr lang="uk-UA" sz="3600" b="1" dirty="0"/>
              <a:t>забезпечення для створення та редагування текстів</a:t>
            </a:r>
            <a:endParaRPr lang="en-US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23454" y="2283229"/>
            <a:ext cx="4350327" cy="31754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/>
              <a:t>Текстовий редактор онлайн</a:t>
            </a:r>
            <a:r>
              <a:rPr lang="uk-UA" sz="2400" dirty="0"/>
              <a:t> – це програма, за допомогою якої ви зможете працювати з текстом з будь-якого пристрою.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 smtClean="0"/>
              <a:t>Єдина </a:t>
            </a:r>
            <a:r>
              <a:rPr lang="uk-UA" sz="2400" dirty="0"/>
              <a:t>вимога – наявність підключеного інтернету.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5486400" y="2150896"/>
            <a:ext cx="6123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Кілька</a:t>
            </a:r>
            <a:r>
              <a:rPr lang="ru-RU" sz="2400" b="1" dirty="0" smtClean="0"/>
              <a:t> </a:t>
            </a:r>
            <a:r>
              <a:rPr lang="ru-RU" sz="2400" b="1" dirty="0" err="1"/>
              <a:t>переваг</a:t>
            </a:r>
            <a:r>
              <a:rPr lang="ru-RU" sz="2400" b="1" dirty="0"/>
              <a:t> онлайн-</a:t>
            </a:r>
            <a:r>
              <a:rPr lang="ru-RU" sz="2400" b="1" dirty="0" err="1"/>
              <a:t>інструментів</a:t>
            </a:r>
            <a:r>
              <a:rPr lang="ru-RU" sz="2400" b="1" dirty="0"/>
              <a:t>:</a:t>
            </a:r>
          </a:p>
          <a:p>
            <a:pPr algn="just"/>
            <a:r>
              <a:rPr lang="ru-RU" sz="2400" dirty="0"/>
              <a:t>•	</a:t>
            </a:r>
            <a:r>
              <a:rPr lang="ru-RU" sz="2400" b="1" i="1" dirty="0" err="1"/>
              <a:t>Кросплатформеність</a:t>
            </a:r>
            <a:r>
              <a:rPr lang="ru-RU" sz="2400" dirty="0"/>
              <a:t>. </a:t>
            </a:r>
            <a:r>
              <a:rPr lang="ru-RU" sz="2400" dirty="0" err="1"/>
              <a:t>Працюйте</a:t>
            </a:r>
            <a:r>
              <a:rPr lang="ru-RU" sz="2400" dirty="0"/>
              <a:t> з </a:t>
            </a:r>
            <a:r>
              <a:rPr lang="ru-RU" sz="2400" dirty="0" err="1"/>
              <a:t>вподобаним</a:t>
            </a:r>
            <a:r>
              <a:rPr lang="ru-RU" sz="2400" dirty="0"/>
              <a:t> сайтом на будь-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пристрої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i="1" dirty="0" err="1"/>
              <a:t>Цілісність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даних</a:t>
            </a:r>
            <a:r>
              <a:rPr lang="ru-RU" sz="2400" i="1" dirty="0"/>
              <a:t>.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текстових</a:t>
            </a:r>
            <a:r>
              <a:rPr lang="ru-RU" sz="2400" dirty="0"/>
              <a:t> онлайн-</a:t>
            </a:r>
            <a:r>
              <a:rPr lang="ru-RU" sz="2400" dirty="0" err="1"/>
              <a:t>редакторів</a:t>
            </a:r>
            <a:r>
              <a:rPr lang="ru-RU" sz="2400" dirty="0"/>
              <a:t> </a:t>
            </a:r>
            <a:r>
              <a:rPr lang="ru-RU" sz="2400" dirty="0" err="1"/>
              <a:t>дозволяють</a:t>
            </a:r>
            <a:r>
              <a:rPr lang="ru-RU" sz="2400" dirty="0"/>
              <a:t> </a:t>
            </a:r>
            <a:r>
              <a:rPr lang="ru-RU" sz="2400" dirty="0" err="1"/>
              <a:t>відновити</a:t>
            </a:r>
            <a:r>
              <a:rPr lang="ru-RU" sz="2400" dirty="0"/>
              <a:t> текст,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якщо</a:t>
            </a:r>
            <a:r>
              <a:rPr lang="ru-RU" sz="2400" dirty="0"/>
              <a:t> вкладка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раптово</a:t>
            </a:r>
            <a:r>
              <a:rPr lang="ru-RU" sz="2400" dirty="0"/>
              <a:t> </a:t>
            </a:r>
            <a:r>
              <a:rPr lang="ru-RU" sz="2400" dirty="0" err="1"/>
              <a:t>закрита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•</a:t>
            </a:r>
            <a:r>
              <a:rPr lang="ru-RU" sz="2400" dirty="0"/>
              <a:t>	</a:t>
            </a:r>
            <a:r>
              <a:rPr lang="ru-RU" sz="2400" b="1" i="1" dirty="0" err="1"/>
              <a:t>Зрозумілий</a:t>
            </a:r>
            <a:r>
              <a:rPr lang="ru-RU" sz="2400" b="1" i="1" dirty="0"/>
              <a:t> </a:t>
            </a:r>
            <a:r>
              <a:rPr lang="ru-RU" sz="2400" b="1" i="1" dirty="0" err="1"/>
              <a:t>інтерфейс</a:t>
            </a:r>
            <a:r>
              <a:rPr lang="ru-RU" sz="2400" i="1" dirty="0"/>
              <a:t>.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сайти</a:t>
            </a:r>
            <a:r>
              <a:rPr lang="ru-RU" sz="2400" dirty="0"/>
              <a:t> </a:t>
            </a:r>
            <a:r>
              <a:rPr lang="ru-RU" sz="2400" dirty="0" err="1"/>
              <a:t>відрізняються</a:t>
            </a:r>
            <a:r>
              <a:rPr lang="ru-RU" sz="2400" dirty="0"/>
              <a:t> </a:t>
            </a:r>
            <a:r>
              <a:rPr lang="ru-RU" sz="2400" dirty="0" err="1"/>
              <a:t>гарним</a:t>
            </a:r>
            <a:r>
              <a:rPr lang="ru-RU" sz="2400" dirty="0"/>
              <a:t> </a:t>
            </a:r>
            <a:r>
              <a:rPr lang="ru-RU" sz="2400" dirty="0" err="1" smtClean="0"/>
              <a:t>оформленням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36570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40357" y="716588"/>
            <a:ext cx="4754880" cy="64008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Microsoft Word </a:t>
            </a:r>
            <a:r>
              <a:rPr lang="uk-UA" b="1" dirty="0" err="1"/>
              <a:t>Online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70350" y="716588"/>
            <a:ext cx="4754880" cy="640080"/>
          </a:xfrm>
        </p:spPr>
        <p:txBody>
          <a:bodyPr/>
          <a:lstStyle/>
          <a:p>
            <a:r>
              <a:rPr lang="uk-UA" b="1" dirty="0" err="1"/>
              <a:t>Google</a:t>
            </a:r>
            <a:r>
              <a:rPr lang="uk-UA" b="1" dirty="0"/>
              <a:t> </a:t>
            </a:r>
            <a:r>
              <a:rPr lang="uk-UA" b="1" dirty="0" err="1"/>
              <a:t>Docs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2" descr="Бесплатные приложения Microsoft Office в Интернете| Word, Excel, PowerPoi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7" y="1356668"/>
            <a:ext cx="5586938" cy="426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Google Workspace Updates: Easily add and manage citations in Google Doc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52" y="1658919"/>
            <a:ext cx="5858466" cy="36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345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40357" y="716588"/>
            <a:ext cx="4754880" cy="640080"/>
          </a:xfrm>
        </p:spPr>
        <p:txBody>
          <a:bodyPr>
            <a:normAutofit/>
          </a:bodyPr>
          <a:lstStyle/>
          <a:p>
            <a:r>
              <a:rPr lang="en-US" b="1" dirty="0" err="1"/>
              <a:t>Zoho</a:t>
            </a:r>
            <a:r>
              <a:rPr lang="en-US" b="1" dirty="0"/>
              <a:t> Writer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73368" y="1182030"/>
            <a:ext cx="4754880" cy="640080"/>
          </a:xfrm>
        </p:spPr>
        <p:txBody>
          <a:bodyPr/>
          <a:lstStyle/>
          <a:p>
            <a:r>
              <a:rPr lang="uk-UA" b="1" dirty="0" err="1"/>
              <a:t>OnlyOffice</a:t>
            </a:r>
            <a:r>
              <a:rPr lang="uk-UA" b="1" dirty="0"/>
              <a:t> </a:t>
            </a:r>
            <a:r>
              <a:rPr lang="uk-UA" b="1" dirty="0" err="1"/>
              <a:t>Document</a:t>
            </a:r>
            <a:r>
              <a:rPr lang="uk-UA" b="1" dirty="0"/>
              <a:t> </a:t>
            </a:r>
            <a:r>
              <a:rPr lang="uk-UA" b="1" dirty="0" err="1"/>
              <a:t>Editor</a:t>
            </a:r>
            <a:endParaRPr lang="en-US" dirty="0">
              <a:effectLst/>
            </a:endParaRPr>
          </a:p>
        </p:txBody>
      </p:sp>
      <p:pic>
        <p:nvPicPr>
          <p:cNvPr id="9218" name="Picture 2" descr="Document Creation for Teams | Zoho Wri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8" y="1356668"/>
            <a:ext cx="5122477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ONLYOFFICE opens tabs for all users | ONLYOFFICE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85" y="2216728"/>
            <a:ext cx="6115846" cy="40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55866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6664036" cy="1371600"/>
          </a:xfrm>
        </p:spPr>
        <p:txBody>
          <a:bodyPr>
            <a:normAutofit/>
          </a:bodyPr>
          <a:lstStyle/>
          <a:p>
            <a:r>
              <a:rPr lang="uk-UA" sz="3600" b="1" dirty="0"/>
              <a:t>Історія розвитку </a:t>
            </a:r>
            <a:r>
              <a:rPr lang="uk-UA" sz="3600" b="1" dirty="0" smtClean="0"/>
              <a:t>тестових редакторів</a:t>
            </a:r>
            <a:endParaRPr lang="en-US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17418" y="2014194"/>
            <a:ext cx="5306291" cy="393192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Перші </a:t>
            </a:r>
            <a:r>
              <a:rPr lang="uk-UA" dirty="0"/>
              <a:t>текстові редактори не підтримували інтерактивний  режим роботи і взагалі не виводили </a:t>
            </a:r>
            <a:r>
              <a:rPr lang="uk-UA" dirty="0" smtClean="0"/>
              <a:t>текст </a:t>
            </a:r>
            <a:r>
              <a:rPr lang="uk-UA" dirty="0"/>
              <a:t>на екран – вони були орієнтовані на роботу з  телетайпом.</a:t>
            </a:r>
          </a:p>
          <a:p>
            <a:pPr marL="0" indent="0">
              <a:buNone/>
            </a:pPr>
            <a:r>
              <a:rPr lang="uk-UA" b="1" dirty="0" smtClean="0"/>
              <a:t>Текстовий </a:t>
            </a:r>
            <a:r>
              <a:rPr lang="uk-UA" b="1" dirty="0"/>
              <a:t>редактор </a:t>
            </a:r>
            <a:r>
              <a:rPr lang="en-US" b="1" dirty="0" smtClean="0"/>
              <a:t>QED</a:t>
            </a:r>
            <a:r>
              <a:rPr lang="uk-UA" b="1" dirty="0" smtClean="0"/>
              <a:t> </a:t>
            </a:r>
            <a:r>
              <a:rPr lang="uk-UA" dirty="0" smtClean="0"/>
              <a:t>(</a:t>
            </a:r>
            <a:r>
              <a:rPr lang="uk-UA" dirty="0"/>
              <a:t>розроблений у 1965-1966 рр.) показував результат роботи виключно на вимогу користувача.</a:t>
            </a:r>
            <a:endParaRPr lang="en-US" dirty="0"/>
          </a:p>
        </p:txBody>
      </p:sp>
      <p:pic>
        <p:nvPicPr>
          <p:cNvPr id="4" name="Picture 6" descr="ⓘ Текстовый редактор - самостоятельная компьютерная програм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3596" y="411231"/>
            <a:ext cx="3160986" cy="3383777"/>
          </a:xfrm>
          <a:prstGeom prst="rect">
            <a:avLst/>
          </a:prstGeom>
          <a:noFill/>
        </p:spPr>
      </p:pic>
      <p:pic>
        <p:nvPicPr>
          <p:cNvPr id="5" name="Picture 4" descr="ed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052" y="3927769"/>
            <a:ext cx="5533148" cy="2459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51672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40357" y="716588"/>
            <a:ext cx="4754880" cy="640080"/>
          </a:xfrm>
        </p:spPr>
        <p:txBody>
          <a:bodyPr>
            <a:normAutofit/>
          </a:bodyPr>
          <a:lstStyle/>
          <a:p>
            <a:r>
              <a:rPr lang="uk-UA" b="1" dirty="0" err="1"/>
              <a:t>Pages</a:t>
            </a:r>
            <a:r>
              <a:rPr lang="uk-UA" b="1" dirty="0"/>
              <a:t> </a:t>
            </a:r>
            <a:r>
              <a:rPr lang="uk-UA" b="1" dirty="0" err="1"/>
              <a:t>for</a:t>
            </a:r>
            <a:r>
              <a:rPr lang="uk-UA" b="1" dirty="0"/>
              <a:t> </a:t>
            </a:r>
            <a:r>
              <a:rPr lang="uk-UA" b="1" dirty="0" err="1"/>
              <a:t>iCloud</a:t>
            </a:r>
            <a:endParaRPr lang="en-US" dirty="0">
              <a:effectLst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470350" y="716588"/>
            <a:ext cx="4754880" cy="640080"/>
          </a:xfrm>
        </p:spPr>
        <p:txBody>
          <a:bodyPr/>
          <a:lstStyle/>
          <a:p>
            <a:r>
              <a:rPr lang="uk-UA" b="1" dirty="0"/>
              <a:t>Ліз</a:t>
            </a:r>
            <a:endParaRPr lang="en-US" dirty="0">
              <a:effectLst/>
            </a:endParaRPr>
          </a:p>
        </p:txBody>
      </p:sp>
      <p:pic>
        <p:nvPicPr>
          <p:cNvPr id="10242" name="Picture 2" descr="How to Find Word Count in Pages on Mac, iPhone, iPad and iCloud.com •  macRepor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9" y="1356668"/>
            <a:ext cx="5263268" cy="476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Місце для вмісту 8" descr="https://cdn.headtechnology.com.ua/uploads/131/131-quip-editor.pn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95" y="1553230"/>
            <a:ext cx="4754562" cy="305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52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40357" y="716588"/>
            <a:ext cx="4754880" cy="640080"/>
          </a:xfrm>
        </p:spPr>
        <p:txBody>
          <a:bodyPr>
            <a:normAutofit lnSpcReduction="10000"/>
          </a:bodyPr>
          <a:lstStyle/>
          <a:p>
            <a:r>
              <a:rPr lang="uk-UA" b="1" dirty="0"/>
              <a:t> </a:t>
            </a:r>
            <a:endParaRPr lang="en-US" dirty="0"/>
          </a:p>
          <a:p>
            <a:r>
              <a:rPr lang="uk-UA" b="1" dirty="0" err="1"/>
              <a:t>Dropbox</a:t>
            </a:r>
            <a:r>
              <a:rPr lang="uk-UA" b="1" dirty="0"/>
              <a:t> </a:t>
            </a:r>
            <a:r>
              <a:rPr lang="uk-UA" b="1" dirty="0" err="1"/>
              <a:t>Paper</a:t>
            </a:r>
            <a:endParaRPr lang="en-US" dirty="0">
              <a:effectLst/>
            </a:endParaRP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676227" y="2157461"/>
            <a:ext cx="4754880" cy="640080"/>
          </a:xfrm>
        </p:spPr>
        <p:txBody>
          <a:bodyPr/>
          <a:lstStyle/>
          <a:p>
            <a:r>
              <a:rPr lang="uk-UA" b="1" dirty="0" err="1"/>
              <a:t>Writer</a:t>
            </a:r>
            <a:endParaRPr lang="en-US" dirty="0">
              <a:effectLst/>
            </a:endParaRPr>
          </a:p>
        </p:txBody>
      </p:sp>
      <p:pic>
        <p:nvPicPr>
          <p:cNvPr id="11266" name="Picture 2" descr="Dropbox Paper vs Notion: Which One Should You Cho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44" y="1551709"/>
            <a:ext cx="5937369" cy="319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Writer.Com Review: Is It Worth It? (2022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73" y="3323483"/>
            <a:ext cx="5189073" cy="28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85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55964" y="550897"/>
            <a:ext cx="4696691" cy="39319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У 1970-х роках була сформульована концепція текстового процесора-програми, яка відображає документ у тому вигляді, в якому він буде надрукований.</a:t>
            </a:r>
          </a:p>
          <a:p>
            <a:pPr marL="0" indent="0" algn="just">
              <a:buNone/>
            </a:pPr>
            <a:r>
              <a:rPr lang="uk-UA" dirty="0" smtClean="0"/>
              <a:t>Один </a:t>
            </a:r>
            <a:r>
              <a:rPr lang="uk-UA" dirty="0"/>
              <a:t>з перших подібних рішень став текстовий процесор </a:t>
            </a:r>
            <a:r>
              <a:rPr lang="en-US" dirty="0"/>
              <a:t>WordStar (</a:t>
            </a:r>
            <a:r>
              <a:rPr lang="ru-RU" dirty="0"/>
              <a:t>перша </a:t>
            </a:r>
            <a:r>
              <a:rPr lang="ru-RU" dirty="0" err="1"/>
              <a:t>верс</a:t>
            </a:r>
            <a:r>
              <a:rPr lang="uk-UA" dirty="0" err="1"/>
              <a:t>ія</a:t>
            </a:r>
            <a:r>
              <a:rPr lang="uk-UA" dirty="0"/>
              <a:t> – 1978 рік). У ньому підтримувалося виведення </a:t>
            </a:r>
            <a:r>
              <a:rPr lang="uk-UA" dirty="0" err="1"/>
              <a:t>навівжирного</a:t>
            </a:r>
            <a:r>
              <a:rPr lang="uk-UA" dirty="0"/>
              <a:t>, підкресленого і курсивного тексту, пошук і заміна тексту, вирівнювання рядків і зміна розмірів тексту, виділення, видалення і вставка блоків у документі.</a:t>
            </a:r>
          </a:p>
          <a:p>
            <a:pPr algn="just"/>
            <a:endParaRPr lang="en-US" dirty="0"/>
          </a:p>
        </p:txBody>
      </p:sp>
      <p:grpSp>
        <p:nvGrpSpPr>
          <p:cNvPr id="7" name="Групувати 6"/>
          <p:cNvGrpSpPr/>
          <p:nvPr/>
        </p:nvGrpSpPr>
        <p:grpSpPr>
          <a:xfrm>
            <a:off x="955964" y="550897"/>
            <a:ext cx="10705896" cy="5725211"/>
            <a:chOff x="3376832" y="883485"/>
            <a:chExt cx="9486301" cy="5851387"/>
          </a:xfrm>
        </p:grpSpPr>
        <p:pic>
          <p:nvPicPr>
            <p:cNvPr id="4" name="Picture 2" descr="WordStar - WordStar - qaz.wik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76832" y="4794969"/>
              <a:ext cx="4127449" cy="1939903"/>
            </a:xfrm>
            <a:prstGeom prst="rect">
              <a:avLst/>
            </a:prstGeom>
            <a:noFill/>
          </p:spPr>
        </p:pic>
        <p:pic>
          <p:nvPicPr>
            <p:cNvPr id="5" name="Picture 4" descr="История офисных приложений: Часть I / Блог компании МойОфис / Хабр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28731" y="4340372"/>
              <a:ext cx="3654761" cy="2394500"/>
            </a:xfrm>
            <a:prstGeom prst="rect">
              <a:avLst/>
            </a:prstGeom>
            <a:noFill/>
          </p:spPr>
        </p:pic>
        <p:pic>
          <p:nvPicPr>
            <p:cNvPr id="6" name="Picture 6" descr="История офисных приложений: Часть I / Блог компании МойОфис / Хабр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49090" y="883485"/>
              <a:ext cx="4614043" cy="32569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23236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98764" y="468283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У 1984 році в </a:t>
            </a:r>
            <a:r>
              <a:rPr lang="en-US" dirty="0"/>
              <a:t>UNIX</a:t>
            </a:r>
            <a:r>
              <a:rPr lang="uk-UA" dirty="0"/>
              <a:t> з</a:t>
            </a:r>
            <a:r>
              <a:rPr lang="en-US" dirty="0"/>
              <a:t>’</a:t>
            </a:r>
            <a:r>
              <a:rPr lang="uk-UA" dirty="0"/>
              <a:t>явився багатофункціональний редактор </a:t>
            </a:r>
            <a:r>
              <a:rPr lang="en-US" dirty="0" err="1"/>
              <a:t>Emacs</a:t>
            </a:r>
            <a:r>
              <a:rPr lang="uk-UA" dirty="0"/>
              <a:t>, який підтримував всі основні функції роботи з текстом, а згодом отримав режими для роботи з популярними мовами програмування і розмітки.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425738" y="468283"/>
            <a:ext cx="4754880" cy="374904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У другій половині 1980-х років найпоширенішим текстовим процесором став </a:t>
            </a:r>
            <a:r>
              <a:rPr lang="en-US" dirty="0"/>
              <a:t>WordPerfect – </a:t>
            </a:r>
            <a:r>
              <a:rPr lang="ru-RU" dirty="0" err="1"/>
              <a:t>верс</a:t>
            </a:r>
            <a:r>
              <a:rPr lang="uk-UA" dirty="0" err="1"/>
              <a:t>ія</a:t>
            </a:r>
            <a:r>
              <a:rPr lang="uk-UA" dirty="0"/>
              <a:t> 5.1., що вийшла в 1989 році, вже підтримувала роботу з таблицями і макросами, в ній з</a:t>
            </a:r>
            <a:r>
              <a:rPr lang="en-US" dirty="0"/>
              <a:t>’</a:t>
            </a:r>
            <a:r>
              <a:rPr lang="uk-UA" dirty="0"/>
              <a:t>явилася функція </a:t>
            </a:r>
            <a:r>
              <a:rPr lang="uk-UA" dirty="0" err="1"/>
              <a:t>попередньогоперегляду</a:t>
            </a:r>
            <a:r>
              <a:rPr lang="uk-UA" dirty="0"/>
              <a:t> перед друком, а також досить широкі можливості форматування тексту.</a:t>
            </a:r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</p:txBody>
      </p:sp>
      <p:pic>
        <p:nvPicPr>
          <p:cNvPr id="5" name="Picture 2" descr="Emacs 24.4 — новый релиз со встроенным веб-браузером и улучшенной  поддержкой многомониторных конфигураций — Новости (nixp.ru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45" y="2693067"/>
            <a:ext cx="4357718" cy="3453092"/>
          </a:xfrm>
          <a:prstGeom prst="rect">
            <a:avLst/>
          </a:prstGeom>
          <a:noFill/>
        </p:spPr>
      </p:pic>
      <p:pic>
        <p:nvPicPr>
          <p:cNvPr id="6" name="Picture 4" descr="WinWorld: WordPerfect 6.1 (Win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524" y="3270094"/>
            <a:ext cx="3714776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92497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90976" y="709189"/>
            <a:ext cx="3962400" cy="393192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 </a:t>
            </a:r>
            <a:r>
              <a:rPr lang="uk-UA" dirty="0"/>
              <a:t>У1983 р. – поява </a:t>
            </a:r>
            <a:r>
              <a:rPr lang="en-US" dirty="0"/>
              <a:t>Microsoft Word (MS Word, WinWord, Word) </a:t>
            </a:r>
            <a:r>
              <a:rPr lang="uk-UA" dirty="0"/>
              <a:t>випускається корпорацією</a:t>
            </a:r>
            <a:r>
              <a:rPr lang="en-US" dirty="0"/>
              <a:t> Microsoft</a:t>
            </a:r>
            <a:r>
              <a:rPr lang="uk-UA" dirty="0"/>
              <a:t> в складі пакету </a:t>
            </a:r>
            <a:r>
              <a:rPr lang="en-US" dirty="0"/>
              <a:t>Microsoft Office </a:t>
            </a:r>
            <a:r>
              <a:rPr lang="ru-RU" dirty="0"/>
              <a:t>для </a:t>
            </a:r>
            <a:r>
              <a:rPr lang="en-US" dirty="0"/>
              <a:t>DOS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1984 р. – версія для </a:t>
            </a:r>
            <a:r>
              <a:rPr lang="en-US" dirty="0"/>
              <a:t>Apple Macintosh</a:t>
            </a:r>
          </a:p>
          <a:p>
            <a:pPr marL="0" indent="0">
              <a:buNone/>
            </a:pPr>
            <a:r>
              <a:rPr lang="en-US" dirty="0"/>
              <a:t>1989 </a:t>
            </a:r>
            <a:r>
              <a:rPr lang="ru-RU" dirty="0"/>
              <a:t>р. – перша </a:t>
            </a:r>
            <a:r>
              <a:rPr lang="ru-RU" dirty="0" err="1"/>
              <a:t>версія</a:t>
            </a:r>
            <a:r>
              <a:rPr lang="ru-RU" dirty="0"/>
              <a:t> </a:t>
            </a:r>
            <a:r>
              <a:rPr lang="en-US" dirty="0"/>
              <a:t>Word </a:t>
            </a:r>
            <a:r>
              <a:rPr lang="uk-UA" dirty="0"/>
              <a:t>для </a:t>
            </a:r>
            <a:r>
              <a:rPr lang="en-US" dirty="0"/>
              <a:t>Windows</a:t>
            </a:r>
            <a:r>
              <a:rPr lang="uk-UA" dirty="0"/>
              <a:t>, продавалась за ціною 500 €</a:t>
            </a:r>
            <a:endParaRPr lang="en-US" dirty="0"/>
          </a:p>
        </p:txBody>
      </p:sp>
      <p:grpSp>
        <p:nvGrpSpPr>
          <p:cNvPr id="8" name="Групувати 7"/>
          <p:cNvGrpSpPr/>
          <p:nvPr/>
        </p:nvGrpSpPr>
        <p:grpSpPr>
          <a:xfrm>
            <a:off x="4474551" y="374007"/>
            <a:ext cx="7411722" cy="5984112"/>
            <a:chOff x="4474551" y="374007"/>
            <a:chExt cx="7411722" cy="5984112"/>
          </a:xfrm>
        </p:grpSpPr>
        <p:pic>
          <p:nvPicPr>
            <p:cNvPr id="4" name="Picture 8" descr="Apple launched Macintosh on January 24, 1984 and changed the world —  eventually | AppleInsi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36951" y="374007"/>
              <a:ext cx="3449322" cy="2301142"/>
            </a:xfrm>
            <a:prstGeom prst="rect">
              <a:avLst/>
            </a:prstGeom>
            <a:noFill/>
          </p:spPr>
        </p:pic>
        <p:pic>
          <p:nvPicPr>
            <p:cNvPr id="5" name="Picture 10" descr="Microsoft Word: с чего всё начиналось — in-Worl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06146" y="3395415"/>
              <a:ext cx="3950272" cy="2962704"/>
            </a:xfrm>
            <a:prstGeom prst="rect">
              <a:avLst/>
            </a:prstGeom>
            <a:noFill/>
          </p:spPr>
        </p:pic>
        <p:pic>
          <p:nvPicPr>
            <p:cNvPr id="6" name="Picture 6" descr="Текстовий редактор Ворд та можливості його використання - презентація з  інформатики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3006" y="3333213"/>
              <a:ext cx="2143140" cy="1605964"/>
            </a:xfrm>
            <a:prstGeom prst="rect">
              <a:avLst/>
            </a:prstGeom>
            <a:noFill/>
          </p:spPr>
        </p:pic>
        <p:pic>
          <p:nvPicPr>
            <p:cNvPr id="7" name="Picture 12" descr="Evolución gráfica de Microsoft Word (1989-2007) - Marcelo Pedr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74551" y="374007"/>
              <a:ext cx="3935437" cy="295920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9682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45127"/>
            <a:ext cx="10058400" cy="1432303"/>
          </a:xfrm>
        </p:spPr>
        <p:txBody>
          <a:bodyPr>
            <a:noAutofit/>
          </a:bodyPr>
          <a:lstStyle/>
          <a:p>
            <a:r>
              <a:rPr lang="uk-UA" sz="3600" b="1" dirty="0"/>
              <a:t>Системами обробки текстів </a:t>
            </a:r>
            <a:r>
              <a:rPr lang="uk-UA" sz="3600" dirty="0"/>
              <a:t>– програми, які призначені для створення, редагування й друку текстових документів.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25236" y="3491330"/>
            <a:ext cx="4170218" cy="20532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i="1" dirty="0"/>
              <a:t>Текстовий редактор</a:t>
            </a:r>
            <a:r>
              <a:rPr lang="uk-UA" dirty="0"/>
              <a:t> – це програма, що дозволяє вводити, редагувати, форматувати та зберігати текст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(</a:t>
            </a:r>
            <a:r>
              <a:rPr lang="uk-UA" dirty="0" err="1"/>
              <a:t>Multi-Edit</a:t>
            </a:r>
            <a:r>
              <a:rPr lang="uk-UA" dirty="0"/>
              <a:t>, Блокнот, </a:t>
            </a:r>
            <a:r>
              <a:rPr lang="uk-UA" dirty="0" err="1"/>
              <a:t>WordPad</a:t>
            </a:r>
            <a:r>
              <a:rPr lang="uk-UA" dirty="0"/>
              <a:t>, Твір, </a:t>
            </a:r>
            <a:r>
              <a:rPr lang="uk-UA" dirty="0" smtClean="0"/>
              <a:t>Лексикон, </a:t>
            </a:r>
            <a:r>
              <a:rPr lang="en-US" dirty="0" err="1" smtClean="0"/>
              <a:t>Слово</a:t>
            </a:r>
            <a:r>
              <a:rPr lang="en-US" dirty="0" smtClean="0"/>
              <a:t> </a:t>
            </a:r>
            <a:r>
              <a:rPr lang="en-US" dirty="0"/>
              <a:t>і </a:t>
            </a:r>
            <a:r>
              <a:rPr lang="en-US" dirty="0" err="1" smtClean="0"/>
              <a:t>діло</a:t>
            </a:r>
            <a:r>
              <a:rPr lang="en-US" dirty="0" smtClean="0"/>
              <a:t>, Edit, </a:t>
            </a:r>
            <a:r>
              <a:rPr lang="en-US" dirty="0" err="1" smtClean="0"/>
              <a:t>Ched</a:t>
            </a:r>
            <a:r>
              <a:rPr lang="en-US" dirty="0" smtClean="0"/>
              <a:t>, Note Pad, Write.</a:t>
            </a:r>
            <a:r>
              <a:rPr lang="uk-UA" dirty="0" smtClean="0"/>
              <a:t>)</a:t>
            </a:r>
            <a:endParaRPr lang="en-US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486198" y="3491330"/>
            <a:ext cx="4918363" cy="242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i="1" dirty="0"/>
              <a:t>Текстовий процесор</a:t>
            </a:r>
            <a:r>
              <a:rPr lang="uk-UA" dirty="0"/>
              <a:t> – це програма, що дозволяє вводити, редагувати й форматувати текст, вставляти малюнки й таблиці, перевіряти правопис, складати зміст, виконувати перенос слів та багато інших складних операцій</a:t>
            </a:r>
            <a:r>
              <a:rPr lang="uk-UA" dirty="0" smtClean="0"/>
              <a:t>. </a:t>
            </a:r>
          </a:p>
          <a:p>
            <a:pPr marL="0" indent="0">
              <a:buNone/>
            </a:pPr>
            <a:r>
              <a:rPr lang="uk-UA" dirty="0"/>
              <a:t>Microsoft Word, Word </a:t>
            </a:r>
            <a:r>
              <a:rPr lang="uk-UA" dirty="0" err="1"/>
              <a:t>Prefect</a:t>
            </a:r>
            <a:r>
              <a:rPr lang="uk-UA" dirty="0"/>
              <a:t>, </a:t>
            </a:r>
            <a:r>
              <a:rPr lang="uk-UA" dirty="0" err="1"/>
              <a:t>OpenOffice</a:t>
            </a:r>
            <a:r>
              <a:rPr lang="uk-UA" dirty="0"/>
              <a:t>, Word-</a:t>
            </a:r>
            <a:r>
              <a:rPr lang="uk-UA" dirty="0" err="1"/>
              <a:t>Star</a:t>
            </a:r>
            <a:endParaRPr lang="en-US" dirty="0"/>
          </a:p>
        </p:txBody>
      </p:sp>
      <p:cxnSp>
        <p:nvCxnSpPr>
          <p:cNvPr id="6" name="Пряма зі стрілкою 5"/>
          <p:cNvCxnSpPr/>
          <p:nvPr/>
        </p:nvCxnSpPr>
        <p:spPr>
          <a:xfrm flipH="1">
            <a:off x="2938073" y="2277430"/>
            <a:ext cx="1082811" cy="900485"/>
          </a:xfrm>
          <a:prstGeom prst="straightConnector1">
            <a:avLst/>
          </a:prstGeom>
          <a:ln w="142875"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/>
          <p:nvPr/>
        </p:nvCxnSpPr>
        <p:spPr>
          <a:xfrm>
            <a:off x="7674964" y="2158584"/>
            <a:ext cx="906791" cy="1019331"/>
          </a:xfrm>
          <a:prstGeom prst="straightConnector1">
            <a:avLst/>
          </a:prstGeom>
          <a:ln w="142875"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48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6400" y="344156"/>
            <a:ext cx="2430780" cy="164592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/>
              <a:t>Технології обробки текстів </a:t>
            </a:r>
            <a:endParaRPr lang="en-US" sz="3200" b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296400" y="2216728"/>
            <a:ext cx="2430780" cy="3505200"/>
          </a:xfrm>
        </p:spPr>
        <p:txBody>
          <a:bodyPr>
            <a:noAutofit/>
          </a:bodyPr>
          <a:lstStyle/>
          <a:p>
            <a:pPr algn="just"/>
            <a:r>
              <a:rPr lang="uk-UA" sz="1600" b="1" i="1" dirty="0"/>
              <a:t>Текст</a:t>
            </a:r>
            <a:r>
              <a:rPr lang="uk-UA" sz="1600" i="1" dirty="0"/>
              <a:t> - </a:t>
            </a:r>
            <a:r>
              <a:rPr lang="uk-UA" sz="1600" dirty="0"/>
              <a:t>будь-яка послідовність символів, до яких відносяться літери, пробіл, розділові знаки, цифри, знаки арифметичних операцій і </a:t>
            </a:r>
            <a:r>
              <a:rPr lang="uk-UA" sz="1600" dirty="0" err="1"/>
              <a:t>т.п</a:t>
            </a:r>
            <a:r>
              <a:rPr lang="uk-UA" sz="1600" dirty="0" smtClean="0"/>
              <a:t>.</a:t>
            </a:r>
          </a:p>
          <a:p>
            <a:pPr algn="ctr"/>
            <a:r>
              <a:rPr lang="uk-UA" sz="1600" dirty="0"/>
              <a:t>Текст можна створити олівцем, пером, авторучкою, на друкарській машинці, нарешті, на комп'ютері.</a:t>
            </a:r>
            <a:endParaRPr lang="en-US" sz="1600" dirty="0"/>
          </a:p>
        </p:txBody>
      </p:sp>
      <p:pic>
        <p:nvPicPr>
          <p:cNvPr id="3074" name="Picture 2" descr="https://sites.google.com/site/9klas2009/_/rsrc/1464719867740/rozdil-vi-osnovi-roboti-z-tekstovou-informacieu/urok-1/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156"/>
            <a:ext cx="7412182" cy="61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73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599" y="773083"/>
            <a:ext cx="5971310" cy="53506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До </a:t>
            </a:r>
            <a:r>
              <a:rPr lang="ru-RU" b="1" dirty="0" err="1"/>
              <a:t>апаратних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комп'ютера</a:t>
            </a:r>
            <a:r>
              <a:rPr lang="ru-RU" b="1" dirty="0"/>
              <a:t> </a:t>
            </a:r>
            <a:r>
              <a:rPr lang="ru-RU" dirty="0"/>
              <a:t>для </a:t>
            </a:r>
            <a:r>
              <a:rPr lang="ru-RU" dirty="0" err="1"/>
              <a:t>введення</a:t>
            </a:r>
            <a:r>
              <a:rPr lang="ru-RU" dirty="0"/>
              <a:t> текстового документа </a:t>
            </a:r>
            <a:r>
              <a:rPr lang="ru-RU" dirty="0" err="1"/>
              <a:t>відноситься</a:t>
            </a:r>
            <a:r>
              <a:rPr lang="ru-RU" dirty="0"/>
              <a:t> </a:t>
            </a:r>
            <a:r>
              <a:rPr lang="ru-RU" dirty="0" err="1"/>
              <a:t>клавіатура</a:t>
            </a:r>
            <a:r>
              <a:rPr lang="ru-RU" dirty="0"/>
              <a:t>, </a:t>
            </a:r>
            <a:r>
              <a:rPr lang="ru-RU" dirty="0" err="1"/>
              <a:t>світловий</a:t>
            </a:r>
            <a:r>
              <a:rPr lang="ru-RU" dirty="0"/>
              <a:t> </a:t>
            </a:r>
            <a:r>
              <a:rPr lang="ru-RU" dirty="0" err="1"/>
              <a:t>олівець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планшетом, сканер.</a:t>
            </a:r>
            <a:endParaRPr lang="en-US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До </a:t>
            </a:r>
            <a:r>
              <a:rPr lang="ru-RU" b="1" dirty="0" err="1"/>
              <a:t>програмних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текстами, </a:t>
            </a:r>
            <a:r>
              <a:rPr lang="ru-RU" dirty="0" err="1"/>
              <a:t>відносяться</a:t>
            </a:r>
            <a:r>
              <a:rPr lang="ru-RU" dirty="0"/>
              <a:t>: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блокноти</a:t>
            </a:r>
            <a:r>
              <a:rPr lang="ru-RU" dirty="0" smtClean="0"/>
              <a:t>;</a:t>
            </a:r>
            <a:endParaRPr lang="en-US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 smtClean="0"/>
              <a:t>Текстові</a:t>
            </a:r>
            <a:r>
              <a:rPr lang="ru-RU" dirty="0" smtClean="0"/>
              <a:t> </a:t>
            </a:r>
            <a:r>
              <a:rPr lang="ru-RU" dirty="0" err="1"/>
              <a:t>редактори</a:t>
            </a:r>
            <a:r>
              <a:rPr lang="ru-RU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процесори</a:t>
            </a:r>
            <a:r>
              <a:rPr lang="ru-RU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Видавничі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Програми-перекладачі</a:t>
            </a:r>
            <a:r>
              <a:rPr lang="ru-RU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Лінгвістичні</a:t>
            </a:r>
            <a:r>
              <a:rPr lang="ru-RU" dirty="0"/>
              <a:t> </a:t>
            </a:r>
            <a:r>
              <a:rPr lang="ru-RU" dirty="0" err="1"/>
              <a:t>коректори</a:t>
            </a:r>
            <a:r>
              <a:rPr lang="ru-RU" dirty="0"/>
              <a:t>;</a:t>
            </a:r>
            <a:endParaRPr lang="en-US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інтелектуальний</a:t>
            </a:r>
            <a:r>
              <a:rPr lang="ru-RU" dirty="0"/>
              <a:t>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інтелектуальну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розміщених</a:t>
            </a:r>
            <a:r>
              <a:rPr lang="ru-RU" dirty="0"/>
              <a:t> в мережах.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2" name="Picture 4" descr="Текст і його основні ознаки | Тест з української мови – «На Ур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356" y="1132610"/>
            <a:ext cx="3882736" cy="38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4089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855" y="468602"/>
            <a:ext cx="5306291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Текстовий редактор</a:t>
            </a:r>
            <a:endParaRPr lang="en-US" dirty="0"/>
          </a:p>
        </p:txBody>
      </p:sp>
      <p:pic>
        <p:nvPicPr>
          <p:cNvPr id="1029" name="Picture 5" descr="Ворд пад (Word pad) | Компьютер плюс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5" y="191511"/>
            <a:ext cx="5651207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otepad++ - скачать бесплатно Notepad++ 8.4.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45" y="3169404"/>
            <a:ext cx="4184074" cy="34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530156" y="2277088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реалізована </a:t>
            </a:r>
            <a:r>
              <a:rPr lang="uk-UA" dirty="0">
                <a:solidFill>
                  <a:srgbClr val="000000"/>
                </a:solidFill>
                <a:latin typeface="Roboto"/>
              </a:rPr>
              <a:t>можливість роботи з рядками: розділення рядка на два, об’єднання рядків, вилучення рядка та вставка порожнього рядка.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uk-UA" dirty="0" smtClean="0">
              <a:solidFill>
                <a:srgbClr val="000000"/>
              </a:solidFill>
              <a:latin typeface="Roboto"/>
            </a:endParaRP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Можливість працювати </a:t>
            </a:r>
            <a:r>
              <a:rPr lang="uk-UA" dirty="0">
                <a:solidFill>
                  <a:srgbClr val="000000"/>
                </a:solidFill>
                <a:latin typeface="Roboto"/>
              </a:rPr>
              <a:t>з блоками (фрагментами) тексту: виділяти блок, копіювати, знищувати, переміщати в інше місце тексту або в спеціальний буфер («кишеню») і т. д.</a:t>
            </a: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uk-UA" dirty="0" smtClean="0">
              <a:solidFill>
                <a:srgbClr val="000000"/>
              </a:solidFill>
              <a:latin typeface="Roboto"/>
            </a:endParaRPr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uk-UA" dirty="0" smtClean="0">
                <a:solidFill>
                  <a:srgbClr val="000000"/>
                </a:solidFill>
                <a:latin typeface="Roboto"/>
              </a:rPr>
              <a:t>редагування </a:t>
            </a:r>
            <a:r>
              <a:rPr lang="uk-UA" dirty="0">
                <a:solidFill>
                  <a:srgbClr val="000000"/>
                </a:solidFill>
                <a:latin typeface="Roboto"/>
              </a:rPr>
              <a:t>дозволяє здійснювати контекстний пошук та заміну символів, друк усього </a:t>
            </a:r>
            <a:r>
              <a:rPr lang="uk-UA" dirty="0" err="1">
                <a:solidFill>
                  <a:srgbClr val="000000"/>
                </a:solidFill>
                <a:latin typeface="Roboto"/>
              </a:rPr>
              <a:t>файла</a:t>
            </a:r>
            <a:r>
              <a:rPr lang="uk-UA" dirty="0">
                <a:solidFill>
                  <a:srgbClr val="000000"/>
                </a:solidFill>
                <a:latin typeface="Roboto"/>
              </a:rPr>
              <a:t> або його частини і т. д.</a:t>
            </a:r>
            <a:endParaRPr lang="uk-UA" b="0" i="0" dirty="0">
              <a:solidFill>
                <a:srgbClr val="000000"/>
              </a:solidFill>
              <a:effectLst/>
              <a:latin typeface="Roboto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774122" y="5173973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 </a:t>
            </a:r>
            <a:r>
              <a:rPr lang="en-US" b="1" dirty="0" smtClean="0">
                <a:solidFill>
                  <a:srgbClr val="FF0000"/>
                </a:solidFill>
              </a:rPr>
              <a:t>Pad</a:t>
            </a:r>
            <a:r>
              <a:rPr lang="uk-UA" b="1" dirty="0" smtClean="0">
                <a:solidFill>
                  <a:srgbClr val="FF0000"/>
                </a:solidFill>
              </a:rPr>
              <a:t>++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3479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ило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TM03457510[[fn=Мило]]</Template>
  <TotalTime>234</TotalTime>
  <Words>766</Words>
  <Application>Microsoft Office PowerPoint</Application>
  <PresentationFormat>Широкий екран</PresentationFormat>
  <Paragraphs>113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Roboto</vt:lpstr>
      <vt:lpstr>Times New Roman</vt:lpstr>
      <vt:lpstr>Wingdings</vt:lpstr>
      <vt:lpstr>Мило</vt:lpstr>
      <vt:lpstr>Загальна характеристика систем обробки текстової інформації, огляд сучасних текстових редакторів </vt:lpstr>
      <vt:lpstr>Історія розвитку тестових редакторів</vt:lpstr>
      <vt:lpstr>Презентація PowerPoint</vt:lpstr>
      <vt:lpstr>Презентація PowerPoint</vt:lpstr>
      <vt:lpstr>Презентація PowerPoint</vt:lpstr>
      <vt:lpstr>Системами обробки текстів – програми, які призначені для створення, редагування й друку текстових документів. </vt:lpstr>
      <vt:lpstr>Технології обробки текстів </vt:lpstr>
      <vt:lpstr>Презентація PowerPoint</vt:lpstr>
      <vt:lpstr>Текстовий редактор</vt:lpstr>
      <vt:lpstr>Текстовий процесор</vt:lpstr>
      <vt:lpstr>Класифікація текстових процесорів</vt:lpstr>
      <vt:lpstr>Видавничі системи</vt:lpstr>
      <vt:lpstr>Програми-перекладачі </vt:lpstr>
      <vt:lpstr>Основні операції редагування тексту</vt:lpstr>
      <vt:lpstr>Правила введення тексту з клавіатури: </vt:lpstr>
      <vt:lpstr>Презентація PowerPoint</vt:lpstr>
      <vt:lpstr>On-line програмне забезпечення для створення та редагування текстів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Оля )</dc:creator>
  <cp:lastModifiedBy>Оля )</cp:lastModifiedBy>
  <cp:revision>16</cp:revision>
  <dcterms:created xsi:type="dcterms:W3CDTF">2022-10-30T15:24:03Z</dcterms:created>
  <dcterms:modified xsi:type="dcterms:W3CDTF">2022-10-30T19:18:09Z</dcterms:modified>
</cp:coreProperties>
</file>