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9" r:id="rId7"/>
    <p:sldId id="264" r:id="rId8"/>
    <p:sldId id="261" r:id="rId9"/>
    <p:sldId id="263" r:id="rId10"/>
    <p:sldId id="262" r:id="rId11"/>
    <p:sldId id="265" r:id="rId12"/>
    <p:sldId id="266" r:id="rId13"/>
    <p:sldId id="267" r:id="rId14"/>
    <p:sldId id="268" r:id="rId15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6517" autoAdjust="0"/>
  </p:normalViewPr>
  <p:slideViewPr>
    <p:cSldViewPr>
      <p:cViewPr varScale="1">
        <p:scale>
          <a:sx n="85" d="100"/>
          <a:sy n="85" d="100"/>
        </p:scale>
        <p:origin x="-606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pPr rtl="0"/>
              <a:t>15.03.2023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369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pPr rtl="0"/>
              <a:t>15.03.2023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7" y="1052736"/>
            <a:ext cx="4680519" cy="3960441"/>
          </a:xfrm>
        </p:spPr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 8. Неокласицизм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5805264"/>
            <a:ext cx="3962400" cy="762000"/>
          </a:xfrm>
        </p:spPr>
        <p:txBody>
          <a:bodyPr rtlCol="0">
            <a:normAutofit/>
          </a:bodyPr>
          <a:lstStyle/>
          <a:p>
            <a:pPr algn="ctr"/>
            <a:r>
              <a:rPr lang="uk-UA" b="1" dirty="0" smtClean="0"/>
              <a:t>Повернення до ідеалів минулого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080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0036" y="332656"/>
            <a:ext cx="6624736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Костел Святого </a:t>
            </a:r>
            <a:r>
              <a:rPr lang="uk-UA" b="1" dirty="0" smtClean="0">
                <a:solidFill>
                  <a:srgbClr val="0070C0"/>
                </a:solidFill>
              </a:rPr>
              <a:t>Миколая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903" y="1933601"/>
            <a:ext cx="10887001" cy="4924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одна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римо-католицьких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самому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вулиці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Великій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Васильківський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сконструйована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1899-1909 роках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неоготичному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київським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архітектором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Владиславом </a:t>
            </a:r>
            <a:r>
              <a:rPr lang="ru-RU" sz="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Городецьким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Миколаївський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костел — одна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найцікавіших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початку 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ст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Збудований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стилізованих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неоготичних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формах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високими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стрілчастими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шпилями,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вирізняється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стрункими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пропорціями,легкістю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ясністю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композиційної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планово-просторовій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композиції костел св. Миколая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вирішено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хрещатої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базиліки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розвинутим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трансептом,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вежами на головному,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західному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фасаді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меншою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третьою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над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середхрестям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сигнатуркою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дзвоном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Головну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зосереджено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західному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фасаді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трьома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порталами,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величезним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вітражованим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круглим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вікном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-«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трояндою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над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підноситься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трикутний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фронтон.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Обабіч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готичні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фіали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ажурні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стрільчасті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вежі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55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метрів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Бездоганна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пропорційність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врівноваженість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довершеність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ясність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композиційного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задуму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поєднуються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 само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бездоганним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починаючи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скульптурних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зображень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святих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фасаді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закінчуючи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латунними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дверними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ручками,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завісами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засувками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Впадають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око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ящірки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ховаються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шпаринах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архітектурних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 – то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дійсно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задум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Городецького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вправна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рука Е. Сала.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1909 </a:t>
            </a:r>
            <a:r>
              <a:rPr lang="ru-RU" sz="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костел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освячено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остаточно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добудована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 </a:t>
            </a:r>
            <a:r>
              <a:rPr lang="ru-RU" sz="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pоку</a:t>
            </a:r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костел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закрили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1930-ті роки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використовувався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складське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приміщення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пізніше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тут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розташований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архів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Вітчизняної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будівля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храму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зруйнована</a:t>
            </a: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712" y="0"/>
            <a:ext cx="1454384" cy="2019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" y="0"/>
            <a:ext cx="2578296" cy="1849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7420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828" y="404664"/>
            <a:ext cx="10971372" cy="1066800"/>
          </a:xfrm>
        </p:spPr>
        <p:txBody>
          <a:bodyPr anchor="ctr"/>
          <a:lstStyle/>
          <a:p>
            <a:pPr algn="ctr"/>
            <a:r>
              <a:rPr lang="ru-RU" b="1" dirty="0" err="1"/>
              <a:t>Творчість</a:t>
            </a:r>
            <a:r>
              <a:rPr lang="ru-RU" b="1" dirty="0"/>
              <a:t> Владислава </a:t>
            </a:r>
            <a:r>
              <a:rPr lang="ru-RU" b="1" dirty="0" err="1"/>
              <a:t>Городецького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196752"/>
            <a:ext cx="4229824" cy="3034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4231003"/>
            <a:ext cx="4695198" cy="2296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14" y="1372678"/>
            <a:ext cx="3644602" cy="2624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56" y="4082752"/>
            <a:ext cx="2563890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26" y="1051777"/>
            <a:ext cx="2393424" cy="3324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00" y="4174430"/>
            <a:ext cx="3175000" cy="2120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9653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804" y="188640"/>
            <a:ext cx="10971372" cy="1066800"/>
          </a:xfrm>
        </p:spPr>
        <p:txBody>
          <a:bodyPr anchor="ctr"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002060"/>
                </a:solidFill>
              </a:rPr>
              <a:t>План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9796" y="1628800"/>
            <a:ext cx="11043380" cy="4695055"/>
          </a:xfrm>
        </p:spPr>
        <p:txBody>
          <a:bodyPr numCol="1" anchor="ctr"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Неокласицизм 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неокласицизму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 течії неокласицизму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Представники Неокласицизму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Архітектурні споруди неокласицизму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Владислав Городецький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Костел Святого Миколая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 Владислава Городецького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5572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332656"/>
            <a:ext cx="10971372" cy="1066800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Неокласицизм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627" y="1772816"/>
            <a:ext cx="10287000" cy="3384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 smtClean="0"/>
              <a:t>  </a:t>
            </a:r>
            <a:r>
              <a:rPr lang="uk-UA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ongolian Baiti" pitchFamily="66" charset="0"/>
              </a:rPr>
              <a:t>Неокласицизм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ongolian Baiti" pitchFamily="66" charset="0"/>
              </a:rPr>
              <a:t> </a:t>
            </a:r>
            <a:r>
              <a:rPr lang="uk-UA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ongolian Baiti" pitchFamily="66" charset="0"/>
              </a:rPr>
              <a:t>(</a:t>
            </a:r>
            <a:r>
              <a:rPr lang="uk-UA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ongolian Baiti" pitchFamily="66" charset="0"/>
              </a:rPr>
              <a:t>новий стиль) — </a:t>
            </a:r>
            <a:r>
              <a:rPr lang="uk-UA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ongolian Baiti" pitchFamily="66" charset="0"/>
              </a:rPr>
              <a:t>стиль у світовому мистецтві </a:t>
            </a:r>
            <a:r>
              <a:rPr lang="uk-UA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ongolian Baiti" pitchFamily="66" charset="0"/>
              </a:rPr>
              <a:t>живописі</a:t>
            </a:r>
            <a:r>
              <a:rPr lang="uk-UA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ongolian Baiti" pitchFamily="66" charset="0"/>
              </a:rPr>
              <a:t>, скульптурі, музиці, </a:t>
            </a:r>
            <a:r>
              <a:rPr lang="uk-UA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ongolian Baiti" pitchFamily="66" charset="0"/>
              </a:rPr>
              <a:t>літературі </a:t>
            </a:r>
            <a:r>
              <a:rPr lang="uk-UA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ongolian Baiti" pitchFamily="66" charset="0"/>
              </a:rPr>
              <a:t>та архітектурі кінця 18 — початку 19 ст. Назва неокласицизм використовується для того, щоб відрізняти цей стиль від спорідненого з ним класицизму кінця 17 ст. Хронологічно неокласицизм слідує за рококо і своєрідною реакцією на </a:t>
            </a:r>
            <a:r>
              <a:rPr lang="uk-UA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Mongolian Baiti" pitchFamily="66" charset="0"/>
              </a:rPr>
              <a:t>нього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Mongolian Baiti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65" y="0"/>
            <a:ext cx="2433960" cy="1825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0931"/>
            <a:ext cx="2460636" cy="1957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46452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02" y="548680"/>
            <a:ext cx="10971372" cy="1066800"/>
          </a:xfrm>
        </p:spPr>
        <p:txBody>
          <a:bodyPr anchor="ctr"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неокласицизму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1988840"/>
            <a:ext cx="10287000" cy="419099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використання античних тем і сюжетів, міфологічних образів і мотивів;  </a:t>
            </a:r>
          </a:p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прагнення наслідувати мистецтво минулих епох; </a:t>
            </a:r>
          </a:p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звернення до традицій минулого 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1225852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544" y="620688"/>
            <a:ext cx="8064107" cy="258134"/>
          </a:xfrm>
        </p:spPr>
        <p:txBody>
          <a:bodyPr anchor="ctr"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Творчість течії неокласицизму</a:t>
            </a:r>
            <a:r>
              <a:rPr lang="ru-RU" sz="4000" dirty="0">
                <a:solidFill>
                  <a:srgbClr val="0070C0"/>
                </a:solidFill>
              </a:rPr>
              <a:t/>
            </a:r>
            <a:br>
              <a:rPr lang="ru-RU" sz="4000" dirty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348880"/>
            <a:ext cx="2592288" cy="36004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3645024"/>
            <a:ext cx="1871418" cy="2563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412776"/>
            <a:ext cx="2714992" cy="1806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4437112"/>
            <a:ext cx="2728725" cy="1872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96" y="1592493"/>
            <a:ext cx="2429031" cy="2052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20353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13892" y="260648"/>
            <a:ext cx="9793088" cy="864096"/>
          </a:xfrm>
        </p:spPr>
        <p:txBody>
          <a:bodyPr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Представники неокласицизму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693812" y="1124744"/>
            <a:ext cx="5029200" cy="49110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Архітектура:</a:t>
            </a: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Юліан </a:t>
            </a:r>
            <a:r>
              <a:rPr lang="uk-UA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Захарієвич</a:t>
            </a:r>
            <a:endParaRPr lang="uk-UA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Владислав Городецький</a:t>
            </a:r>
          </a:p>
          <a:p>
            <a:pPr>
              <a:lnSpc>
                <a:spcPct val="100000"/>
              </a:lnSpc>
            </a:pPr>
            <a:r>
              <a:rPr lang="uk-UA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Ф.Джонсон</a:t>
            </a:r>
            <a:endParaRPr lang="uk-UA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uk-UA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Е.Саарінен</a:t>
            </a:r>
            <a:endParaRPr lang="uk-UA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Живопис:</a:t>
            </a: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Зінаїда Серебрякова</a:t>
            </a: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Анрі Руссо</a:t>
            </a: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 </a:t>
            </a:r>
            <a:r>
              <a:rPr lang="uk-UA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Піросмані</a:t>
            </a:r>
            <a:endParaRPr lang="uk-UA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 Бойчук</a:t>
            </a:r>
          </a:p>
          <a:p>
            <a:endParaRPr lang="uk-UA" dirty="0" smtClean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238428" y="1196752"/>
            <a:ext cx="5029199" cy="4911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Скульптор:</a:t>
            </a:r>
          </a:p>
          <a:p>
            <a:r>
              <a:rPr lang="uk-UA" sz="20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Галина Кальченко</a:t>
            </a:r>
          </a:p>
          <a:p>
            <a:pPr marL="0" indent="0">
              <a:buNone/>
            </a:pPr>
            <a:r>
              <a:rPr lang="uk-UA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Композитори:</a:t>
            </a:r>
          </a:p>
          <a:p>
            <a:r>
              <a:rPr lang="uk-UA" sz="20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Пауль Хіндмент</a:t>
            </a:r>
          </a:p>
          <a:p>
            <a:r>
              <a:rPr lang="uk-UA" sz="20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Сергій Прокоф’єв</a:t>
            </a:r>
          </a:p>
          <a:p>
            <a:r>
              <a:rPr lang="uk-UA" sz="20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Ігор Стравинський</a:t>
            </a:r>
            <a:endParaRPr lang="uk-UA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862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75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5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476672"/>
            <a:ext cx="10971372" cy="864096"/>
          </a:xfrm>
        </p:spPr>
        <p:txBody>
          <a:bodyPr anchor="b">
            <a:no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Архітектура</a:t>
            </a:r>
            <a:br>
              <a:rPr lang="uk-UA" sz="4400" b="1" dirty="0" smtClean="0">
                <a:solidFill>
                  <a:srgbClr val="0070C0"/>
                </a:solidFill>
              </a:rPr>
            </a:b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1340768"/>
            <a:ext cx="11017224" cy="52565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 головним завданням неокласицизм в архітектурі бачив повернення до витоків європейської культури. Головною його особливістю є поєднання стриманих традицій з романтичними.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Некласичні споруди відрізняються більшою легкістю, витонченістю і прямолінійністю в порівнянні з класикою. Також прикметами неокласицизму є особлива увага до дотримання пропорцій, прагнення до монументальності, навіть помпезності. Архітектори не тільки копіюють античну ордерну систему, але прагнуть внести і нові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нотки.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характеризується стриманістю і навіть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строгістю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Неокласицизм  будувався вже не на чистому наслідуванні античних зразків, а на їх переосмислення. Стиль відтворював стародавні канони, поєднуючи їх з знахідками модерну і деякими національними досягненнями. Принципи були закладені ще в XVII столітті </a:t>
            </a:r>
            <a:r>
              <a:rPr lang="uk-UA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Андреа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Палладіо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який побудував чимало будинків у </a:t>
            </a:r>
            <a:r>
              <a:rPr lang="uk-UA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Віченці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Ці споруди стали зразком для майбутніх поколінь архітекторів. Він порушив інтерес до прийомів античних зодчих і він не вщухала кілька століт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ь.</a:t>
            </a:r>
            <a:endParaRPr lang="uk-U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322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3812" y="404664"/>
            <a:ext cx="10971372" cy="106680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err="1">
                <a:solidFill>
                  <a:srgbClr val="0070C0"/>
                </a:solidFill>
              </a:rPr>
              <a:t>Архітектурні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споруди</a:t>
            </a:r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err="1">
                <a:solidFill>
                  <a:srgbClr val="0070C0"/>
                </a:solidFill>
              </a:rPr>
              <a:t>неокласицизму</a:t>
            </a:r>
            <a:r>
              <a:rPr lang="ru-RU" sz="4000" dirty="0">
                <a:solidFill>
                  <a:srgbClr val="0070C0"/>
                </a:solidFill>
              </a:rPr>
              <a:t/>
            </a:r>
            <a:br>
              <a:rPr lang="ru-RU" sz="4000" dirty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9" y="1471464"/>
            <a:ext cx="3696278" cy="2599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10" y="1471464"/>
            <a:ext cx="3465305" cy="2327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15" y="3101022"/>
            <a:ext cx="2225737" cy="1312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0" y="4070552"/>
            <a:ext cx="3696278" cy="20163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64" y="1471465"/>
            <a:ext cx="2473112" cy="1629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48" y="3799100"/>
            <a:ext cx="3383516" cy="22878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16" y="4413051"/>
            <a:ext cx="2729792" cy="1673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8526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52400"/>
            <a:ext cx="10971372" cy="1066800"/>
          </a:xfrm>
        </p:spPr>
        <p:txBody>
          <a:bodyPr anchor="ctr"/>
          <a:lstStyle/>
          <a:p>
            <a:pPr algn="ctr"/>
            <a:r>
              <a:rPr lang="ru-RU" b="1" dirty="0"/>
              <a:t>Владислав </a:t>
            </a:r>
            <a:r>
              <a:rPr lang="ru-RU" b="1" dirty="0" err="1" smtClean="0"/>
              <a:t>Городецький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219200"/>
            <a:ext cx="8712968" cy="51046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Владислав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Городецький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польський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архітектор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підприємець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меценат, поляк за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походженням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Автор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химерами та Собору святого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Прозваний «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київським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Гауді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спорудив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будівель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Будинок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художнього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музею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Римо-католицький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костел Святого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Будинок з химерами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41" y="1052737"/>
            <a:ext cx="3304192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6423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AACE6D-8EB6-447A-8DFD-C2C0C52916A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168</TotalTime>
  <Words>622</Words>
  <Application>Microsoft Office PowerPoint</Application>
  <PresentationFormat>Произвольный</PresentationFormat>
  <Paragraphs>56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Маркетинг 16:9</vt:lpstr>
      <vt:lpstr>Лекція 8. Неокласицизм</vt:lpstr>
      <vt:lpstr>План</vt:lpstr>
      <vt:lpstr>Неокласицизм</vt:lpstr>
      <vt:lpstr>Ознаки неокласицизму</vt:lpstr>
      <vt:lpstr>Творчість течії неокласицизму </vt:lpstr>
      <vt:lpstr>Представники неокласицизму</vt:lpstr>
      <vt:lpstr>Архітектура </vt:lpstr>
      <vt:lpstr>Архітектурні споруди неокласицизму </vt:lpstr>
      <vt:lpstr>Владислав Городецький </vt:lpstr>
      <vt:lpstr>Костел Святого Миколая </vt:lpstr>
      <vt:lpstr>Творчість Владислава Городецького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Повернення до ідеалів минулого. Неокласицизм. Архітектура</dc:title>
  <dc:creator>Катя Мироненко</dc:creator>
  <cp:lastModifiedBy>Admin</cp:lastModifiedBy>
  <cp:revision>21</cp:revision>
  <dcterms:created xsi:type="dcterms:W3CDTF">2017-12-11T18:00:11Z</dcterms:created>
  <dcterms:modified xsi:type="dcterms:W3CDTF">2023-03-15T17:57:02Z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