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78" r:id="rId4"/>
    <p:sldId id="257" r:id="rId5"/>
    <p:sldId id="258" r:id="rId6"/>
    <p:sldId id="259" r:id="rId7"/>
    <p:sldId id="260" r:id="rId8"/>
    <p:sldId id="271" r:id="rId9"/>
    <p:sldId id="272" r:id="rId10"/>
    <p:sldId id="261" r:id="rId11"/>
    <p:sldId id="265" r:id="rId12"/>
    <p:sldId id="266" r:id="rId13"/>
    <p:sldId id="262" r:id="rId14"/>
    <p:sldId id="263" r:id="rId15"/>
    <p:sldId id="264" r:id="rId16"/>
    <p:sldId id="267" r:id="rId17"/>
    <p:sldId id="268" r:id="rId18"/>
    <p:sldId id="270" r:id="rId19"/>
    <p:sldId id="273" r:id="rId20"/>
    <p:sldId id="274" r:id="rId21"/>
    <p:sldId id="275" r:id="rId22"/>
    <p:sldId id="279" r:id="rId23"/>
    <p:sldId id="277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C84B8BA8-396D-41E2-BC90-FA2B0CD49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0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F1E874CB-2043-4860-B265-56F9D9D9C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3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8FB3CEB9-3169-4677-9959-264AF06D4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13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8000">
                <a:solidFill>
                  <a:srgbClr val="EF53A5"/>
                </a:solidFill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8000">
                <a:solidFill>
                  <a:srgbClr val="EF53A5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EE8E6054-E51D-4564-9703-CDF2484BB7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45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6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C15C6AEB-9B25-4E90-8A33-ADA3AA7DB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17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DB8004F3-F912-4CD5-91C8-B6884D58F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18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9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0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BE8457F1-70CD-4F66-B1F5-5AE58F09A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25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4946C5C5-2D6B-4C04-A4C3-B863B53C58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88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16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24 h 2752"/>
              <a:gd name="T4" fmla="*/ 0 w 4960"/>
              <a:gd name="T5" fmla="*/ 1992 h 2752"/>
              <a:gd name="T6" fmla="*/ 0 w 4960"/>
              <a:gd name="T7" fmla="*/ 2752 h 2752"/>
              <a:gd name="T8" fmla="*/ 4960 w 4960"/>
              <a:gd name="T9" fmla="*/ 2752 h 2752"/>
              <a:gd name="T10" fmla="*/ 4960 w 4960"/>
              <a:gd name="T11" fmla="*/ 1992 h 2752"/>
              <a:gd name="T12" fmla="*/ 4960 w 4960"/>
              <a:gd name="T13" fmla="*/ 324 h 2752"/>
              <a:gd name="T14" fmla="*/ 4960 w 4960"/>
              <a:gd name="T15" fmla="*/ 0 h 2752"/>
              <a:gd name="T16" fmla="*/ 4960 w 4960"/>
              <a:gd name="T17" fmla="*/ 0 h 2752"/>
              <a:gd name="T18" fmla="*/ 4734 w 4960"/>
              <a:gd name="T19" fmla="*/ 34 h 2752"/>
              <a:gd name="T20" fmla="*/ 4510 w 4960"/>
              <a:gd name="T21" fmla="*/ 64 h 2752"/>
              <a:gd name="T22" fmla="*/ 4284 w 4960"/>
              <a:gd name="T23" fmla="*/ 90 h 2752"/>
              <a:gd name="T24" fmla="*/ 4060 w 4960"/>
              <a:gd name="T25" fmla="*/ 114 h 2752"/>
              <a:gd name="T26" fmla="*/ 3836 w 4960"/>
              <a:gd name="T27" fmla="*/ 132 h 2752"/>
              <a:gd name="T28" fmla="*/ 3614 w 4960"/>
              <a:gd name="T29" fmla="*/ 146 h 2752"/>
              <a:gd name="T30" fmla="*/ 3392 w 4960"/>
              <a:gd name="T31" fmla="*/ 158 h 2752"/>
              <a:gd name="T32" fmla="*/ 3174 w 4960"/>
              <a:gd name="T33" fmla="*/ 166 h 2752"/>
              <a:gd name="T34" fmla="*/ 2960 w 4960"/>
              <a:gd name="T35" fmla="*/ 172 h 2752"/>
              <a:gd name="T36" fmla="*/ 2748 w 4960"/>
              <a:gd name="T37" fmla="*/ 174 h 2752"/>
              <a:gd name="T38" fmla="*/ 2542 w 4960"/>
              <a:gd name="T39" fmla="*/ 174 h 2752"/>
              <a:gd name="T40" fmla="*/ 2338 w 4960"/>
              <a:gd name="T41" fmla="*/ 174 h 2752"/>
              <a:gd name="T42" fmla="*/ 2140 w 4960"/>
              <a:gd name="T43" fmla="*/ 170 h 2752"/>
              <a:gd name="T44" fmla="*/ 1948 w 4960"/>
              <a:gd name="T45" fmla="*/ 164 h 2752"/>
              <a:gd name="T46" fmla="*/ 1762 w 4960"/>
              <a:gd name="T47" fmla="*/ 156 h 2752"/>
              <a:gd name="T48" fmla="*/ 1582 w 4960"/>
              <a:gd name="T49" fmla="*/ 148 h 2752"/>
              <a:gd name="T50" fmla="*/ 1410 w 4960"/>
              <a:gd name="T51" fmla="*/ 138 h 2752"/>
              <a:gd name="T52" fmla="*/ 1244 w 4960"/>
              <a:gd name="T53" fmla="*/ 128 h 2752"/>
              <a:gd name="T54" fmla="*/ 1088 w 4960"/>
              <a:gd name="T55" fmla="*/ 116 h 2752"/>
              <a:gd name="T56" fmla="*/ 938 w 4960"/>
              <a:gd name="T57" fmla="*/ 104 h 2752"/>
              <a:gd name="T58" fmla="*/ 668 w 4960"/>
              <a:gd name="T59" fmla="*/ 78 h 2752"/>
              <a:gd name="T60" fmla="*/ 438 w 4960"/>
              <a:gd name="T61" fmla="*/ 54 h 2752"/>
              <a:gd name="T62" fmla="*/ 254 w 4960"/>
              <a:gd name="T63" fmla="*/ 34 h 2752"/>
              <a:gd name="T64" fmla="*/ 116 w 4960"/>
              <a:gd name="T65" fmla="*/ 16 h 2752"/>
              <a:gd name="T66" fmla="*/ 0 w 4960"/>
              <a:gd name="T67" fmla="*/ 0 h 2752"/>
              <a:gd name="T68" fmla="*/ 0 w 4960"/>
              <a:gd name="T69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4320 h 4320"/>
              <a:gd name="T4" fmla="*/ 5760 w 5760"/>
              <a:gd name="T5" fmla="*/ 4320 h 4320"/>
              <a:gd name="T6" fmla="*/ 5760 w 5760"/>
              <a:gd name="T7" fmla="*/ 0 h 4320"/>
              <a:gd name="T8" fmla="*/ 0 w 5760"/>
              <a:gd name="T9" fmla="*/ 0 h 4320"/>
              <a:gd name="T10" fmla="*/ 5444 w 5760"/>
              <a:gd name="T11" fmla="*/ 4004 h 4320"/>
              <a:gd name="T12" fmla="*/ 324 w 5760"/>
              <a:gd name="T13" fmla="*/ 4004 h 4320"/>
              <a:gd name="T14" fmla="*/ 324 w 5760"/>
              <a:gd name="T15" fmla="*/ 324 h 4320"/>
              <a:gd name="T16" fmla="*/ 5444 w 5760"/>
              <a:gd name="T17" fmla="*/ 324 h 4320"/>
              <a:gd name="T18" fmla="*/ 5444 w 5760"/>
              <a:gd name="T19" fmla="*/ 400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EDA2F29E-7725-46D6-A26B-545D05781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65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F16A-4E95-4743-8908-87AA90086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91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7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431AEECC-E72D-438F-9425-960D1C86B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88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03E3-A000-41D7-AE34-928B40D26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2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C6A5-A3B8-4DFB-8FFA-89EF58D51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70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EF01-01D8-4F9D-9ACA-F17170396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755FD122-44E3-4740-8697-6C09A501F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0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E90862F6-3879-4938-87B3-E9DC72984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63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5E863E6A-66AD-423F-91E6-242B59F8C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08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2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AB234C-08D1-4A13-BB56-1BE656B36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2" r:id="rId4"/>
    <p:sldLayoutId id="2147483693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780928"/>
            <a:ext cx="5917679" cy="1276372"/>
          </a:xfrm>
        </p:spPr>
        <p:txBody>
          <a:bodyPr/>
          <a:lstStyle/>
          <a:p>
            <a:r>
              <a:rPr lang="uk-UA" dirty="0" smtClean="0"/>
              <a:t>Емоції та почуття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519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Характеристики емоцій</a:t>
            </a:r>
            <a:endParaRPr lang="ru-RU" altLang="ru-RU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489200"/>
            <a:ext cx="8712968" cy="3530600"/>
          </a:xfrm>
        </p:spPr>
        <p:txBody>
          <a:bodyPr/>
          <a:lstStyle/>
          <a:p>
            <a:r>
              <a:rPr lang="uk-UA" altLang="ru-RU" b="1" i="1" dirty="0" smtClean="0"/>
              <a:t>якісні характеристики:</a:t>
            </a:r>
          </a:p>
          <a:p>
            <a:pPr>
              <a:buFontTx/>
              <a:buNone/>
            </a:pPr>
            <a:r>
              <a:rPr lang="uk-UA" altLang="ru-RU" b="1" i="1" dirty="0" smtClean="0"/>
              <a:t>Знак – </a:t>
            </a:r>
            <a:r>
              <a:rPr lang="uk-UA" altLang="ru-RU" i="1" dirty="0" smtClean="0"/>
              <a:t>позитивні чи негативні;</a:t>
            </a:r>
          </a:p>
          <a:p>
            <a:pPr>
              <a:buFontTx/>
              <a:buNone/>
            </a:pPr>
            <a:r>
              <a:rPr lang="uk-UA" altLang="ru-RU" b="1" i="1" dirty="0" smtClean="0"/>
              <a:t>Модальність – </a:t>
            </a:r>
            <a:r>
              <a:rPr lang="uk-UA" altLang="ru-RU" i="1" dirty="0" smtClean="0"/>
              <a:t>страх, гнів, радість, сором;</a:t>
            </a:r>
          </a:p>
          <a:p>
            <a:pPr>
              <a:buFontTx/>
              <a:buNone/>
            </a:pPr>
            <a:r>
              <a:rPr lang="uk-UA" altLang="ru-RU" b="1" i="1" dirty="0" smtClean="0"/>
              <a:t>Кількісні: </a:t>
            </a:r>
            <a:r>
              <a:rPr lang="uk-UA" altLang="ru-RU" i="1" dirty="0" smtClean="0"/>
              <a:t>сила, слабкість як збудженість і пригніченість;</a:t>
            </a:r>
          </a:p>
          <a:p>
            <a:pPr>
              <a:buFontTx/>
              <a:buNone/>
            </a:pPr>
            <a:r>
              <a:rPr lang="uk-UA" altLang="ru-RU" b="1" i="1" dirty="0" smtClean="0"/>
              <a:t>Інтенсивність </a:t>
            </a:r>
            <a:r>
              <a:rPr lang="uk-UA" altLang="ru-RU" i="1" dirty="0" smtClean="0"/>
              <a:t>як напруженість і розрядка</a:t>
            </a:r>
            <a:endParaRPr lang="ru-RU" altLang="ru-RU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8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загальні характеристики емоцій: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– можливість перенесення емоційного забарвлення з причин почуттів на другорядні умови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Передбачення</a:t>
            </a: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– емоційний сигнал про можливі наслідки дій, які будуть виконуватися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Просторово-часове зміщення</a:t>
            </a: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– зміщення з самої події у згадку про неї, коли переживання стає ще більш виразним</a:t>
            </a:r>
            <a:endParaRPr lang="ru-RU" altLang="ru-RU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b="1" i="1" smtClean="0"/>
              <a:t>Специфічні властивості емоцій:</a:t>
            </a:r>
          </a:p>
          <a:p>
            <a:r>
              <a:rPr lang="uk-UA" altLang="ru-RU" b="1" i="1" smtClean="0"/>
              <a:t>Ситуативність –</a:t>
            </a:r>
            <a:r>
              <a:rPr lang="uk-UA" altLang="ru-RU" smtClean="0"/>
              <a:t>вираження значущого для людини тут і тепер;</a:t>
            </a:r>
          </a:p>
          <a:p>
            <a:r>
              <a:rPr lang="uk-UA" altLang="ru-RU" b="1" i="1" smtClean="0"/>
              <a:t>Предметність – </a:t>
            </a:r>
            <a:r>
              <a:rPr lang="uk-UA" altLang="ru-RU" smtClean="0"/>
              <a:t>суттєва ознака емоцій, пов’язана з виділенням актуального предметного змісту</a:t>
            </a:r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09120"/>
            <a:ext cx="21717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Типи емоційних переживань</a:t>
            </a:r>
            <a:endParaRPr lang="ru-RU" altLang="ru-RU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b="1" i="1" smtClean="0"/>
              <a:t>Афекти </a:t>
            </a:r>
            <a:r>
              <a:rPr lang="uk-UA" altLang="ru-RU" smtClean="0"/>
              <a:t>– інтенсивні та бурхливі і короткочасні емоційні спалахи, які виникають як реакція на поточні події</a:t>
            </a:r>
          </a:p>
          <a:p>
            <a:pPr>
              <a:buFontTx/>
              <a:buNone/>
            </a:pPr>
            <a:r>
              <a:rPr lang="uk-UA" altLang="ru-RU" b="1" i="1" smtClean="0"/>
              <a:t>Емоції</a:t>
            </a:r>
            <a:r>
              <a:rPr lang="uk-UA" altLang="ru-RU" smtClean="0"/>
              <a:t> – більш тривалі стани, які виникають як реакції не тільки на поточні події, а й на вірогідні події або на спогади про ситуації</a:t>
            </a:r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97152"/>
            <a:ext cx="31337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b="1" i="1" dirty="0" smtClean="0"/>
              <a:t>Почуття -  </a:t>
            </a:r>
            <a:r>
              <a:rPr lang="uk-UA" altLang="ru-RU" dirty="0" smtClean="0"/>
              <a:t>більш тривалі, ніж  емоції,  психічні стани, які мають чітко виражений предметний характер</a:t>
            </a:r>
          </a:p>
          <a:p>
            <a:pPr>
              <a:buFontTx/>
              <a:buNone/>
            </a:pPr>
            <a:r>
              <a:rPr lang="uk-UA" altLang="ru-RU" b="1" i="1" dirty="0" smtClean="0"/>
              <a:t>Настрій </a:t>
            </a:r>
            <a:r>
              <a:rPr lang="uk-UA" altLang="ru-RU" dirty="0" smtClean="0"/>
              <a:t>– тривалий емоційний стан, який забарвлює всю поведінку людини</a:t>
            </a:r>
          </a:p>
          <a:p>
            <a:pPr>
              <a:buFontTx/>
              <a:buNone/>
            </a:pPr>
            <a:r>
              <a:rPr lang="uk-UA" altLang="ru-RU" b="1" i="1" dirty="0" smtClean="0"/>
              <a:t>Емоційний стрес</a:t>
            </a:r>
            <a:r>
              <a:rPr lang="uk-UA" altLang="ru-RU" dirty="0" smtClean="0"/>
              <a:t> – неспецифічна відповідь організму на зовнішні та внутрішні потреби</a:t>
            </a:r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uk-UA" altLang="ru-RU" dirty="0" smtClean="0"/>
          </a:p>
          <a:p>
            <a:pPr>
              <a:buFontTx/>
              <a:buNone/>
            </a:pP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3240360" cy="31664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Фізіологічні основи емоцій</a:t>
            </a:r>
            <a:endParaRPr lang="ru-RU" altLang="ru-RU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smtClean="0"/>
              <a:t>Існують різні підходи до вивчення емоцій.</a:t>
            </a:r>
          </a:p>
          <a:p>
            <a:pPr>
              <a:buFontTx/>
              <a:buNone/>
            </a:pPr>
            <a:r>
              <a:rPr lang="uk-UA" altLang="ru-RU" smtClean="0"/>
              <a:t>Перша точка зору (Вундт): емоції пов’язана з органічними змінами, які впливають на уявлення людини</a:t>
            </a:r>
          </a:p>
          <a:p>
            <a:pPr>
              <a:buFontTx/>
              <a:buNone/>
            </a:pPr>
            <a:r>
              <a:rPr lang="uk-UA" altLang="ru-RU" smtClean="0"/>
              <a:t>Друга точка зору (Ч.Дарвін): емоції виникають в процесі еволюції як механізми пристосування організму до середовища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8100888" cy="353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1.Провідну роль в регуляції емоційних станів відіграє кора великих півкуль (</a:t>
            </a:r>
            <a:r>
              <a:rPr lang="uk-UA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І.П.Павлов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– принципи збудження і гальмування, які поширюються на підкоркові центри.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Друга сигнальна система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Діяльність гіпоталамуса і </a:t>
            </a:r>
            <a:r>
              <a:rPr lang="uk-UA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лімбічної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системи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Порушення динамічного стереотипу – сталої системи реакцій-відповідей, яка відповідає певній комбінації зовнішніх сигналів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Види емоцій</a:t>
            </a:r>
            <a:endParaRPr lang="ru-RU" altLang="ru-RU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89200"/>
            <a:ext cx="8496944" cy="35306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Прості емоції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зумовлені безпосередньою дією подразників, пов’язаних із задоволенням первинних потреб. Такі емоції створюють емоційний тон </a:t>
            </a:r>
            <a:r>
              <a:rPr lang="uk-UA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відчуттів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задоволення -незадоволення.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Складні емоції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(почуття)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пов’язані з усвідомленням життєвого значення об’єктів, </a:t>
            </a:r>
            <a:r>
              <a:rPr lang="uk-UA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опредметненість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переживань: радість, викликана чимось, гнів щодо когось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Почуття  -</a:t>
            </a:r>
            <a:endParaRPr lang="ru-RU" altLang="ru-RU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dirty="0" smtClean="0"/>
              <a:t>Більш </a:t>
            </a:r>
            <a:r>
              <a:rPr lang="uk-UA" altLang="ru-RU" dirty="0" smtClean="0"/>
              <a:t>тривалий, </a:t>
            </a:r>
            <a:r>
              <a:rPr lang="uk-UA" altLang="ru-RU" dirty="0" smtClean="0"/>
              <a:t>ніж емоція, психічний стан, який має чітко виражений предметний характер.</a:t>
            </a:r>
          </a:p>
          <a:p>
            <a:pPr>
              <a:buFontTx/>
              <a:buNone/>
            </a:pPr>
            <a:r>
              <a:rPr lang="uk-UA" altLang="ru-RU" dirty="0" smtClean="0"/>
              <a:t>Почуття відображають чітке ставлення до будь-яких конкретних об’єктів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5335922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2" y="4038575"/>
            <a:ext cx="2669282" cy="26692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Властивості почуттів</a:t>
            </a:r>
            <a:endParaRPr lang="ru-RU" altLang="ru-RU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Предметність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Індивідуальність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Амбівалентність (єдність протилежних емоцій)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Знаковість (позитивність – негативність)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Модальність (радість, горе, смуток)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Головна властивість – визначення динамічного вектора активності суб’єкта щодо предмета почуття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endParaRPr lang="ru-RU" altLang="ru-RU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 anchor="ctr"/>
          <a:lstStyle/>
          <a:p>
            <a:r>
              <a:rPr lang="ru-RU" altLang="ru-RU" sz="4400" b="1" dirty="0" smtClean="0"/>
              <a:t>ЕМОЦІЇ Й ПОЧУТТЯ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708274"/>
            <a:ext cx="7057528" cy="1440806"/>
          </a:xfrm>
        </p:spPr>
        <p:txBody>
          <a:bodyPr rtlCol="0">
            <a:normAutofit fontScale="62500" lnSpcReduction="2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3200" dirty="0"/>
              <a:t>Загальна характеристика емоцій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3200" dirty="0"/>
              <a:t>Фізіологічні основи емоцій.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3200" dirty="0" smtClean="0"/>
              <a:t>Види </a:t>
            </a:r>
            <a:r>
              <a:rPr lang="uk-UA" altLang="ru-RU" sz="3200" dirty="0"/>
              <a:t>емоцій.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uk-UA" altLang="ru-RU" sz="3200" dirty="0"/>
              <a:t>Почуття та їхня </a:t>
            </a:r>
            <a:r>
              <a:rPr lang="uk-UA" altLang="ru-RU" sz="3200" dirty="0" smtClean="0"/>
              <a:t>загальна</a:t>
            </a:r>
            <a:r>
              <a:rPr lang="en-US" altLang="ru-RU" sz="3200" dirty="0" smtClean="0"/>
              <a:t> </a:t>
            </a:r>
            <a:r>
              <a:rPr lang="uk-UA" altLang="ru-RU" sz="3200" dirty="0" smtClean="0"/>
              <a:t>характеристика 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smtClean="0"/>
              <a:t>Відмінність емоцій від почуттів</a:t>
            </a:r>
            <a:endParaRPr lang="ru-RU" altLang="ru-RU" sz="4000" b="1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66775" y="2489200"/>
            <a:ext cx="3636963" cy="353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Емоції: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Відображення ситуативного ставлення до певних об’єктів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 фаза виникнення і перебігу почуттів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 безпосередні переживання, в яких демонструється ставлення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0263" y="2489200"/>
            <a:ext cx="3636962" cy="353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altLang="ru-RU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Почуття: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Стійке і узагальнене ставлення людини до об’єктів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Це фаза розкриття і демонстрації емоцій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>
                <a:solidFill>
                  <a:schemeClr val="tx1">
                    <a:lumMod val="75000"/>
                    <a:lumOff val="25000"/>
                  </a:schemeClr>
                </a:solidFill>
              </a:rPr>
              <a:t>Це  безпосереднє ставлення  </a:t>
            </a:r>
            <a:endParaRPr lang="ru-RU" altLang="ru-RU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Почуття – це складні емоції</a:t>
            </a:r>
            <a:endParaRPr lang="ru-RU" altLang="ru-RU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596832" cy="353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 smtClean="0"/>
              <a:t>Диференціація почуттів в залежності від предметної сфери</a:t>
            </a:r>
          </a:p>
          <a:p>
            <a:pPr>
              <a:lnSpc>
                <a:spcPct val="90000"/>
              </a:lnSpc>
            </a:pPr>
            <a:r>
              <a:rPr lang="uk-UA" altLang="ru-RU" b="1" dirty="0" smtClean="0"/>
              <a:t>Інтелектуальні – </a:t>
            </a:r>
            <a:r>
              <a:rPr lang="uk-UA" altLang="ru-RU" dirty="0" smtClean="0"/>
              <a:t>подив, цікавість, допитливість, сумнів у процесі інтелектуальної діяльності;</a:t>
            </a:r>
          </a:p>
          <a:p>
            <a:pPr>
              <a:lnSpc>
                <a:spcPct val="90000"/>
              </a:lnSpc>
            </a:pPr>
            <a:r>
              <a:rPr lang="uk-UA" altLang="ru-RU" b="1" dirty="0" smtClean="0"/>
              <a:t>Моральні – </a:t>
            </a:r>
            <a:r>
              <a:rPr lang="uk-UA" altLang="ru-RU" dirty="0" smtClean="0"/>
              <a:t>ставлення людини до людини і суспільства;</a:t>
            </a:r>
          </a:p>
          <a:p>
            <a:pPr>
              <a:lnSpc>
                <a:spcPct val="90000"/>
              </a:lnSpc>
            </a:pPr>
            <a:r>
              <a:rPr lang="uk-UA" altLang="ru-RU" b="1" dirty="0" smtClean="0"/>
              <a:t>Естетичні – </a:t>
            </a:r>
            <a:r>
              <a:rPr lang="uk-UA" altLang="ru-RU" dirty="0" smtClean="0"/>
              <a:t>спрямованість на предмет і проникнення в його суть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50102"/>
              </p:ext>
            </p:extLst>
          </p:nvPr>
        </p:nvGraphicFramePr>
        <p:xfrm>
          <a:off x="863600" y="1268407"/>
          <a:ext cx="7740650" cy="460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656">
                  <a:extLst>
                    <a:ext uri="{9D8B030D-6E8A-4147-A177-3AD203B41FA5}">
                      <a16:colId xmlns:a16="http://schemas.microsoft.com/office/drawing/2014/main" xmlns="" val="2239315692"/>
                    </a:ext>
                  </a:extLst>
                </a:gridCol>
                <a:gridCol w="1727994">
                  <a:extLst>
                    <a:ext uri="{9D8B030D-6E8A-4147-A177-3AD203B41FA5}">
                      <a16:colId xmlns:a16="http://schemas.microsoft.com/office/drawing/2014/main" xmlns="" val="3554964690"/>
                    </a:ext>
                  </a:extLst>
                </a:gridCol>
              </a:tblGrid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ОЦІНКА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1389624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Вами нехтували</a:t>
                      </a:r>
                      <a:r>
                        <a:rPr lang="uk-UA" baseline="0" dirty="0" smtClean="0"/>
                        <a:t> чи вас принижували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Гнів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481118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відчуваєте</a:t>
                      </a:r>
                      <a:r>
                        <a:rPr lang="uk-UA" baseline="0" dirty="0" smtClean="0"/>
                        <a:t> загрозу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Тривога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391466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пережили втрату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Печаль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84820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порушили</a:t>
                      </a:r>
                      <a:r>
                        <a:rPr lang="uk-UA" baseline="0" dirty="0" smtClean="0"/>
                        <a:t> моральний принцип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Вина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315435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</a:t>
                      </a:r>
                      <a:r>
                        <a:rPr lang="uk-UA" baseline="0" dirty="0" smtClean="0"/>
                        <a:t> живете не у відповідності зі своїми ідеалами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Стид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7595566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бажаєте те, що є у інших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Заздриість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256486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знаходитесь</a:t>
                      </a:r>
                      <a:r>
                        <a:rPr lang="uk-UA" baseline="0" dirty="0" smtClean="0"/>
                        <a:t> поруч з тим що вас відштовхує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Відраза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854982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боїтеся гіршого, але бажаєте</a:t>
                      </a:r>
                      <a:r>
                        <a:rPr lang="uk-UA" baseline="0" dirty="0" smtClean="0"/>
                        <a:t> кращого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Надія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99796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Ви рухаєтеся</a:t>
                      </a:r>
                      <a:r>
                        <a:rPr lang="uk-UA" baseline="0" dirty="0" smtClean="0"/>
                        <a:t> до бажаної цілі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Щастя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6589532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У вас є важлива</a:t>
                      </a:r>
                      <a:r>
                        <a:rPr lang="uk-UA" baseline="0" dirty="0" smtClean="0"/>
                        <a:t> ціль або ви досягли успіху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Гордість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259342"/>
                  </a:ext>
                </a:extLst>
              </a:tr>
              <a:tr h="384072">
                <a:tc>
                  <a:txBody>
                    <a:bodyPr/>
                    <a:lstStyle/>
                    <a:p>
                      <a:r>
                        <a:rPr lang="uk-UA" dirty="0" smtClean="0"/>
                        <a:t>З вами по доброму повела</a:t>
                      </a:r>
                      <a:r>
                        <a:rPr lang="uk-UA" baseline="0" dirty="0" smtClean="0"/>
                        <a:t> себе інша людина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Вдячність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730543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2480"/>
              </p:ext>
            </p:extLst>
          </p:nvPr>
        </p:nvGraphicFramePr>
        <p:xfrm>
          <a:off x="863600" y="5877271"/>
          <a:ext cx="7745650" cy="73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656">
                  <a:extLst>
                    <a:ext uri="{9D8B030D-6E8A-4147-A177-3AD203B41FA5}">
                      <a16:colId xmlns:a16="http://schemas.microsoft.com/office/drawing/2014/main" xmlns="" val="479941783"/>
                    </a:ext>
                  </a:extLst>
                </a:gridCol>
                <a:gridCol w="1732994">
                  <a:extLst>
                    <a:ext uri="{9D8B030D-6E8A-4147-A177-3AD203B41FA5}">
                      <a16:colId xmlns:a16="http://schemas.microsoft.com/office/drawing/2014/main" xmlns="" val="1720181878"/>
                    </a:ext>
                  </a:extLst>
                </a:gridCol>
              </a:tblGrid>
              <a:tr h="372273">
                <a:tc>
                  <a:txBody>
                    <a:bodyPr/>
                    <a:lstStyle/>
                    <a:p>
                      <a:r>
                        <a:rPr lang="uk-UA" dirty="0" smtClean="0"/>
                        <a:t>Ви бажаєте</a:t>
                      </a:r>
                      <a:r>
                        <a:rPr lang="uk-UA" baseline="0" dirty="0" smtClean="0"/>
                        <a:t> отримати любов іншої людини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Любов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446128"/>
                  </a:ext>
                </a:extLst>
              </a:tr>
              <a:tr h="194687">
                <a:tc>
                  <a:txBody>
                    <a:bodyPr/>
                    <a:lstStyle/>
                    <a:p>
                      <a:r>
                        <a:rPr lang="uk-UA" dirty="0" smtClean="0"/>
                        <a:t>Вас зачепило страждання іншої</a:t>
                      </a:r>
                      <a:r>
                        <a:rPr lang="uk-UA" baseline="0" dirty="0" smtClean="0"/>
                        <a:t> людини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Співчуття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504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7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89200"/>
            <a:ext cx="8640960" cy="3530600"/>
          </a:xfrm>
        </p:spPr>
        <p:txBody>
          <a:bodyPr/>
          <a:lstStyle/>
          <a:p>
            <a:endParaRPr lang="ru-RU" dirty="0"/>
          </a:p>
          <a:p>
            <a:pPr lvl="0">
              <a:buClr>
                <a:srgbClr val="B31166"/>
              </a:buClr>
            </a:pPr>
            <a:r>
              <a:rPr lang="ru-RU" dirty="0"/>
              <a:t>За формою </a:t>
            </a:r>
            <a:r>
              <a:rPr lang="ru-RU" dirty="0" err="1"/>
              <a:t>перебігу</a:t>
            </a:r>
            <a:r>
              <a:rPr lang="ru-RU" dirty="0"/>
              <a:t> (</a:t>
            </a:r>
            <a:r>
              <a:rPr lang="ru-RU" dirty="0" err="1"/>
              <a:t>силі</a:t>
            </a:r>
            <a:r>
              <a:rPr lang="ru-RU" dirty="0"/>
              <a:t>, </a:t>
            </a:r>
            <a:r>
              <a:rPr lang="ru-RU" dirty="0" err="1"/>
              <a:t>дієвості</a:t>
            </a:r>
            <a:r>
              <a:rPr lang="ru-RU" dirty="0"/>
              <a:t>, </a:t>
            </a:r>
            <a:r>
              <a:rPr lang="ru-RU" dirty="0" err="1"/>
              <a:t>тривалості</a:t>
            </a:r>
            <a:r>
              <a:rPr lang="ru-RU" dirty="0"/>
              <a:t>) у </a:t>
            </a:r>
            <a:r>
              <a:rPr lang="ru-RU" dirty="0" err="1"/>
              <a:t>почуттях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</a:t>
            </a:r>
            <a:r>
              <a:rPr lang="ru-RU" dirty="0" err="1"/>
              <a:t>афект</a:t>
            </a:r>
            <a:r>
              <a:rPr lang="ru-RU" dirty="0"/>
              <a:t>, </a:t>
            </a:r>
            <a:r>
              <a:rPr lang="ru-RU" dirty="0" err="1"/>
              <a:t>стрес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  <a:p>
            <a:r>
              <a:rPr lang="ru-RU" dirty="0" err="1" smtClean="0"/>
              <a:t>Настрій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, </a:t>
            </a:r>
            <a:r>
              <a:rPr lang="ru-RU" dirty="0" err="1"/>
              <a:t>стійкий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стан </a:t>
            </a:r>
            <a:r>
              <a:rPr lang="ru-RU" dirty="0" err="1"/>
              <a:t>помірної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слабкої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як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тло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військовослужбовця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Настрій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радісним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сумним</a:t>
            </a:r>
            <a:r>
              <a:rPr lang="ru-RU" dirty="0"/>
              <a:t>, </a:t>
            </a:r>
            <a:r>
              <a:rPr lang="ru-RU" dirty="0" err="1"/>
              <a:t>бадьорим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млявим</a:t>
            </a:r>
            <a:r>
              <a:rPr lang="ru-RU" dirty="0"/>
              <a:t>, </a:t>
            </a:r>
            <a:r>
              <a:rPr lang="ru-RU" dirty="0" err="1"/>
              <a:t>тривожним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настрою є, як правило, стан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становище </a:t>
            </a:r>
            <a:r>
              <a:rPr lang="ru-RU" dirty="0" err="1"/>
              <a:t>воїна</a:t>
            </a:r>
            <a:r>
              <a:rPr lang="ru-RU" dirty="0"/>
              <a:t> у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колективі</a:t>
            </a:r>
            <a:r>
              <a:rPr lang="ru-RU" dirty="0"/>
              <a:t>; </a:t>
            </a:r>
            <a:r>
              <a:rPr lang="ru-RU" dirty="0" err="1"/>
              <a:t>задоволений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4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Фахівцю</a:t>
            </a:r>
            <a:r>
              <a:rPr lang="ru-RU" dirty="0" smtClean="0"/>
              <a:t>, </a:t>
            </a:r>
            <a:r>
              <a:rPr lang="ru-RU" dirty="0"/>
              <a:t>особливо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 smtClean="0"/>
              <a:t>колег</a:t>
            </a:r>
            <a:r>
              <a:rPr lang="ru-RU" dirty="0" smtClean="0"/>
              <a:t>/</a:t>
            </a:r>
            <a:r>
              <a:rPr lang="ru-RU" dirty="0" err="1" smtClean="0"/>
              <a:t>підлеглих</a:t>
            </a:r>
            <a:r>
              <a:rPr lang="ru-RU" dirty="0" smtClean="0"/>
              <a:t>/</a:t>
            </a:r>
            <a:r>
              <a:rPr lang="ru-RU" dirty="0" err="1" smtClean="0"/>
              <a:t>керівника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Тому </a:t>
            </a:r>
            <a:r>
              <a:rPr lang="ru-RU" dirty="0" err="1"/>
              <a:t>що</a:t>
            </a:r>
            <a:r>
              <a:rPr lang="ru-RU" dirty="0"/>
              <a:t> без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всебічну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 smtClean="0"/>
              <a:t>фахівця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err="1" smtClean="0"/>
              <a:t>К.І.Чуковський</a:t>
            </a:r>
            <a:r>
              <a:rPr lang="ru-RU" dirty="0" smtClean="0"/>
              <a:t> </a:t>
            </a:r>
            <a:r>
              <a:rPr lang="ru-RU" dirty="0"/>
              <a:t>писав,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усіляких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душевну</a:t>
            </a:r>
            <a:r>
              <a:rPr lang="ru-RU" dirty="0"/>
              <a:t> </a:t>
            </a:r>
            <a:r>
              <a:rPr lang="ru-RU" dirty="0" err="1"/>
              <a:t>мелодію</a:t>
            </a:r>
            <a:r>
              <a:rPr lang="ru-RU" dirty="0"/>
              <a:t>, яку </a:t>
            </a:r>
            <a:r>
              <a:rPr lang="ru-RU" dirty="0" err="1"/>
              <a:t>кожен</a:t>
            </a:r>
            <a:r>
              <a:rPr lang="ru-RU" dirty="0"/>
              <a:t> з нас носить </a:t>
            </a:r>
            <a:r>
              <a:rPr lang="ru-RU" dirty="0" err="1"/>
              <a:t>всюди</a:t>
            </a:r>
            <a:r>
              <a:rPr lang="ru-RU" dirty="0"/>
              <a:t> з собою, і </a:t>
            </a:r>
            <a:r>
              <a:rPr lang="ru-RU" dirty="0" err="1"/>
              <a:t>якщо</a:t>
            </a:r>
            <a:r>
              <a:rPr lang="ru-RU" dirty="0"/>
              <a:t> 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душевної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 не </a:t>
            </a:r>
            <a:r>
              <a:rPr lang="ru-RU" dirty="0" err="1"/>
              <a:t>покажимо</a:t>
            </a:r>
            <a:r>
              <a:rPr lang="ru-RU" dirty="0"/>
              <a:t>, через </a:t>
            </a:r>
            <a:r>
              <a:rPr lang="ru-RU" dirty="0" err="1"/>
              <a:t>це</a:t>
            </a:r>
            <a:r>
              <a:rPr lang="ru-RU" dirty="0"/>
              <a:t> наше </a:t>
            </a:r>
            <a:r>
              <a:rPr lang="ru-RU" dirty="0" err="1"/>
              <a:t>зображення</a:t>
            </a:r>
            <a:r>
              <a:rPr lang="ru-RU" dirty="0"/>
              <a:t> буде </a:t>
            </a:r>
            <a:r>
              <a:rPr lang="ru-RU" dirty="0" err="1"/>
              <a:t>неправдивим</a:t>
            </a:r>
            <a:r>
              <a:rPr lang="ru-RU" dirty="0"/>
              <a:t> і </a:t>
            </a:r>
            <a:r>
              <a:rPr lang="ru-RU" dirty="0" err="1"/>
              <a:t>наклепницьким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мелодією</a:t>
            </a:r>
            <a:r>
              <a:rPr lang="ru-RU" dirty="0"/>
              <a:t>, як </a:t>
            </a:r>
            <a:r>
              <a:rPr lang="ru-RU" dirty="0" err="1"/>
              <a:t>емоціями</a:t>
            </a:r>
            <a:r>
              <a:rPr lang="ru-RU" dirty="0"/>
              <a:t> і </a:t>
            </a:r>
            <a:r>
              <a:rPr lang="ru-RU" dirty="0" err="1"/>
              <a:t>почуттями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рахуватися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, на кожному </a:t>
            </a:r>
            <a:r>
              <a:rPr lang="ru-RU" dirty="0" err="1"/>
              <a:t>кроці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завдаватимемо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 </a:t>
            </a:r>
            <a:r>
              <a:rPr lang="ru-RU" dirty="0" err="1"/>
              <a:t>воїна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стресові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там,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343672" cy="709865"/>
          </a:xfrm>
        </p:spPr>
        <p:txBody>
          <a:bodyPr/>
          <a:lstStyle/>
          <a:p>
            <a:r>
              <a:rPr lang="uk-UA" dirty="0" smtClean="0"/>
              <a:t>Дякую за увагу!)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10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48672" cy="5187627"/>
          </a:xfrm>
        </p:spPr>
      </p:pic>
    </p:spTree>
    <p:extLst>
      <p:ext uri="{BB962C8B-B14F-4D97-AF65-F5344CB8AC3E}">
        <p14:creationId xmlns:p14="http://schemas.microsoft.com/office/powerpoint/2010/main" val="52227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Емоція -</a:t>
            </a:r>
            <a:endParaRPr lang="ru-RU" altLang="ru-RU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uk-UA" altLang="ru-RU" dirty="0" smtClean="0"/>
              <a:t>Це реакція індивіда на ті ситуації, життєві факти, які виникають у всій повноті, багатоманітності властивостей та особливостей.</a:t>
            </a:r>
          </a:p>
          <a:p>
            <a:pPr algn="just">
              <a:buFontTx/>
              <a:buNone/>
            </a:pPr>
            <a:r>
              <a:rPr lang="uk-UA" altLang="ru-RU" dirty="0" smtClean="0"/>
              <a:t>Ставлення до них виявляються в складних чуттєвих переживаннях: </a:t>
            </a:r>
            <a:r>
              <a:rPr lang="uk-UA" altLang="ru-RU" i="1" dirty="0" smtClean="0"/>
              <a:t>радість, горе, симпатія, зневага, гнів, гордість, сором, страх.</a:t>
            </a:r>
            <a:endParaRPr lang="ru-RU" altLang="ru-RU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Емоції -</a:t>
            </a:r>
            <a:endParaRPr lang="ru-RU" altLang="ru-RU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smtClean="0"/>
              <a:t>Це основний механізм регуляції функціонального стану організму та діяльності людини.</a:t>
            </a:r>
          </a:p>
          <a:p>
            <a:pPr>
              <a:buFontTx/>
              <a:buNone/>
            </a:pPr>
            <a:r>
              <a:rPr lang="uk-UA" altLang="ru-RU" smtClean="0"/>
              <a:t>Людина, яка пізнає і змінює світ, не байдужа до нього.</a:t>
            </a:r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24325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 anchor="ctr"/>
          <a:lstStyle/>
          <a:p>
            <a:r>
              <a:rPr lang="uk-UA" altLang="ru-RU" sz="4000" dirty="0" smtClean="0"/>
              <a:t>“Око людського пізнання не сухе, навпаки, зволожене пристрастями і волею”</a:t>
            </a:r>
            <a:endParaRPr lang="ru-RU" altLang="ru-RU" sz="400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264186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ru-RU" sz="3200" dirty="0" err="1"/>
              <a:t>Френсіс</a:t>
            </a:r>
            <a:r>
              <a:rPr lang="uk-UA" altLang="ru-RU" sz="3200" dirty="0"/>
              <a:t> Бекон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Емоції -</a:t>
            </a:r>
            <a:endParaRPr lang="ru-RU" altLang="ru-RU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2204864"/>
            <a:ext cx="6346825" cy="353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dirty="0" smtClean="0"/>
              <a:t>Це специфічна форма взаємодії людини з навколишнім світом, з середовищем, спрямована на пізнання світу та свого місця в цьому  світі через саму себе.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 smtClean="0"/>
              <a:t>Це психічні процеси, які протікають у формі переживань та відображають особистісне значення та оцінку зовнішніх і внутрішніх ситуацій для життєдіяльності людини</a:t>
            </a:r>
            <a:endParaRPr lang="ru-RU" alt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4968552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uk-UA" altLang="ru-RU" b="1" smtClean="0"/>
              <a:t>Фундаментальні емоції</a:t>
            </a:r>
            <a:endParaRPr lang="ru-RU" altLang="ru-RU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668840" cy="353060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Радість 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позитивний емоційний стан, пов’язаний з можливістю досить повно задовольнити актуальну потребу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Подив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емоційна реакція, яка не має чітко вираженої реакції на раптові обставини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Страждання 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негативний емоційний стан, який пов’язаний з отриманою інформацією про неможливість задоволення важливих життєвих потреб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Гнів –</a:t>
            </a:r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негативний емоційний стан, який протікає у формі афекту в результаті виниклої перешкоди для задоволення важливої потреби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3140968"/>
            <a:ext cx="7992888" cy="3530600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Відраза –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негативний емоційний стан, викликаний об’єктами, які вступають у різке протиріччя з моральними, естетичними та ідеологічними принципами людини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Презирство –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негативний емоційний стан, що виникає в міжособистісній взаємодії та породжується відсутністю узгодженості життєвих позицій та поведінки людини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alt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Сором </a:t>
            </a: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негативний стан, який виявляється в усвідомленні невідповідності власних помислів, вчинків і зовнішності очікуванням оточуючих людей 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3"/>
            <a:ext cx="6096000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</TotalTime>
  <Words>1076</Words>
  <Application>Microsoft Office PowerPoint</Application>
  <PresentationFormat>Экран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Ион (конференц-зал)</vt:lpstr>
      <vt:lpstr>Емоції та почуття</vt:lpstr>
      <vt:lpstr>ЕМОЦІЇ Й ПОЧУТТЯ</vt:lpstr>
      <vt:lpstr>Презентация PowerPoint</vt:lpstr>
      <vt:lpstr>Емоція -</vt:lpstr>
      <vt:lpstr>Емоції -</vt:lpstr>
      <vt:lpstr>“Око людського пізнання не сухе, навпаки, зволожене пристрастями і волею”</vt:lpstr>
      <vt:lpstr>Емоції -</vt:lpstr>
      <vt:lpstr>Фундаментальні емоції</vt:lpstr>
      <vt:lpstr>Презентация PowerPoint</vt:lpstr>
      <vt:lpstr>Характеристики емоцій</vt:lpstr>
      <vt:lpstr>Презентация PowerPoint</vt:lpstr>
      <vt:lpstr>Презентация PowerPoint</vt:lpstr>
      <vt:lpstr>Типи емоційних переживань</vt:lpstr>
      <vt:lpstr>Презентация PowerPoint</vt:lpstr>
      <vt:lpstr>Фізіологічні основи емоцій</vt:lpstr>
      <vt:lpstr>Презентация PowerPoint</vt:lpstr>
      <vt:lpstr>Види емоцій</vt:lpstr>
      <vt:lpstr>Почуття  -</vt:lpstr>
      <vt:lpstr>Властивості почуттів</vt:lpstr>
      <vt:lpstr>Відмінність емоцій від почуттів</vt:lpstr>
      <vt:lpstr>Почуття – це складні емоції</vt:lpstr>
      <vt:lpstr>Презентация PowerPoint</vt:lpstr>
      <vt:lpstr>Презентация PowerPoint</vt:lpstr>
      <vt:lpstr>Презентация PowerPoint</vt:lpstr>
      <vt:lpstr>Дякую за увагу!)</vt:lpstr>
    </vt:vector>
  </TitlesOfParts>
  <Manager>Posibnyk.com</Manager>
  <Company>Posibnyk.com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ЕМОЦІЇ Й ПОЧУТТЯ</dc:title>
  <dc:creator>Posibnyk.com;1</dc:creator>
  <cp:lastModifiedBy>nepizdln0@gmail.com</cp:lastModifiedBy>
  <cp:revision>16</cp:revision>
  <dcterms:created xsi:type="dcterms:W3CDTF">2011-11-21T19:59:39Z</dcterms:created>
  <dcterms:modified xsi:type="dcterms:W3CDTF">2022-12-08T10:39:27Z</dcterms:modified>
  <cp:contentStatus>Posibnyk.com</cp:contentStatus>
  <dc:language>Posibnyk.com</dc:language>
  <cp:version>Posibnyk.com</cp:version>
</cp:coreProperties>
</file>