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9" r:id="rId14"/>
    <p:sldId id="268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817582"/>
            <a:ext cx="7160676" cy="120248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Стратегія сталого розвитку природи й суспільства</a:t>
            </a:r>
            <a:endParaRPr lang="uk-UA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748" y="2132855"/>
            <a:ext cx="5524500" cy="399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160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5. Темпи росту кількості населення мають відповідати виробничому потенціалу біосфери, який у сучасних умовах швидко змінюється.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6191250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7723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u="sng" dirty="0"/>
              <a:t>«Зелена» економіка</a:t>
            </a:r>
            <a:r>
              <a:rPr lang="uk-UA" dirty="0"/>
              <a:t> — </a:t>
            </a:r>
            <a:r>
              <a:rPr lang="uk-UA" i="1" dirty="0"/>
              <a:t>це економіка, яка раціонально використовує природні ресурси, зберігає екосистеми і </a:t>
            </a:r>
            <a:r>
              <a:rPr lang="uk-UA" i="1" dirty="0" err="1"/>
              <a:t>біорізноманіття</a:t>
            </a:r>
            <a:r>
              <a:rPr lang="uk-UA" i="1" dirty="0"/>
              <a:t> та забезпечує при цьому зростання рівнів доходів і зайнятості.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6029325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17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 smtClean="0"/>
              <a:t>Цінності,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визначають</a:t>
            </a:r>
            <a:r>
              <a:rPr lang="ru-RU" b="1" dirty="0"/>
              <a:t> </a:t>
            </a:r>
            <a:r>
              <a:rPr lang="ru-RU" b="1" dirty="0" err="1"/>
              <a:t>ставлення</a:t>
            </a:r>
            <a:r>
              <a:rPr lang="ru-RU" b="1" dirty="0"/>
              <a:t> </a:t>
            </a:r>
            <a:r>
              <a:rPr lang="ru-RU" b="1" dirty="0" err="1"/>
              <a:t>людини</a:t>
            </a:r>
            <a:r>
              <a:rPr lang="ru-RU" b="1" dirty="0"/>
              <a:t> до </a:t>
            </a:r>
            <a:r>
              <a:rPr lang="ru-RU" b="1" dirty="0" err="1" smtClean="0"/>
              <a:t>природи</a:t>
            </a:r>
            <a:r>
              <a:rPr lang="ru-RU" b="1" dirty="0" smtClean="0"/>
              <a:t>:</a:t>
            </a:r>
            <a:endParaRPr lang="uk-UA" b="1" dirty="0" smtClean="0"/>
          </a:p>
          <a:p>
            <a:pPr marL="457200" indent="-457200">
              <a:buAutoNum type="arabicPeriod"/>
            </a:pPr>
            <a:r>
              <a:rPr lang="uk-UA" dirty="0" smtClean="0"/>
              <a:t>Економічна</a:t>
            </a:r>
          </a:p>
          <a:p>
            <a:pPr marL="457200" indent="-457200">
              <a:buAutoNum type="arabicPeriod"/>
            </a:pPr>
            <a:r>
              <a:rPr lang="uk-UA" dirty="0" smtClean="0"/>
              <a:t>Пізнавальна</a:t>
            </a:r>
          </a:p>
          <a:p>
            <a:pPr marL="457200" indent="-457200">
              <a:buAutoNum type="arabicPeriod"/>
            </a:pPr>
            <a:r>
              <a:rPr lang="uk-UA" dirty="0" smtClean="0"/>
              <a:t>Естетична</a:t>
            </a:r>
          </a:p>
          <a:p>
            <a:pPr marL="457200" indent="-457200">
              <a:buAutoNum type="arabicPeriod"/>
            </a:pPr>
            <a:r>
              <a:rPr lang="uk-UA" dirty="0" smtClean="0"/>
              <a:t>Етична</a:t>
            </a:r>
            <a:endParaRPr lang="uk-U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84784"/>
            <a:ext cx="4605536" cy="422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516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u="sng" dirty="0" smtClean="0"/>
              <a:t>Екологічна етика</a:t>
            </a:r>
            <a:r>
              <a:rPr lang="uk-UA" dirty="0" smtClean="0"/>
              <a:t> - </a:t>
            </a:r>
            <a:r>
              <a:rPr lang="ru-RU" i="1" dirty="0" err="1"/>
              <a:t>вчення</a:t>
            </a:r>
            <a:r>
              <a:rPr lang="ru-RU" i="1" dirty="0"/>
              <a:t> про </a:t>
            </a:r>
            <a:r>
              <a:rPr lang="ru-RU" i="1" dirty="0" err="1"/>
              <a:t>принципи</a:t>
            </a:r>
            <a:r>
              <a:rPr lang="ru-RU" i="1" dirty="0"/>
              <a:t> й </a:t>
            </a:r>
            <a:r>
              <a:rPr lang="ru-RU" i="1" dirty="0" err="1"/>
              <a:t>проблеми</a:t>
            </a:r>
            <a:r>
              <a:rPr lang="ru-RU" i="1" dirty="0"/>
              <a:t> </a:t>
            </a:r>
            <a:r>
              <a:rPr lang="ru-RU" i="1" dirty="0" err="1"/>
              <a:t>моральних</a:t>
            </a:r>
            <a:r>
              <a:rPr lang="ru-RU" i="1" dirty="0"/>
              <a:t> </a:t>
            </a:r>
            <a:r>
              <a:rPr lang="ru-RU" i="1" dirty="0" err="1"/>
              <a:t>взаємовідносин</a:t>
            </a:r>
            <a:r>
              <a:rPr lang="ru-RU" i="1" dirty="0"/>
              <a:t> </a:t>
            </a:r>
            <a:r>
              <a:rPr lang="ru-RU" i="1" dirty="0" err="1"/>
              <a:t>людини</a:t>
            </a:r>
            <a:r>
              <a:rPr lang="ru-RU" i="1" dirty="0"/>
              <a:t> з природою й </a:t>
            </a:r>
            <a:r>
              <a:rPr lang="ru-RU" i="1" dirty="0" err="1"/>
              <a:t>суспільством</a:t>
            </a:r>
            <a:r>
              <a:rPr lang="ru-RU" i="1" dirty="0"/>
              <a:t>.</a:t>
            </a:r>
            <a:endParaRPr lang="uk-UA" i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358086" cy="420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39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 smtClean="0"/>
              <a:t>Принципи</a:t>
            </a:r>
            <a:r>
              <a:rPr lang="ru-RU" b="1" dirty="0" smtClean="0"/>
              <a:t> </a:t>
            </a:r>
            <a:r>
              <a:rPr lang="ru-RU" b="1" dirty="0" err="1"/>
              <a:t>екологічної</a:t>
            </a:r>
            <a:r>
              <a:rPr lang="ru-RU" b="1" dirty="0"/>
              <a:t> </a:t>
            </a:r>
            <a:r>
              <a:rPr lang="ru-RU" b="1" dirty="0" err="1" smtClean="0"/>
              <a:t>етики</a:t>
            </a:r>
            <a:r>
              <a:rPr lang="ru-RU" b="1" dirty="0" smtClean="0"/>
              <a:t>:</a:t>
            </a:r>
          </a:p>
          <a:p>
            <a:pPr marL="457200" indent="-457200">
              <a:buAutoNum type="arabicPeriod"/>
            </a:pPr>
            <a:r>
              <a:rPr lang="ru-RU" dirty="0" smtClean="0"/>
              <a:t>принцип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 smtClean="0"/>
              <a:t>природи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принцип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 smtClean="0"/>
              <a:t>біорізноманіття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принцип </a:t>
            </a:r>
            <a:r>
              <a:rPr lang="ru-RU" dirty="0" err="1"/>
              <a:t>цілісності</a:t>
            </a:r>
            <a:r>
              <a:rPr lang="ru-RU" dirty="0"/>
              <a:t> </a:t>
            </a:r>
            <a:r>
              <a:rPr lang="ru-RU" dirty="0" err="1" smtClean="0"/>
              <a:t>природи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принцип </a:t>
            </a:r>
            <a:r>
              <a:rPr lang="ru-RU" dirty="0" err="1"/>
              <a:t>поваги</a:t>
            </a:r>
            <a:r>
              <a:rPr lang="ru-RU" dirty="0"/>
              <a:t> до </a:t>
            </a:r>
            <a:r>
              <a:rPr lang="ru-RU" dirty="0" err="1" smtClean="0"/>
              <a:t>природи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принцип </a:t>
            </a:r>
            <a:r>
              <a:rPr lang="ru-RU" dirty="0" err="1" smtClean="0"/>
              <a:t>відповідальності</a:t>
            </a:r>
            <a:endParaRPr lang="uk-UA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60848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56992"/>
            <a:ext cx="417646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9927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u="sng" dirty="0" smtClean="0"/>
              <a:t>ЮНЕП</a:t>
            </a:r>
            <a:r>
              <a:rPr lang="uk-UA" dirty="0" smtClean="0"/>
              <a:t> </a:t>
            </a:r>
            <a:r>
              <a:rPr lang="uk-UA" dirty="0"/>
              <a:t>- </a:t>
            </a:r>
            <a:r>
              <a:rPr lang="uk-UA" i="1" dirty="0" smtClean="0"/>
              <a:t>програма </a:t>
            </a:r>
            <a:r>
              <a:rPr lang="uk-UA" i="1" dirty="0"/>
              <a:t>спрямована на вирішення найгостріших проблем сучасної екологічної кризи (</a:t>
            </a:r>
            <a:r>
              <a:rPr lang="uk-UA" i="1" dirty="0" err="1"/>
              <a:t>опустелювання</a:t>
            </a:r>
            <a:r>
              <a:rPr lang="uk-UA" i="1" dirty="0"/>
              <a:t>, деградації ґрунтів, погіршення якості і зменшення кількості прісних вод, забруднення Світового океану).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36912"/>
            <a:ext cx="446449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476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764704"/>
            <a:ext cx="7272808" cy="5328592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u="sng" dirty="0"/>
              <a:t>Навколишнє </a:t>
            </a:r>
            <a:r>
              <a:rPr lang="uk-UA" b="1" u="sng" dirty="0" smtClean="0"/>
              <a:t>середовище</a:t>
            </a:r>
            <a:r>
              <a:rPr lang="uk-UA" dirty="0" smtClean="0"/>
              <a:t> </a:t>
            </a:r>
            <a:r>
              <a:rPr lang="uk-UA" dirty="0"/>
              <a:t>— </a:t>
            </a:r>
            <a:r>
              <a:rPr lang="uk-UA" i="1" dirty="0"/>
              <a:t>це частина природи, що оточує людину, підтримує її існування, створює умови для діяльності й суспільних відносин, безпосередньо впливає на її життя і здоров’я.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08920"/>
            <a:ext cx="504056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9762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764704"/>
            <a:ext cx="7200800" cy="5328592"/>
          </a:xfrm>
        </p:spPr>
        <p:txBody>
          <a:bodyPr/>
          <a:lstStyle/>
          <a:p>
            <a:pPr marL="0" indent="0" algn="ctr">
              <a:buNone/>
            </a:pPr>
            <a:r>
              <a:rPr lang="uk-UA" b="1" u="sng" dirty="0" smtClean="0"/>
              <a:t>Компоненти навколишнього середовища:</a:t>
            </a:r>
          </a:p>
          <a:p>
            <a:pPr marL="0" indent="0" algn="just">
              <a:buNone/>
            </a:pPr>
            <a:r>
              <a:rPr lang="uk-UA" u="sng" dirty="0"/>
              <a:t>Природний:</a:t>
            </a:r>
            <a:r>
              <a:rPr lang="uk-UA" dirty="0"/>
              <a:t> </a:t>
            </a:r>
            <a:r>
              <a:rPr lang="uk-UA" i="1" dirty="0"/>
              <a:t>планета Земля з її різноманітними оболонками — атмосферою, гідросферою, літосферою та </a:t>
            </a:r>
            <a:r>
              <a:rPr lang="uk-UA" i="1" dirty="0" smtClean="0"/>
              <a:t>біосферою.</a:t>
            </a:r>
          </a:p>
          <a:p>
            <a:pPr marL="0" indent="0" algn="just">
              <a:buNone/>
            </a:pPr>
            <a:r>
              <a:rPr lang="uk-UA" u="sng" dirty="0"/>
              <a:t>Штучний:</a:t>
            </a:r>
            <a:r>
              <a:rPr lang="uk-UA" dirty="0"/>
              <a:t> </a:t>
            </a:r>
            <a:r>
              <a:rPr lang="uk-UA" i="1" dirty="0"/>
              <a:t>суспільство і суспільні </a:t>
            </a:r>
            <a:r>
              <a:rPr lang="uk-UA" i="1" dirty="0" smtClean="0"/>
              <a:t>відносини.</a:t>
            </a:r>
            <a:endParaRPr lang="uk-UA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40968"/>
            <a:ext cx="453650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280831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586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488832" cy="5400600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u="sng" dirty="0"/>
              <a:t>Сталий розвиток природи й </a:t>
            </a:r>
            <a:r>
              <a:rPr lang="uk-UA" b="1" u="sng" dirty="0" smtClean="0"/>
              <a:t>суспільства</a:t>
            </a:r>
            <a:r>
              <a:rPr lang="en-US" dirty="0" smtClean="0"/>
              <a:t> </a:t>
            </a:r>
            <a:r>
              <a:rPr lang="en-US" dirty="0"/>
              <a:t>— </a:t>
            </a:r>
            <a:r>
              <a:rPr lang="uk-UA" i="1" dirty="0"/>
              <a:t>розвиток суспільства, за якого економічне зростання, матеріальне виробництво і споживання відбуваються в межах, що їх визначає здатність екосистем до самовідновлення.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48313"/>
            <a:ext cx="4752528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90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802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616624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 smtClean="0"/>
              <a:t>Принципи сталого розвитку й суспільства:</a:t>
            </a:r>
          </a:p>
          <a:p>
            <a:pPr marL="0" indent="0" algn="just">
              <a:buNone/>
            </a:pPr>
            <a:r>
              <a:rPr lang="uk-UA" dirty="0" smtClean="0"/>
              <a:t>1. </a:t>
            </a:r>
            <a:r>
              <a:rPr lang="ru-RU" dirty="0" err="1"/>
              <a:t>Людство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характеру,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відповідав</a:t>
            </a:r>
            <a:r>
              <a:rPr lang="ru-RU" dirty="0"/>
              <a:t> потребам людей </a:t>
            </a:r>
            <a:r>
              <a:rPr lang="ru-RU" dirty="0" err="1"/>
              <a:t>сучасного</a:t>
            </a:r>
            <a:r>
              <a:rPr lang="ru-RU" dirty="0"/>
              <a:t> й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поколінь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11" y="2348880"/>
            <a:ext cx="5616624" cy="3568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82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2. Обмеження, що існують у галузі експлуатації природних ресурсів, пов'язані із сучасним рівнем розвитку техніки і соціальної організації, а також із здатністю біосфери до самовідновлення.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64207"/>
            <a:ext cx="5688632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955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3.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задовольнити</a:t>
            </a:r>
            <a:r>
              <a:rPr lang="ru-RU" dirty="0"/>
              <a:t> </a:t>
            </a:r>
            <a:r>
              <a:rPr lang="ru-RU" dirty="0" err="1"/>
              <a:t>елементарні</a:t>
            </a:r>
            <a:r>
              <a:rPr lang="ru-RU" dirty="0"/>
              <a:t> потреби </a:t>
            </a:r>
            <a:r>
              <a:rPr lang="ru-RU" dirty="0" err="1"/>
              <a:t>всіх</a:t>
            </a:r>
            <a:r>
              <a:rPr lang="ru-RU" dirty="0"/>
              <a:t> людей і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надії</a:t>
            </a:r>
            <a:r>
              <a:rPr lang="ru-RU" dirty="0"/>
              <a:t> на </a:t>
            </a:r>
            <a:r>
              <a:rPr lang="ru-RU" dirty="0" err="1"/>
              <a:t>благополучне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695325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833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4. </a:t>
            </a:r>
            <a:r>
              <a:rPr lang="ru-RU" dirty="0" err="1"/>
              <a:t>Необхідно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відповідало</a:t>
            </a:r>
            <a:r>
              <a:rPr lang="ru-RU" dirty="0"/>
              <a:t> </a:t>
            </a:r>
            <a:r>
              <a:rPr lang="ru-RU" dirty="0" err="1"/>
              <a:t>екологічним</a:t>
            </a:r>
            <a:r>
              <a:rPr lang="ru-RU" dirty="0"/>
              <a:t> </a:t>
            </a:r>
            <a:r>
              <a:rPr lang="ru-RU" dirty="0" err="1"/>
              <a:t>можливостям</a:t>
            </a:r>
            <a:r>
              <a:rPr lang="ru-RU" dirty="0"/>
              <a:t> </a:t>
            </a:r>
            <a:r>
              <a:rPr lang="ru-RU" dirty="0" err="1"/>
              <a:t>планети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виробництво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55272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6558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</TotalTime>
  <Words>311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Стратегія сталого розвитку природи й суспільства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Стратегія сталого розвитку природи й суспільства</dc:title>
  <dc:creator>Павло Пантелеєнко</dc:creator>
  <cp:lastModifiedBy>Administrator</cp:lastModifiedBy>
  <cp:revision>4</cp:revision>
  <dcterms:created xsi:type="dcterms:W3CDTF">2019-07-30T17:34:12Z</dcterms:created>
  <dcterms:modified xsi:type="dcterms:W3CDTF">2020-04-05T14:08:57Z</dcterms:modified>
</cp:coreProperties>
</file>