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8" r:id="rId6"/>
    <p:sldId id="310" r:id="rId7"/>
    <p:sldId id="256" r:id="rId8"/>
    <p:sldId id="312" r:id="rId9"/>
    <p:sldId id="316" r:id="rId10"/>
    <p:sldId id="329" r:id="rId11"/>
    <p:sldId id="330" r:id="rId12"/>
    <p:sldId id="311" r:id="rId13"/>
    <p:sldId id="257" r:id="rId14"/>
    <p:sldId id="262" r:id="rId15"/>
    <p:sldId id="264" r:id="rId16"/>
    <p:sldId id="266" r:id="rId17"/>
    <p:sldId id="272" r:id="rId18"/>
    <p:sldId id="277" r:id="rId19"/>
    <p:sldId id="288" r:id="rId20"/>
    <p:sldId id="289" r:id="rId21"/>
    <p:sldId id="345" r:id="rId22"/>
    <p:sldId id="346" r:id="rId23"/>
    <p:sldId id="348" r:id="rId24"/>
    <p:sldId id="382" r:id="rId25"/>
    <p:sldId id="3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5CA9A639-6C75-4C8A-A871-6CFFC64E2AAE}">
          <p14:sldIdLst>
            <p14:sldId id="290"/>
            <p14:sldId id="291"/>
            <p14:sldId id="292"/>
            <p14:sldId id="293"/>
            <p14:sldId id="298"/>
            <p14:sldId id="310"/>
            <p14:sldId id="256"/>
            <p14:sldId id="312"/>
            <p14:sldId id="316"/>
            <p14:sldId id="329"/>
            <p14:sldId id="330"/>
            <p14:sldId id="311"/>
            <p14:sldId id="257"/>
            <p14:sldId id="262"/>
            <p14:sldId id="264"/>
            <p14:sldId id="266"/>
            <p14:sldId id="272"/>
            <p14:sldId id="277"/>
            <p14:sldId id="288"/>
            <p14:sldId id="289"/>
            <p14:sldId id="345"/>
            <p14:sldId id="346"/>
            <p14:sldId id="348"/>
            <p14:sldId id="382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08333-F026-4D96-9324-5DDDC0A71F53}" v="547" dt="2023-03-02T19:36:50.078"/>
    <p1510:client id="{776376C2-3BF2-4FAB-9E8C-A19E01A74D98}" v="91" dt="2023-03-02T16:40:50.411"/>
    <p1510:client id="{9683CFE0-9231-4C99-A4A0-76FF29F24468}" v="798" dt="2023-03-02T21:01:52.917"/>
    <p1510:client id="{F1F00F08-B084-46D2-ABC9-7453E66F62C0}" v="450" dt="2023-03-02T18:08:11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ru-RU" err="1">
                <a:cs typeface="Calibri Light"/>
              </a:rPr>
              <a:t>Видільна</a:t>
            </a:r>
            <a:r>
              <a:rPr lang="ru-RU">
                <a:cs typeface="Calibri Light"/>
              </a:rPr>
              <a:t> система 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cs typeface="Calibri"/>
              </a:rPr>
              <a:t>Анатомія</a:t>
            </a:r>
            <a:r>
              <a:rPr lang="ru-RU" dirty="0">
                <a:cs typeface="Calibri"/>
              </a:rPr>
              <a:t> і </a:t>
            </a:r>
            <a:r>
              <a:rPr lang="ru-RU" dirty="0" err="1">
                <a:cs typeface="Calibri"/>
              </a:rPr>
              <a:t>фізіологія</a:t>
            </a: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8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DB43FD-9913-0689-8AC8-DC60EE28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2200">
                <a:ea typeface="+mn-lt"/>
                <a:cs typeface="+mn-lt"/>
              </a:rPr>
              <a:t>Ендокринна система, працюючи спільно з нервовою системою, забезпечує пристосування організму до умов навколишнього середовища.</a:t>
            </a:r>
            <a:endParaRPr lang="ru-RU" sz="2200"/>
          </a:p>
          <a:p>
            <a:pPr>
              <a:buNone/>
            </a:pPr>
            <a:r>
              <a:rPr lang="ru-RU" sz="2200" b="1">
                <a:ea typeface="+mn-lt"/>
                <a:cs typeface="+mn-lt"/>
              </a:rPr>
              <a:t>Регуляторні системи — це сукупність органів, які мають координований вплив на діяльність клітин, органів та фізіологічних систем.</a:t>
            </a:r>
            <a:endParaRPr lang="ru-RU" sz="2200"/>
          </a:p>
          <a:p>
            <a:pPr>
              <a:buNone/>
            </a:pPr>
            <a:r>
              <a:rPr lang="ru-RU" sz="2200" b="1">
                <a:ea typeface="+mn-lt"/>
                <a:cs typeface="+mn-lt"/>
              </a:rPr>
              <a:t>Регуляція процесів життєдіяльності організму:</a:t>
            </a:r>
            <a:endParaRPr lang="ru-RU" sz="2200"/>
          </a:p>
          <a:p>
            <a:pPr>
              <a:buFont typeface="Arial"/>
              <a:buChar char="•"/>
            </a:pPr>
            <a:r>
              <a:rPr lang="ru-RU" sz="2200" b="1">
                <a:ea typeface="+mn-lt"/>
                <a:cs typeface="+mn-lt"/>
              </a:rPr>
              <a:t>імунна регуляція</a:t>
            </a:r>
            <a:r>
              <a:rPr lang="ru-RU" sz="2200">
                <a:ea typeface="+mn-lt"/>
                <a:cs typeface="+mn-lt"/>
              </a:rPr>
              <a:t> (захист від чужорідних тіл);</a:t>
            </a:r>
            <a:endParaRPr lang="ru-RU" sz="2200"/>
          </a:p>
          <a:p>
            <a:pPr>
              <a:buFont typeface="Arial"/>
              <a:buChar char="•"/>
            </a:pPr>
            <a:r>
              <a:rPr lang="ru-RU" sz="2200" b="1">
                <a:ea typeface="+mn-lt"/>
                <a:cs typeface="+mn-lt"/>
              </a:rPr>
              <a:t>нервова регуляція</a:t>
            </a:r>
            <a:r>
              <a:rPr lang="ru-RU" sz="2200">
                <a:ea typeface="+mn-lt"/>
                <a:cs typeface="+mn-lt"/>
              </a:rPr>
              <a:t> (відбувається завдяки нервовим імпульсам, які передаються нервовими шляхами);</a:t>
            </a:r>
            <a:endParaRPr lang="ru-RU" sz="2200"/>
          </a:p>
          <a:p>
            <a:pPr>
              <a:buFont typeface="Arial"/>
              <a:buChar char="•"/>
            </a:pPr>
            <a:r>
              <a:rPr lang="ru-RU" sz="2200" b="1">
                <a:ea typeface="+mn-lt"/>
                <a:cs typeface="+mn-lt"/>
              </a:rPr>
              <a:t>гуморальна регуляція</a:t>
            </a:r>
            <a:r>
              <a:rPr lang="ru-RU" sz="2200">
                <a:ea typeface="+mn-lt"/>
                <a:cs typeface="+mn-lt"/>
              </a:rPr>
              <a:t> (відбувається за допомогою хімічних речовин ендокринної системи через рідкі середовища організму).</a:t>
            </a:r>
            <a:endParaRPr lang="ru-RU" sz="2200"/>
          </a:p>
          <a:p>
            <a:pPr marL="0" indent="0">
              <a:buNone/>
            </a:pPr>
            <a:endParaRPr lang="ru-RU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305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8F9C41F2-0B9E-E7CE-AFC1-BA3412CE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800" b="1" err="1">
                <a:ea typeface="+mn-lt"/>
                <a:cs typeface="+mn-lt"/>
              </a:rPr>
              <a:t>Імунна</a:t>
            </a:r>
            <a:r>
              <a:rPr lang="ru-RU" sz="1800" b="1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регуляція</a:t>
            </a:r>
            <a:r>
              <a:rPr lang="ru-RU" sz="1800">
                <a:ea typeface="+mn-lt"/>
                <a:cs typeface="+mn-lt"/>
              </a:rPr>
              <a:t> — </a:t>
            </a:r>
            <a:r>
              <a:rPr lang="ru-RU" sz="1800" err="1">
                <a:ea typeface="+mn-lt"/>
                <a:cs typeface="+mn-lt"/>
              </a:rPr>
              <a:t>об'єднує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тканини</a:t>
            </a:r>
            <a:r>
              <a:rPr lang="ru-RU" sz="1800">
                <a:ea typeface="+mn-lt"/>
                <a:cs typeface="+mn-lt"/>
              </a:rPr>
              <a:t> і </a:t>
            </a:r>
            <a:r>
              <a:rPr lang="ru-RU" sz="1800" err="1">
                <a:ea typeface="+mn-lt"/>
                <a:cs typeface="+mn-lt"/>
              </a:rPr>
              <a:t>органи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які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утворюють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спеціальні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хімічні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сполуки</a:t>
            </a:r>
            <a:r>
              <a:rPr lang="ru-RU" sz="1800">
                <a:ea typeface="+mn-lt"/>
                <a:cs typeface="+mn-lt"/>
              </a:rPr>
              <a:t> і </a:t>
            </a:r>
            <a:r>
              <a:rPr lang="ru-RU" sz="1800" err="1">
                <a:ea typeface="+mn-lt"/>
                <a:cs typeface="+mn-lt"/>
              </a:rPr>
              <a:t>клітини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що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забезпечують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захист</a:t>
            </a:r>
            <a:r>
              <a:rPr lang="ru-RU" sz="180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організму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генетично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чужорідних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тіл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які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утворюються</a:t>
            </a:r>
            <a:r>
              <a:rPr lang="ru-RU" sz="1800">
                <a:ea typeface="+mn-lt"/>
                <a:cs typeface="+mn-lt"/>
              </a:rPr>
              <a:t> в </a:t>
            </a:r>
            <a:r>
              <a:rPr lang="ru-RU" sz="1800" err="1">
                <a:ea typeface="+mn-lt"/>
                <a:cs typeface="+mn-lt"/>
              </a:rPr>
              <a:t>організмі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чи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потрапляють</a:t>
            </a:r>
            <a:r>
              <a:rPr lang="ru-RU" sz="1800">
                <a:ea typeface="+mn-lt"/>
                <a:cs typeface="+mn-lt"/>
              </a:rPr>
              <a:t> в </a:t>
            </a:r>
            <a:r>
              <a:rPr lang="ru-RU" sz="1800" err="1">
                <a:ea typeface="+mn-lt"/>
                <a:cs typeface="+mn-lt"/>
              </a:rPr>
              <a:t>організм</a:t>
            </a:r>
            <a:r>
              <a:rPr lang="ru-RU" sz="1800">
                <a:ea typeface="+mn-lt"/>
                <a:cs typeface="+mn-lt"/>
              </a:rPr>
              <a:t> з </a:t>
            </a:r>
            <a:r>
              <a:rPr lang="ru-RU" sz="1800" err="1">
                <a:ea typeface="+mn-lt"/>
                <a:cs typeface="+mn-lt"/>
              </a:rPr>
              <a:t>навколишнього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середовища</a:t>
            </a:r>
            <a:r>
              <a:rPr lang="ru-RU" sz="1800">
                <a:ea typeface="+mn-lt"/>
                <a:cs typeface="+mn-lt"/>
              </a:rPr>
              <a:t>. </a:t>
            </a:r>
            <a:endParaRPr lang="ru-RU" sz="1800">
              <a:cs typeface="Calibri"/>
            </a:endParaRPr>
          </a:p>
          <a:p>
            <a:pPr>
              <a:buNone/>
            </a:pPr>
            <a:r>
              <a:rPr lang="ru-RU" sz="1800" b="1" err="1">
                <a:ea typeface="+mn-lt"/>
                <a:cs typeface="+mn-lt"/>
              </a:rPr>
              <a:t>Нервова</a:t>
            </a:r>
            <a:r>
              <a:rPr lang="ru-RU" sz="1800" b="1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регуляція</a:t>
            </a:r>
            <a:r>
              <a:rPr lang="ru-RU" sz="1800">
                <a:ea typeface="+mn-lt"/>
                <a:cs typeface="+mn-lt"/>
              </a:rPr>
              <a:t> — </a:t>
            </a:r>
            <a:r>
              <a:rPr lang="ru-RU" sz="1800" err="1">
                <a:ea typeface="+mn-lt"/>
                <a:cs typeface="+mn-lt"/>
              </a:rPr>
              <a:t>здійснюється</a:t>
            </a:r>
            <a:r>
              <a:rPr lang="ru-RU" sz="1800">
                <a:ea typeface="+mn-lt"/>
                <a:cs typeface="+mn-lt"/>
              </a:rPr>
              <a:t> за </a:t>
            </a:r>
            <a:r>
              <a:rPr lang="ru-RU" sz="1800" err="1">
                <a:ea typeface="+mn-lt"/>
                <a:cs typeface="+mn-lt"/>
              </a:rPr>
              <a:t>допомогою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імпульсів</a:t>
            </a:r>
            <a:r>
              <a:rPr lang="ru-RU" sz="1800">
                <a:ea typeface="+mn-lt"/>
                <a:cs typeface="+mn-lt"/>
              </a:rPr>
              <a:t>. В </a:t>
            </a:r>
            <a:r>
              <a:rPr lang="ru-RU" sz="1800" err="1">
                <a:ea typeface="+mn-lt"/>
                <a:cs typeface="+mn-lt"/>
              </a:rPr>
              <a:t>основі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регуляції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лежить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рефлекторний</a:t>
            </a:r>
            <a:r>
              <a:rPr lang="ru-RU" sz="1800">
                <a:ea typeface="+mn-lt"/>
                <a:cs typeface="+mn-lt"/>
              </a:rPr>
              <a:t> принцип. </a:t>
            </a:r>
            <a:r>
              <a:rPr lang="ru-RU" sz="1800" b="1" err="1">
                <a:ea typeface="+mn-lt"/>
                <a:cs typeface="+mn-lt"/>
              </a:rPr>
              <a:t>Нервова</a:t>
            </a:r>
            <a:r>
              <a:rPr lang="ru-RU" sz="1800" b="1">
                <a:ea typeface="+mn-lt"/>
                <a:cs typeface="+mn-lt"/>
              </a:rPr>
              <a:t> система</a:t>
            </a:r>
            <a:r>
              <a:rPr lang="ru-RU" sz="180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здійснює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свій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вплив</a:t>
            </a:r>
            <a:r>
              <a:rPr lang="ru-RU" sz="1800">
                <a:ea typeface="+mn-lt"/>
                <a:cs typeface="+mn-lt"/>
              </a:rPr>
              <a:t> практично </a:t>
            </a:r>
            <a:r>
              <a:rPr lang="ru-RU" sz="1800" err="1">
                <a:ea typeface="+mn-lt"/>
                <a:cs typeface="+mn-lt"/>
              </a:rPr>
              <a:t>миттєво</a:t>
            </a:r>
            <a:r>
              <a:rPr lang="ru-RU" sz="1800">
                <a:ea typeface="+mn-lt"/>
                <a:cs typeface="+mn-lt"/>
              </a:rPr>
              <a:t> (</a:t>
            </a:r>
            <a:r>
              <a:rPr lang="ru-RU" sz="1800" err="1">
                <a:ea typeface="+mn-lt"/>
                <a:cs typeface="+mn-lt"/>
              </a:rPr>
              <a:t>оскільки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сигнали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передаються</a:t>
            </a:r>
            <a:r>
              <a:rPr lang="ru-RU" sz="1800">
                <a:ea typeface="+mn-lt"/>
                <a:cs typeface="+mn-lt"/>
              </a:rPr>
              <a:t> по </a:t>
            </a:r>
            <a:r>
              <a:rPr lang="ru-RU" sz="1800" err="1">
                <a:ea typeface="+mn-lt"/>
                <a:cs typeface="+mn-lt"/>
              </a:rPr>
              <a:t>відростках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клітин</a:t>
            </a:r>
            <a:r>
              <a:rPr lang="ru-RU" sz="1800">
                <a:ea typeface="+mn-lt"/>
                <a:cs typeface="+mn-lt"/>
              </a:rPr>
              <a:t> з </a:t>
            </a:r>
            <a:r>
              <a:rPr lang="ru-RU" sz="1800" err="1">
                <a:ea typeface="+mn-lt"/>
                <a:cs typeface="+mn-lt"/>
              </a:rPr>
              <a:t>дуже</a:t>
            </a:r>
            <a:r>
              <a:rPr lang="ru-RU" sz="1800">
                <a:ea typeface="+mn-lt"/>
                <a:cs typeface="+mn-lt"/>
              </a:rPr>
              <a:t> великою </a:t>
            </a:r>
            <a:r>
              <a:rPr lang="ru-RU" sz="1800" err="1">
                <a:ea typeface="+mn-lt"/>
                <a:cs typeface="+mn-lt"/>
              </a:rPr>
              <a:t>швидкістю</a:t>
            </a:r>
            <a:r>
              <a:rPr lang="ru-RU" sz="1800">
                <a:ea typeface="+mn-lt"/>
                <a:cs typeface="+mn-lt"/>
              </a:rPr>
              <a:t>) і </a:t>
            </a:r>
            <a:r>
              <a:rPr lang="ru-RU" sz="1800" err="1">
                <a:ea typeface="+mn-lt"/>
                <a:cs typeface="+mn-lt"/>
              </a:rPr>
              <a:t>має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точну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спрямованість</a:t>
            </a:r>
            <a:r>
              <a:rPr lang="ru-RU" sz="1800">
                <a:ea typeface="+mn-lt"/>
                <a:cs typeface="+mn-lt"/>
              </a:rPr>
              <a:t>. </a:t>
            </a:r>
            <a:r>
              <a:rPr lang="ru-RU" sz="1800" err="1">
                <a:ea typeface="+mn-lt"/>
                <a:cs typeface="+mn-lt"/>
              </a:rPr>
              <a:t>Нерви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залишаються</a:t>
            </a:r>
            <a:r>
              <a:rPr lang="ru-RU" sz="1800">
                <a:ea typeface="+mn-lt"/>
                <a:cs typeface="+mn-lt"/>
              </a:rPr>
              <a:t> в </a:t>
            </a:r>
            <a:r>
              <a:rPr lang="ru-RU" sz="1800" err="1">
                <a:ea typeface="+mn-lt"/>
                <a:cs typeface="+mn-lt"/>
              </a:rPr>
              <a:t>організмі</a:t>
            </a:r>
            <a:r>
              <a:rPr lang="ru-RU" sz="1800">
                <a:ea typeface="+mn-lt"/>
                <a:cs typeface="+mn-lt"/>
              </a:rPr>
              <a:t> без </a:t>
            </a:r>
            <a:r>
              <a:rPr lang="ru-RU" sz="1800" err="1">
                <a:ea typeface="+mn-lt"/>
                <a:cs typeface="+mn-lt"/>
              </a:rPr>
              <a:t>змін</a:t>
            </a:r>
            <a:r>
              <a:rPr lang="ru-RU" sz="1800">
                <a:ea typeface="+mn-lt"/>
                <a:cs typeface="+mn-lt"/>
              </a:rPr>
              <a:t>.  </a:t>
            </a:r>
            <a:endParaRPr lang="ru-RU" sz="1800">
              <a:cs typeface="Calibri"/>
            </a:endParaRPr>
          </a:p>
          <a:p>
            <a:pPr>
              <a:buNone/>
            </a:pPr>
            <a:r>
              <a:rPr lang="ru-RU" sz="1800" b="1" err="1">
                <a:ea typeface="+mn-lt"/>
                <a:cs typeface="+mn-lt"/>
              </a:rPr>
              <a:t>Гуморальна</a:t>
            </a:r>
            <a:r>
              <a:rPr lang="ru-RU" sz="1800" b="1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регуляція</a:t>
            </a:r>
            <a:r>
              <a:rPr lang="ru-RU" sz="1800">
                <a:ea typeface="+mn-lt"/>
                <a:cs typeface="+mn-lt"/>
              </a:rPr>
              <a:t> — </a:t>
            </a:r>
            <a:r>
              <a:rPr lang="ru-RU" sz="1800" err="1">
                <a:ea typeface="+mn-lt"/>
                <a:cs typeface="+mn-lt"/>
              </a:rPr>
              <a:t>забезпечується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ендокринною</a:t>
            </a:r>
            <a:r>
              <a:rPr lang="ru-RU" sz="1800">
                <a:ea typeface="+mn-lt"/>
                <a:cs typeface="+mn-lt"/>
              </a:rPr>
              <a:t> системою, </a:t>
            </a:r>
            <a:r>
              <a:rPr lang="ru-RU" sz="1800" err="1">
                <a:ea typeface="+mn-lt"/>
                <a:cs typeface="+mn-lt"/>
              </a:rPr>
              <a:t>здійснюється</a:t>
            </a:r>
            <a:r>
              <a:rPr lang="ru-RU" sz="1800">
                <a:ea typeface="+mn-lt"/>
                <a:cs typeface="+mn-lt"/>
              </a:rPr>
              <a:t> за </a:t>
            </a:r>
            <a:r>
              <a:rPr lang="ru-RU" sz="1800" err="1">
                <a:ea typeface="+mn-lt"/>
                <a:cs typeface="+mn-lt"/>
              </a:rPr>
              <a:t>допомогою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гуморальних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чинників</a:t>
            </a:r>
            <a:r>
              <a:rPr lang="ru-RU" sz="1800">
                <a:ea typeface="+mn-lt"/>
                <a:cs typeface="+mn-lt"/>
              </a:rPr>
              <a:t> — </a:t>
            </a:r>
            <a:r>
              <a:rPr lang="ru-RU" sz="1800" err="1">
                <a:ea typeface="+mn-lt"/>
                <a:cs typeface="+mn-lt"/>
              </a:rPr>
              <a:t>гормонів</a:t>
            </a:r>
            <a:r>
              <a:rPr lang="ru-RU" sz="1800">
                <a:ea typeface="+mn-lt"/>
                <a:cs typeface="+mn-lt"/>
              </a:rPr>
              <a:t>. В </a:t>
            </a:r>
            <a:r>
              <a:rPr lang="ru-RU" sz="1800" err="1">
                <a:ea typeface="+mn-lt"/>
                <a:cs typeface="+mn-lt"/>
              </a:rPr>
              <a:t>основі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регуляції</a:t>
            </a:r>
            <a:r>
              <a:rPr lang="ru-RU" sz="1800">
                <a:ea typeface="+mn-lt"/>
                <a:cs typeface="+mn-lt"/>
              </a:rPr>
              <a:t> лежать </a:t>
            </a:r>
            <a:r>
              <a:rPr lang="ru-RU" sz="1800" err="1">
                <a:ea typeface="+mn-lt"/>
                <a:cs typeface="+mn-lt"/>
              </a:rPr>
              <a:t>рідкі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середовища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організму</a:t>
            </a:r>
            <a:r>
              <a:rPr lang="ru-RU" sz="1800">
                <a:ea typeface="+mn-lt"/>
                <a:cs typeface="+mn-lt"/>
              </a:rPr>
              <a:t> — кров, </a:t>
            </a:r>
            <a:r>
              <a:rPr lang="ru-RU" sz="1800" err="1">
                <a:ea typeface="+mn-lt"/>
                <a:cs typeface="+mn-lt"/>
              </a:rPr>
              <a:t>лімфа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тканинна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рідина</a:t>
            </a:r>
            <a:r>
              <a:rPr lang="ru-RU" sz="1800">
                <a:ea typeface="+mn-lt"/>
                <a:cs typeface="+mn-lt"/>
              </a:rPr>
              <a:t>. </a:t>
            </a:r>
            <a:r>
              <a:rPr lang="ru-RU" sz="1800" err="1">
                <a:ea typeface="+mn-lt"/>
                <a:cs typeface="+mn-lt"/>
              </a:rPr>
              <a:t>Регуляція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здійснюється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повільно</a:t>
            </a:r>
            <a:r>
              <a:rPr lang="ru-RU" sz="1800">
                <a:ea typeface="+mn-lt"/>
                <a:cs typeface="+mn-lt"/>
              </a:rPr>
              <a:t>. </a:t>
            </a:r>
            <a:r>
              <a:rPr lang="ru-RU" sz="1800" err="1">
                <a:ea typeface="+mn-lt"/>
                <a:cs typeface="+mn-lt"/>
              </a:rPr>
              <a:t>Гормони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які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надійшли</a:t>
            </a:r>
            <a:r>
              <a:rPr lang="ru-RU" sz="1800">
                <a:ea typeface="+mn-lt"/>
                <a:cs typeface="+mn-lt"/>
              </a:rPr>
              <a:t> у кров </a:t>
            </a:r>
            <a:r>
              <a:rPr lang="ru-RU" sz="1800" err="1">
                <a:ea typeface="+mn-lt"/>
                <a:cs typeface="+mn-lt"/>
              </a:rPr>
              <a:t>швидко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розпадаються</a:t>
            </a:r>
            <a:r>
              <a:rPr lang="ru-RU" sz="1800">
                <a:ea typeface="+mn-lt"/>
                <a:cs typeface="+mn-lt"/>
              </a:rPr>
              <a:t>. </a:t>
            </a:r>
            <a:r>
              <a:rPr lang="ru-RU" sz="1800" b="1" err="1">
                <a:ea typeface="+mn-lt"/>
                <a:cs typeface="+mn-lt"/>
              </a:rPr>
              <a:t>Ендокринна</a:t>
            </a:r>
            <a:r>
              <a:rPr lang="ru-RU" sz="1800" b="1">
                <a:ea typeface="+mn-lt"/>
                <a:cs typeface="+mn-lt"/>
              </a:rPr>
              <a:t> система</a:t>
            </a:r>
            <a:r>
              <a:rPr lang="ru-RU" sz="180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здійснює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свій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вплив</a:t>
            </a:r>
            <a:r>
              <a:rPr lang="ru-RU" sz="1800">
                <a:ea typeface="+mn-lt"/>
                <a:cs typeface="+mn-lt"/>
              </a:rPr>
              <a:t> на </a:t>
            </a:r>
            <a:r>
              <a:rPr lang="ru-RU" sz="1800" err="1">
                <a:ea typeface="+mn-lt"/>
                <a:cs typeface="+mn-lt"/>
              </a:rPr>
              <a:t>організм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повільніше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проте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тривалість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цього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впливу</a:t>
            </a:r>
            <a:r>
              <a:rPr lang="ru-RU" sz="1800">
                <a:ea typeface="+mn-lt"/>
                <a:cs typeface="+mn-lt"/>
              </a:rPr>
              <a:t>, на </a:t>
            </a:r>
            <a:r>
              <a:rPr lang="ru-RU" sz="1800" err="1">
                <a:ea typeface="+mn-lt"/>
                <a:cs typeface="+mn-lt"/>
              </a:rPr>
              <a:t>відміну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дії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сигналів</a:t>
            </a:r>
            <a:r>
              <a:rPr lang="ru-RU" sz="180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може</a:t>
            </a:r>
            <a:r>
              <a:rPr lang="ru-RU" sz="1800">
                <a:ea typeface="+mn-lt"/>
                <a:cs typeface="+mn-lt"/>
              </a:rPr>
              <a:t> бути </a:t>
            </a:r>
            <a:r>
              <a:rPr lang="ru-RU" sz="1800" err="1">
                <a:ea typeface="+mn-lt"/>
                <a:cs typeface="+mn-lt"/>
              </a:rPr>
              <a:t>тривалішою</a:t>
            </a:r>
            <a:r>
              <a:rPr lang="ru-RU" sz="1800">
                <a:ea typeface="+mn-lt"/>
                <a:cs typeface="+mn-lt"/>
              </a:rPr>
              <a:t>.</a:t>
            </a:r>
            <a:endParaRPr lang="ru-RU" sz="1800">
              <a:cs typeface="Calibri"/>
            </a:endParaRPr>
          </a:p>
          <a:p>
            <a:pPr marL="0" indent="0">
              <a:buNone/>
            </a:pPr>
            <a:endParaRPr lang="ru-RU" sz="1500">
              <a:cs typeface="Calibri" panose="020F0502020204030204"/>
            </a:endParaRPr>
          </a:p>
        </p:txBody>
      </p:sp>
      <p:pic>
        <p:nvPicPr>
          <p:cNvPr id="17" name="Рисунок 18">
            <a:extLst>
              <a:ext uri="{FF2B5EF4-FFF2-40B4-BE49-F238E27FC236}">
                <a16:creationId xmlns:a16="http://schemas.microsoft.com/office/drawing/2014/main" id="{D5AFA818-3608-78DE-2FCF-125902D6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902" y="2105723"/>
            <a:ext cx="4756030" cy="20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ru-RU" err="1">
                <a:cs typeface="Calibri Light"/>
              </a:rPr>
              <a:t>Нервова</a:t>
            </a:r>
            <a:r>
              <a:rPr lang="ru-RU">
                <a:cs typeface="Calibri Light"/>
              </a:rPr>
              <a:t> система 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err="1">
                <a:cs typeface="Calibri"/>
              </a:rPr>
              <a:t>Анатомія</a:t>
            </a:r>
            <a:r>
              <a:rPr lang="ru-RU" dirty="0">
                <a:cs typeface="Calibri"/>
              </a:rPr>
              <a:t> і </a:t>
            </a:r>
            <a:r>
              <a:rPr lang="ru-RU" dirty="0" err="1">
                <a:cs typeface="Calibri"/>
              </a:rPr>
              <a:t>фізіологія</a:t>
            </a: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5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38F07C-E73E-BC04-5B8C-17ECA3BB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91" y="110023"/>
            <a:ext cx="49441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400" dirty="0" err="1">
                <a:ea typeface="+mn-lt"/>
                <a:cs typeface="+mn-lt"/>
              </a:rPr>
              <a:t>Нерова</a:t>
            </a:r>
            <a:r>
              <a:rPr lang="ru-RU" sz="2400" dirty="0">
                <a:ea typeface="+mn-lt"/>
                <a:cs typeface="+mn-lt"/>
              </a:rPr>
              <a:t> тканина </a:t>
            </a:r>
            <a:r>
              <a:rPr lang="ru-RU" sz="2400" dirty="0" err="1">
                <a:ea typeface="+mn-lt"/>
                <a:cs typeface="+mn-lt"/>
              </a:rPr>
              <a:t>складається</a:t>
            </a:r>
            <a:r>
              <a:rPr lang="ru-RU" sz="2400" dirty="0">
                <a:ea typeface="+mn-lt"/>
                <a:cs typeface="+mn-lt"/>
              </a:rPr>
              <a:t> з:</a:t>
            </a:r>
            <a:endParaRPr lang="ru-RU" dirty="0">
              <a:ea typeface="+mn-lt"/>
              <a:cs typeface="+mn-lt"/>
            </a:endParaRPr>
          </a:p>
          <a:p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нервових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клітин</a:t>
            </a:r>
            <a:r>
              <a:rPr lang="ru-RU" sz="2400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нейронів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або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нейроцитів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які</a:t>
            </a: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виконують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специфічну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функцію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пов’язану</a:t>
            </a:r>
            <a:r>
              <a:rPr lang="ru-RU" sz="2400" dirty="0">
                <a:ea typeface="+mn-lt"/>
                <a:cs typeface="+mn-lt"/>
              </a:rPr>
              <a:t> з передачею </a:t>
            </a:r>
            <a:r>
              <a:rPr lang="ru-RU" sz="2400" dirty="0" err="1">
                <a:ea typeface="+mn-lt"/>
                <a:cs typeface="+mn-lt"/>
              </a:rPr>
              <a:t>обраної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інформації</a:t>
            </a:r>
            <a:r>
              <a:rPr lang="ru-RU" sz="2400" dirty="0">
                <a:ea typeface="+mn-lt"/>
                <a:cs typeface="+mn-lt"/>
              </a:rPr>
              <a:t>, і  </a:t>
            </a:r>
            <a:endParaRPr lang="ru-RU" dirty="0">
              <a:ea typeface="+mn-lt"/>
              <a:cs typeface="+mn-lt"/>
            </a:endParaRPr>
          </a:p>
          <a:p>
            <a:r>
              <a:rPr lang="ru-RU" sz="2400" dirty="0" err="1">
                <a:ea typeface="+mn-lt"/>
                <a:cs typeface="+mn-lt"/>
              </a:rPr>
              <a:t>нейроглії</a:t>
            </a:r>
            <a:r>
              <a:rPr lang="ru-RU" sz="2400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клітин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які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оточують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нейрони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виконують</a:t>
            </a:r>
            <a:r>
              <a:rPr lang="ru-RU" sz="2400" dirty="0">
                <a:ea typeface="+mn-lt"/>
                <a:cs typeface="+mn-lt"/>
              </a:rPr>
              <a:t> по </a:t>
            </a:r>
            <a:r>
              <a:rPr lang="ru-RU" sz="2400" dirty="0" err="1">
                <a:ea typeface="+mn-lt"/>
                <a:cs typeface="+mn-lt"/>
              </a:rPr>
              <a:t>відношенню</a:t>
            </a:r>
            <a:r>
              <a:rPr lang="ru-RU" sz="2400" dirty="0">
                <a:ea typeface="+mn-lt"/>
                <a:cs typeface="+mn-lt"/>
              </a:rPr>
              <a:t> до них </a:t>
            </a:r>
            <a:r>
              <a:rPr lang="ru-RU" sz="2400" dirty="0" err="1">
                <a:ea typeface="+mn-lt"/>
                <a:cs typeface="+mn-lt"/>
              </a:rPr>
              <a:t>захисну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трофічну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функції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2400" dirty="0">
              <a:cs typeface="Calibri" panose="020F0502020204030204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1D34838-7316-0464-33BC-30A9BB48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898828"/>
            <a:ext cx="4475531" cy="5057096"/>
          </a:xfrm>
          <a:prstGeom prst="rect">
            <a:avLst/>
          </a:prstGeom>
          <a:effectLst/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F34BE056-1AEA-49D9-BCE2-A0F47BDC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4" y="3587173"/>
            <a:ext cx="5903808" cy="26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D8B7A-EFDA-9452-452D-CB89450F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826" y="1057373"/>
            <a:ext cx="4418902" cy="4756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800" err="1">
                <a:ea typeface="+mn-lt"/>
                <a:cs typeface="+mn-lt"/>
              </a:rPr>
              <a:t>Аферентні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нейрони</a:t>
            </a:r>
            <a:r>
              <a:rPr lang="ru-RU" sz="1800">
                <a:ea typeface="+mn-lt"/>
                <a:cs typeface="+mn-lt"/>
              </a:rPr>
              <a:t> (</a:t>
            </a:r>
            <a:r>
              <a:rPr lang="ru-RU" sz="1800" err="1">
                <a:ea typeface="+mn-lt"/>
                <a:cs typeface="+mn-lt"/>
              </a:rPr>
              <a:t>чутливі</a:t>
            </a:r>
            <a:r>
              <a:rPr lang="ru-RU" sz="1800">
                <a:ea typeface="+mn-lt"/>
                <a:cs typeface="+mn-lt"/>
              </a:rPr>
              <a:t>) </a:t>
            </a:r>
            <a:r>
              <a:rPr lang="ru-RU" sz="1800" err="1">
                <a:ea typeface="+mn-lt"/>
                <a:cs typeface="+mn-lt"/>
              </a:rPr>
              <a:t>сприймають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імпульси</a:t>
            </a:r>
            <a:r>
              <a:rPr lang="ru-RU" sz="1800">
                <a:ea typeface="+mn-lt"/>
                <a:cs typeface="+mn-lt"/>
              </a:rPr>
              <a:t> з </a:t>
            </a:r>
            <a:r>
              <a:rPr lang="ru-RU" sz="1800" err="1">
                <a:ea typeface="+mn-lt"/>
                <a:cs typeface="+mn-lt"/>
              </a:rPr>
              <a:t>зовнішнього</a:t>
            </a:r>
            <a:r>
              <a:rPr lang="ru-RU" sz="1800">
                <a:ea typeface="+mn-lt"/>
                <a:cs typeface="+mn-lt"/>
              </a:rPr>
              <a:t> і </a:t>
            </a:r>
            <a:r>
              <a:rPr lang="ru-RU" sz="1800" err="1">
                <a:ea typeface="+mn-lt"/>
                <a:cs typeface="+mn-lt"/>
              </a:rPr>
              <a:t>внутрішнього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середовища</a:t>
            </a:r>
            <a:r>
              <a:rPr lang="ru-RU" sz="1800">
                <a:ea typeface="+mn-lt"/>
                <a:cs typeface="+mn-lt"/>
              </a:rPr>
              <a:t> через </a:t>
            </a:r>
            <a:r>
              <a:rPr lang="ru-RU" sz="1800" err="1">
                <a:ea typeface="+mn-lt"/>
                <a:cs typeface="+mn-lt"/>
              </a:rPr>
              <a:t>рецептори</a:t>
            </a:r>
            <a:r>
              <a:rPr lang="ru-RU" sz="1800">
                <a:ea typeface="+mn-lt"/>
                <a:cs typeface="+mn-lt"/>
              </a:rPr>
              <a:t> і </a:t>
            </a:r>
            <a:r>
              <a:rPr lang="ru-RU" sz="1800" err="1">
                <a:ea typeface="+mn-lt"/>
                <a:cs typeface="+mn-lt"/>
              </a:rPr>
              <a:t>дендрити</a:t>
            </a:r>
            <a:r>
              <a:rPr lang="ru-RU" sz="1800">
                <a:ea typeface="+mn-lt"/>
                <a:cs typeface="+mn-lt"/>
              </a:rPr>
              <a:t>. </a:t>
            </a:r>
            <a:r>
              <a:rPr lang="ru-RU" sz="1800" err="1">
                <a:ea typeface="+mn-lt"/>
                <a:cs typeface="+mn-lt"/>
              </a:rPr>
              <a:t>Ці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нейрони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біполярні</a:t>
            </a:r>
            <a:r>
              <a:rPr lang="ru-RU" sz="1800">
                <a:ea typeface="+mn-lt"/>
                <a:cs typeface="+mn-lt"/>
              </a:rPr>
              <a:t>.</a:t>
            </a:r>
            <a:endParaRPr lang="ru-RU" sz="1800">
              <a:cs typeface="Calibri"/>
            </a:endParaRPr>
          </a:p>
          <a:p>
            <a:pPr>
              <a:buNone/>
            </a:pPr>
            <a:r>
              <a:rPr lang="ru-RU" sz="1800" err="1">
                <a:ea typeface="+mn-lt"/>
                <a:cs typeface="+mn-lt"/>
              </a:rPr>
              <a:t>Еферентні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нейрони</a:t>
            </a:r>
            <a:r>
              <a:rPr lang="ru-RU" sz="1800">
                <a:ea typeface="+mn-lt"/>
                <a:cs typeface="+mn-lt"/>
              </a:rPr>
              <a:t> (</a:t>
            </a:r>
            <a:r>
              <a:rPr lang="ru-RU" sz="1800" err="1">
                <a:ea typeface="+mn-lt"/>
                <a:cs typeface="+mn-lt"/>
              </a:rPr>
              <a:t>рухові</a:t>
            </a:r>
            <a:r>
              <a:rPr lang="ru-RU" sz="1800">
                <a:ea typeface="+mn-lt"/>
                <a:cs typeface="+mn-lt"/>
              </a:rPr>
              <a:t>) на </a:t>
            </a:r>
            <a:r>
              <a:rPr lang="ru-RU" sz="1800" err="1">
                <a:ea typeface="+mn-lt"/>
                <a:cs typeface="+mn-lt"/>
              </a:rPr>
              <a:t>відміну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аферентних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отримують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нервові</a:t>
            </a:r>
            <a:r>
              <a:rPr lang="ru-RU" sz="180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імпульси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інших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нейронів</a:t>
            </a:r>
            <a:r>
              <a:rPr lang="ru-RU" sz="1800">
                <a:ea typeface="+mn-lt"/>
                <a:cs typeface="+mn-lt"/>
              </a:rPr>
              <a:t> і по аксону </a:t>
            </a:r>
            <a:r>
              <a:rPr lang="ru-RU" sz="1800" err="1">
                <a:ea typeface="+mn-lt"/>
                <a:cs typeface="+mn-lt"/>
              </a:rPr>
              <a:t>рухового</a:t>
            </a:r>
            <a:r>
              <a:rPr lang="ru-RU" sz="1800">
                <a:ea typeface="+mn-lt"/>
                <a:cs typeface="+mn-lt"/>
              </a:rPr>
              <a:t> нейрона </a:t>
            </a:r>
            <a:r>
              <a:rPr lang="ru-RU" sz="1800" err="1">
                <a:ea typeface="+mn-lt"/>
                <a:cs typeface="+mn-lt"/>
              </a:rPr>
              <a:t>збудження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досягає</a:t>
            </a:r>
            <a:r>
              <a:rPr lang="ru-RU" sz="180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інервуючого</a:t>
            </a:r>
            <a:r>
              <a:rPr lang="ru-RU" sz="1800">
                <a:ea typeface="+mn-lt"/>
                <a:cs typeface="+mn-lt"/>
              </a:rPr>
              <a:t> органу, де через </a:t>
            </a:r>
            <a:r>
              <a:rPr lang="ru-RU" sz="1800" err="1">
                <a:ea typeface="+mn-lt"/>
                <a:cs typeface="+mn-lt"/>
              </a:rPr>
              <a:t>рухові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закінчення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забезпечує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певний</a:t>
            </a:r>
            <a:r>
              <a:rPr lang="ru-RU" sz="1800">
                <a:ea typeface="+mn-lt"/>
                <a:cs typeface="+mn-lt"/>
              </a:rPr>
              <a:t> (</a:t>
            </a:r>
            <a:r>
              <a:rPr lang="ru-RU" sz="1800" err="1">
                <a:ea typeface="+mn-lt"/>
                <a:cs typeface="+mn-lt"/>
              </a:rPr>
              <a:t>руховий</a:t>
            </a:r>
            <a:r>
              <a:rPr lang="ru-RU" sz="1800">
                <a:ea typeface="+mn-lt"/>
                <a:cs typeface="+mn-lt"/>
              </a:rPr>
              <a:t>, </a:t>
            </a:r>
            <a:r>
              <a:rPr lang="ru-RU" sz="1800" err="1">
                <a:ea typeface="+mn-lt"/>
                <a:cs typeface="+mn-lt"/>
              </a:rPr>
              <a:t>секреторний</a:t>
            </a:r>
            <a:r>
              <a:rPr lang="ru-RU" sz="1800">
                <a:ea typeface="+mn-lt"/>
                <a:cs typeface="+mn-lt"/>
              </a:rPr>
              <a:t>) </a:t>
            </a:r>
            <a:r>
              <a:rPr lang="ru-RU" sz="1800" err="1">
                <a:ea typeface="+mn-lt"/>
                <a:cs typeface="+mn-lt"/>
              </a:rPr>
              <a:t>ефект</a:t>
            </a:r>
            <a:r>
              <a:rPr lang="ru-RU" sz="1800">
                <a:ea typeface="+mn-lt"/>
                <a:cs typeface="+mn-lt"/>
              </a:rPr>
              <a:t>. </a:t>
            </a:r>
            <a:r>
              <a:rPr lang="ru-RU" sz="1800" err="1">
                <a:ea typeface="+mn-lt"/>
                <a:cs typeface="+mn-lt"/>
              </a:rPr>
              <a:t>Ці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нейрони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переважно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мультиполярні</a:t>
            </a:r>
            <a:r>
              <a:rPr lang="ru-RU" sz="1800">
                <a:ea typeface="+mn-lt"/>
                <a:cs typeface="+mn-lt"/>
              </a:rPr>
              <a:t>.</a:t>
            </a:r>
            <a:endParaRPr lang="ru-RU" sz="1800" err="1">
              <a:cs typeface="Calibri"/>
            </a:endParaRPr>
          </a:p>
          <a:p>
            <a:pPr>
              <a:buNone/>
            </a:pPr>
            <a:r>
              <a:rPr lang="ru-RU" sz="1800" err="1">
                <a:ea typeface="+mn-lt"/>
                <a:cs typeface="+mn-lt"/>
              </a:rPr>
              <a:t>Асоціативні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нейрони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забезпечують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певний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зв’язок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між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різними</a:t>
            </a:r>
            <a:r>
              <a:rPr lang="ru-RU" sz="1800">
                <a:ea typeface="+mn-lt"/>
                <a:cs typeface="+mn-lt"/>
              </a:rPr>
              <a:t> (</a:t>
            </a:r>
            <a:r>
              <a:rPr lang="ru-RU" sz="1800" err="1">
                <a:ea typeface="+mn-lt"/>
                <a:cs typeface="+mn-lt"/>
              </a:rPr>
              <a:t>бдизьколежачими</a:t>
            </a:r>
            <a:r>
              <a:rPr lang="ru-RU" sz="1800">
                <a:ea typeface="+mn-lt"/>
                <a:cs typeface="+mn-lt"/>
              </a:rPr>
              <a:t>) </a:t>
            </a:r>
            <a:r>
              <a:rPr lang="ru-RU" sz="1800" err="1">
                <a:ea typeface="+mn-lt"/>
                <a:cs typeface="+mn-lt"/>
              </a:rPr>
              <a:t>групами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нервових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клітин</a:t>
            </a:r>
            <a:r>
              <a:rPr lang="ru-RU" sz="1800">
                <a:ea typeface="+mn-lt"/>
                <a:cs typeface="+mn-lt"/>
              </a:rPr>
              <a:t>. </a:t>
            </a:r>
            <a:r>
              <a:rPr lang="ru-RU" sz="1800" err="1">
                <a:ea typeface="+mn-lt"/>
                <a:cs typeface="+mn-lt"/>
              </a:rPr>
              <a:t>Ці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нейрони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знаходяться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преважно</a:t>
            </a:r>
            <a:r>
              <a:rPr lang="ru-RU" sz="1800">
                <a:ea typeface="+mn-lt"/>
                <a:cs typeface="+mn-lt"/>
              </a:rPr>
              <a:t> в </a:t>
            </a:r>
            <a:r>
              <a:rPr lang="ru-RU" sz="1800" err="1">
                <a:ea typeface="+mn-lt"/>
                <a:cs typeface="+mn-lt"/>
              </a:rPr>
              <a:t>корі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кінцевого</a:t>
            </a:r>
            <a:r>
              <a:rPr lang="ru-RU" sz="180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мозку</a:t>
            </a:r>
            <a:r>
              <a:rPr lang="ru-RU" sz="1800">
                <a:ea typeface="+mn-lt"/>
                <a:cs typeface="+mn-lt"/>
              </a:rPr>
              <a:t>.</a:t>
            </a:r>
            <a:endParaRPr lang="ru-RU" sz="1800" err="1">
              <a:cs typeface="Calibri"/>
            </a:endParaRPr>
          </a:p>
          <a:p>
            <a:pPr marL="0" indent="0">
              <a:buNone/>
            </a:pPr>
            <a:endParaRPr lang="ru-RU" sz="1100">
              <a:cs typeface="Calibri" panose="020F0502020204030204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D81EAF9-9606-F406-E9B0-3F85FE9A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25" y="1057373"/>
            <a:ext cx="6471578" cy="31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2D1B8D-9537-B72E-B887-C3A35533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61" y="1288211"/>
            <a:ext cx="3908060" cy="42886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000" err="1">
                <a:ea typeface="+mn-lt"/>
                <a:cs typeface="+mn-lt"/>
              </a:rPr>
              <a:t>Спинний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мозок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представляє</a:t>
            </a:r>
            <a:r>
              <a:rPr lang="ru-RU" sz="2000">
                <a:ea typeface="+mn-lt"/>
                <a:cs typeface="+mn-lt"/>
              </a:rPr>
              <a:t> собою </a:t>
            </a:r>
            <a:r>
              <a:rPr lang="ru-RU" sz="2000" err="1">
                <a:ea typeface="+mn-lt"/>
                <a:cs typeface="+mn-lt"/>
              </a:rPr>
              <a:t>частину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центральної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нервової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системи</a:t>
            </a:r>
            <a:r>
              <a:rPr lang="ru-RU" sz="2000">
                <a:ea typeface="+mn-lt"/>
                <a:cs typeface="+mn-lt"/>
              </a:rPr>
              <a:t>, </a:t>
            </a:r>
            <a:r>
              <a:rPr lang="ru-RU" sz="2000" err="1">
                <a:ea typeface="+mn-lt"/>
                <a:cs typeface="+mn-lt"/>
              </a:rPr>
              <a:t>розміщену</a:t>
            </a:r>
            <a:r>
              <a:rPr lang="ru-RU" sz="2000">
                <a:ea typeface="+mn-lt"/>
                <a:cs typeface="+mn-lt"/>
              </a:rPr>
              <a:t> в хребтовому </a:t>
            </a:r>
            <a:r>
              <a:rPr lang="ru-RU" sz="2000" err="1">
                <a:ea typeface="+mn-lt"/>
                <a:cs typeface="+mn-lt"/>
              </a:rPr>
              <a:t>каналі</a:t>
            </a:r>
            <a:r>
              <a:rPr lang="ru-RU" sz="2000">
                <a:ea typeface="+mn-lt"/>
                <a:cs typeface="+mn-lt"/>
              </a:rPr>
              <a:t>. </a:t>
            </a:r>
            <a:r>
              <a:rPr lang="ru-RU" sz="2000" err="1">
                <a:ea typeface="+mn-lt"/>
                <a:cs typeface="+mn-lt"/>
              </a:rPr>
              <a:t>Спинний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мозок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має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вигляд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здавленого</a:t>
            </a:r>
            <a:r>
              <a:rPr lang="ru-RU" sz="2000">
                <a:ea typeface="+mn-lt"/>
                <a:cs typeface="+mn-lt"/>
              </a:rPr>
              <a:t> </a:t>
            </a:r>
            <a:r>
              <a:rPr lang="ru-RU" sz="2000" err="1">
                <a:ea typeface="+mn-lt"/>
                <a:cs typeface="+mn-lt"/>
              </a:rPr>
              <a:t>сагітального</a:t>
            </a:r>
            <a:r>
              <a:rPr lang="ru-RU" sz="2000">
                <a:ea typeface="+mn-lt"/>
                <a:cs typeface="+mn-lt"/>
              </a:rPr>
              <a:t> тяжа і </a:t>
            </a:r>
            <a:r>
              <a:rPr lang="ru-RU" sz="2000" err="1">
                <a:ea typeface="+mn-lt"/>
                <a:cs typeface="+mn-lt"/>
              </a:rPr>
              <a:t>тягнеться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від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верхнього</a:t>
            </a:r>
            <a:r>
              <a:rPr lang="ru-RU" sz="2000">
                <a:ea typeface="+mn-lt"/>
                <a:cs typeface="+mn-lt"/>
              </a:rPr>
              <a:t> краю 1 </a:t>
            </a:r>
            <a:r>
              <a:rPr lang="ru-RU" sz="2000" err="1">
                <a:ea typeface="+mn-lt"/>
                <a:cs typeface="+mn-lt"/>
              </a:rPr>
              <a:t>шийного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хребця</a:t>
            </a:r>
            <a:r>
              <a:rPr lang="ru-RU" sz="2000">
                <a:ea typeface="+mn-lt"/>
                <a:cs typeface="+mn-lt"/>
              </a:rPr>
              <a:t> і до </a:t>
            </a:r>
            <a:r>
              <a:rPr lang="ru-RU" sz="2000" err="1">
                <a:ea typeface="+mn-lt"/>
                <a:cs typeface="+mn-lt"/>
              </a:rPr>
              <a:t>нижнього</a:t>
            </a:r>
            <a:r>
              <a:rPr lang="ru-RU" sz="2000">
                <a:ea typeface="+mn-lt"/>
                <a:cs typeface="+mn-lt"/>
              </a:rPr>
              <a:t> краю 1 </a:t>
            </a:r>
            <a:r>
              <a:rPr lang="ru-RU" sz="2000" err="1">
                <a:ea typeface="+mn-lt"/>
                <a:cs typeface="+mn-lt"/>
              </a:rPr>
              <a:t>поперекового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хребця</a:t>
            </a:r>
            <a:r>
              <a:rPr lang="ru-RU" sz="2000">
                <a:ea typeface="+mn-lt"/>
                <a:cs typeface="+mn-lt"/>
              </a:rPr>
              <a:t>. </a:t>
            </a:r>
            <a:r>
              <a:rPr lang="ru-RU" sz="2000" err="1">
                <a:ea typeface="+mn-lt"/>
                <a:cs typeface="+mn-lt"/>
              </a:rPr>
              <a:t>Закінчується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мозковим</a:t>
            </a:r>
            <a:r>
              <a:rPr lang="ru-RU" sz="2000">
                <a:ea typeface="+mn-lt"/>
                <a:cs typeface="+mn-lt"/>
              </a:rPr>
              <a:t> конусом, </a:t>
            </a:r>
            <a:r>
              <a:rPr lang="ru-RU" sz="2000" err="1">
                <a:ea typeface="+mn-lt"/>
                <a:cs typeface="+mn-lt"/>
              </a:rPr>
              <a:t>який</a:t>
            </a:r>
            <a:r>
              <a:rPr lang="ru-RU" sz="2000">
                <a:ea typeface="+mn-lt"/>
                <a:cs typeface="+mn-lt"/>
              </a:rPr>
              <a:t> переходить в </a:t>
            </a:r>
            <a:r>
              <a:rPr lang="ru-RU" sz="2000" err="1">
                <a:ea typeface="+mn-lt"/>
                <a:cs typeface="+mn-lt"/>
              </a:rPr>
              <a:t>термінальну</a:t>
            </a:r>
            <a:r>
              <a:rPr lang="ru-RU" sz="2000">
                <a:ea typeface="+mn-lt"/>
                <a:cs typeface="+mn-lt"/>
              </a:rPr>
              <a:t> нитку - рудимент спинного </a:t>
            </a:r>
            <a:r>
              <a:rPr lang="ru-RU" sz="2000" err="1">
                <a:ea typeface="+mn-lt"/>
                <a:cs typeface="+mn-lt"/>
              </a:rPr>
              <a:t>мозку</a:t>
            </a:r>
            <a:r>
              <a:rPr lang="ru-RU" sz="2000">
                <a:ea typeface="+mn-lt"/>
                <a:cs typeface="+mn-lt"/>
              </a:rPr>
              <a:t> і </a:t>
            </a:r>
            <a:r>
              <a:rPr lang="ru-RU" sz="2000" err="1">
                <a:ea typeface="+mn-lt"/>
                <a:cs typeface="+mn-lt"/>
              </a:rPr>
              <a:t>тягнеться</a:t>
            </a:r>
            <a:r>
              <a:rPr lang="ru-RU" sz="2000">
                <a:ea typeface="+mn-lt"/>
                <a:cs typeface="+mn-lt"/>
              </a:rPr>
              <a:t> до </a:t>
            </a:r>
            <a:r>
              <a:rPr lang="ru-RU" sz="2000" err="1">
                <a:ea typeface="+mn-lt"/>
                <a:cs typeface="+mn-lt"/>
              </a:rPr>
              <a:t>рівня</a:t>
            </a:r>
            <a:r>
              <a:rPr lang="ru-RU" sz="2000">
                <a:ea typeface="+mn-lt"/>
                <a:cs typeface="+mn-lt"/>
              </a:rPr>
              <a:t> ІІ </a:t>
            </a:r>
            <a:r>
              <a:rPr lang="ru-RU" sz="2000" err="1">
                <a:ea typeface="+mn-lt"/>
                <a:cs typeface="+mn-lt"/>
              </a:rPr>
              <a:t>куприкового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хребця</a:t>
            </a:r>
            <a:r>
              <a:rPr lang="ru-RU" sz="2000">
                <a:ea typeface="+mn-lt"/>
                <a:cs typeface="+mn-lt"/>
              </a:rPr>
              <a:t>.</a:t>
            </a:r>
            <a:endParaRPr lang="ru-RU" sz="1800">
              <a:cs typeface="Calibri" panose="020F0502020204030204"/>
            </a:endParaRPr>
          </a:p>
          <a:p>
            <a:pPr marL="0" indent="0">
              <a:buNone/>
            </a:pPr>
            <a:endParaRPr lang="ru-RU" sz="1700"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37BE253-FE9E-1C9E-E2E7-8ECA1E57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959451"/>
            <a:ext cx="6019331" cy="49358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7289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CC72D80-D63E-CAB9-4CDA-4699A88A1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" r="3" b="3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D685168-6E81-1271-19E0-55153FAA9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488" y="1547004"/>
            <a:ext cx="3667036" cy="377952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ru-RU" sz="2400" dirty="0" err="1">
                <a:ea typeface="+mn-lt"/>
                <a:cs typeface="+mn-lt"/>
              </a:rPr>
              <a:t>Спинний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мозок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має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сегментарну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будову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Під</a:t>
            </a:r>
            <a:r>
              <a:rPr lang="ru-RU" sz="2400" dirty="0">
                <a:ea typeface="+mn-lt"/>
                <a:cs typeface="+mn-lt"/>
              </a:rPr>
              <a:t> сегментом </a:t>
            </a:r>
            <a:r>
              <a:rPr lang="ru-RU" sz="2400" dirty="0" err="1">
                <a:ea typeface="+mn-lt"/>
                <a:cs typeface="+mn-lt"/>
              </a:rPr>
              <a:t>розуміють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ділянку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сірої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білої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речовини</a:t>
            </a:r>
            <a:r>
              <a:rPr lang="ru-RU" sz="2400" dirty="0">
                <a:ea typeface="+mn-lt"/>
                <a:cs typeface="+mn-lt"/>
              </a:rPr>
              <a:t>, яка </a:t>
            </a:r>
            <a:r>
              <a:rPr lang="ru-RU" sz="2400" dirty="0" err="1">
                <a:ea typeface="+mn-lt"/>
                <a:cs typeface="+mn-lt"/>
              </a:rPr>
              <a:t>відповідає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розміщенню</a:t>
            </a:r>
            <a:r>
              <a:rPr lang="ru-RU" sz="2400" dirty="0">
                <a:ea typeface="+mn-lt"/>
                <a:cs typeface="+mn-lt"/>
              </a:rPr>
              <a:t> пари (</a:t>
            </a:r>
            <a:r>
              <a:rPr lang="ru-RU" sz="2400" dirty="0" err="1">
                <a:ea typeface="+mn-lt"/>
                <a:cs typeface="+mn-lt"/>
              </a:rPr>
              <a:t>лівого</a:t>
            </a:r>
            <a:r>
              <a:rPr lang="ru-RU" sz="2400" dirty="0">
                <a:ea typeface="+mn-lt"/>
                <a:cs typeface="+mn-lt"/>
              </a:rPr>
              <a:t> і правого) </a:t>
            </a:r>
            <a:r>
              <a:rPr lang="ru-RU" sz="2400" dirty="0" err="1">
                <a:ea typeface="+mn-lt"/>
                <a:cs typeface="+mn-lt"/>
              </a:rPr>
              <a:t>спинних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нервів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що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інервують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певні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сегменти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тіла</a:t>
            </a:r>
            <a:r>
              <a:rPr lang="ru-RU" sz="2400" dirty="0">
                <a:ea typeface="+mn-lt"/>
                <a:cs typeface="+mn-lt"/>
              </a:rPr>
              <a:t>. </a:t>
            </a:r>
          </a:p>
          <a:p>
            <a:pPr>
              <a:buNone/>
            </a:pPr>
            <a:r>
              <a:rPr lang="ru-RU" sz="2400" dirty="0" err="1">
                <a:ea typeface="+mn-lt"/>
                <a:cs typeface="+mn-lt"/>
              </a:rPr>
              <a:t>Розрізняють</a:t>
            </a:r>
            <a:r>
              <a:rPr lang="ru-RU" sz="2400" dirty="0">
                <a:ea typeface="+mn-lt"/>
                <a:cs typeface="+mn-lt"/>
              </a:rPr>
              <a:t>: </a:t>
            </a:r>
          </a:p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8 </a:t>
            </a:r>
            <a:r>
              <a:rPr lang="ru-RU" sz="2400" dirty="0" err="1">
                <a:ea typeface="+mn-lt"/>
                <a:cs typeface="+mn-lt"/>
              </a:rPr>
              <a:t>шийних</a:t>
            </a:r>
            <a:r>
              <a:rPr lang="ru-RU" sz="2400" dirty="0">
                <a:ea typeface="+mn-lt"/>
                <a:cs typeface="+mn-lt"/>
              </a:rPr>
              <a:t>; </a:t>
            </a:r>
          </a:p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12 </a:t>
            </a:r>
            <a:r>
              <a:rPr lang="ru-RU" sz="2400" dirty="0" err="1">
                <a:ea typeface="+mn-lt"/>
                <a:cs typeface="+mn-lt"/>
              </a:rPr>
              <a:t>грудних</a:t>
            </a:r>
            <a:r>
              <a:rPr lang="ru-RU" sz="2400" dirty="0">
                <a:ea typeface="+mn-lt"/>
                <a:cs typeface="+mn-lt"/>
              </a:rPr>
              <a:t>; </a:t>
            </a:r>
          </a:p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5 </a:t>
            </a:r>
            <a:r>
              <a:rPr lang="ru-RU" sz="2400" dirty="0" err="1">
                <a:ea typeface="+mn-lt"/>
                <a:cs typeface="+mn-lt"/>
              </a:rPr>
              <a:t>поперекових</a:t>
            </a:r>
            <a:r>
              <a:rPr lang="ru-RU" sz="2400" dirty="0">
                <a:ea typeface="+mn-lt"/>
                <a:cs typeface="+mn-lt"/>
              </a:rPr>
              <a:t>; </a:t>
            </a:r>
          </a:p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5 </a:t>
            </a:r>
            <a:r>
              <a:rPr lang="ru-RU" sz="2400" dirty="0" err="1">
                <a:ea typeface="+mn-lt"/>
                <a:cs typeface="+mn-lt"/>
              </a:rPr>
              <a:t>крижових</a:t>
            </a:r>
            <a:r>
              <a:rPr lang="ru-RU" sz="2400" dirty="0">
                <a:ea typeface="+mn-lt"/>
                <a:cs typeface="+mn-lt"/>
              </a:rPr>
              <a:t>; </a:t>
            </a:r>
          </a:p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1 </a:t>
            </a:r>
            <a:r>
              <a:rPr lang="ru-RU" sz="2400" dirty="0" err="1">
                <a:ea typeface="+mn-lt"/>
                <a:cs typeface="+mn-lt"/>
              </a:rPr>
              <a:t>куприковий</a:t>
            </a:r>
            <a:r>
              <a:rPr lang="ru-RU" sz="2400" dirty="0">
                <a:ea typeface="+mn-lt"/>
                <a:cs typeface="+mn-lt"/>
              </a:rPr>
              <a:t> сегмент спинного </a:t>
            </a:r>
            <a:r>
              <a:rPr lang="ru-RU" sz="2400" dirty="0" err="1">
                <a:ea typeface="+mn-lt"/>
                <a:cs typeface="+mn-lt"/>
              </a:rPr>
              <a:t>мозку</a:t>
            </a:r>
            <a:endParaRPr lang="ru-RU" sz="2400" dirty="0">
              <a:cs typeface="Calibri" panose="020F0502020204030204"/>
            </a:endParaRPr>
          </a:p>
          <a:p>
            <a:pPr marL="0" indent="0">
              <a:buNone/>
            </a:pPr>
            <a:endParaRPr lang="ru-RU" sz="1700" dirty="0">
              <a:cs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312BAC-E74B-4663-8E69-F0DB73E8D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175" y="3429000"/>
            <a:ext cx="2727750" cy="26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B929A-8290-EC49-5F7B-0779AFA54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309" y="3239058"/>
            <a:ext cx="5003875" cy="35468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1700" dirty="0">
                <a:ea typeface="+mn-lt"/>
                <a:cs typeface="+mn-lt"/>
              </a:rPr>
              <a:t>У </a:t>
            </a:r>
            <a:r>
              <a:rPr lang="ru-RU" sz="1700" dirty="0" err="1">
                <a:ea typeface="+mn-lt"/>
                <a:cs typeface="+mn-lt"/>
              </a:rPr>
              <a:t>відповідності</a:t>
            </a:r>
            <a:r>
              <a:rPr lang="ru-RU" sz="1700" dirty="0">
                <a:ea typeface="+mn-lt"/>
                <a:cs typeface="+mn-lt"/>
              </a:rPr>
              <a:t> з </a:t>
            </a:r>
            <a:r>
              <a:rPr lang="ru-RU" sz="1700" dirty="0" err="1">
                <a:ea typeface="+mn-lt"/>
                <a:cs typeface="+mn-lt"/>
              </a:rPr>
              <a:t>розвитком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п’яти</a:t>
            </a:r>
            <a:endParaRPr lang="ru-RU" sz="1700" dirty="0"/>
          </a:p>
          <a:p>
            <a:pPr>
              <a:buNone/>
            </a:pPr>
            <a:r>
              <a:rPr lang="ru-RU" sz="1700" dirty="0" err="1">
                <a:ea typeface="+mn-lt"/>
                <a:cs typeface="+mn-lt"/>
              </a:rPr>
              <a:t>мозкових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міхурців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головний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мозок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людини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прийнято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розділяти</a:t>
            </a:r>
            <a:r>
              <a:rPr lang="ru-RU" sz="1700" dirty="0">
                <a:ea typeface="+mn-lt"/>
                <a:cs typeface="+mn-lt"/>
              </a:rPr>
              <a:t> на </a:t>
            </a:r>
            <a:r>
              <a:rPr lang="ru-RU" sz="1700" dirty="0" err="1">
                <a:ea typeface="+mn-lt"/>
                <a:cs typeface="+mn-lt"/>
              </a:rPr>
              <a:t>п’ять</a:t>
            </a:r>
            <a:endParaRPr lang="ru-RU" sz="1700" dirty="0"/>
          </a:p>
          <a:p>
            <a:pPr>
              <a:buNone/>
            </a:pPr>
            <a:r>
              <a:rPr lang="ru-RU" sz="1700" dirty="0" err="1">
                <a:ea typeface="+mn-lt"/>
                <a:cs typeface="+mn-lt"/>
              </a:rPr>
              <a:t>відділів</a:t>
            </a:r>
            <a:r>
              <a:rPr lang="ru-RU" sz="1700" dirty="0">
                <a:ea typeface="+mn-lt"/>
                <a:cs typeface="+mn-lt"/>
              </a:rPr>
              <a:t>:</a:t>
            </a:r>
            <a:endParaRPr lang="ru-RU" sz="1700" dirty="0"/>
          </a:p>
          <a:p>
            <a:pPr>
              <a:buNone/>
            </a:pPr>
            <a:r>
              <a:rPr lang="ru-RU" sz="1700" dirty="0">
                <a:ea typeface="+mn-lt"/>
                <a:cs typeface="+mn-lt"/>
              </a:rPr>
              <a:t>- </a:t>
            </a:r>
            <a:r>
              <a:rPr lang="ru-RU" sz="1700" dirty="0" err="1">
                <a:ea typeface="+mn-lt"/>
                <a:cs typeface="+mn-lt"/>
              </a:rPr>
              <a:t>довгастий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мозок</a:t>
            </a:r>
            <a:r>
              <a:rPr lang="ru-RU" sz="1700" dirty="0">
                <a:ea typeface="+mn-lt"/>
                <a:cs typeface="+mn-lt"/>
              </a:rPr>
              <a:t>;</a:t>
            </a:r>
            <a:endParaRPr lang="ru-RU" sz="1700" dirty="0"/>
          </a:p>
          <a:p>
            <a:pPr>
              <a:buNone/>
            </a:pPr>
            <a:r>
              <a:rPr lang="ru-RU" sz="1700" dirty="0">
                <a:ea typeface="+mn-lt"/>
                <a:cs typeface="+mn-lt"/>
              </a:rPr>
              <a:t>- </a:t>
            </a:r>
            <a:r>
              <a:rPr lang="ru-RU" sz="1700" dirty="0" err="1">
                <a:ea typeface="+mn-lt"/>
                <a:cs typeface="+mn-lt"/>
              </a:rPr>
              <a:t>задній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мозок</a:t>
            </a:r>
            <a:r>
              <a:rPr lang="ru-RU" sz="1700" dirty="0">
                <a:ea typeface="+mn-lt"/>
                <a:cs typeface="+mn-lt"/>
              </a:rPr>
              <a:t>;</a:t>
            </a:r>
            <a:endParaRPr lang="ru-RU" sz="1700" dirty="0"/>
          </a:p>
          <a:p>
            <a:pPr>
              <a:buNone/>
            </a:pPr>
            <a:r>
              <a:rPr lang="ru-RU" sz="1700" dirty="0">
                <a:ea typeface="+mn-lt"/>
                <a:cs typeface="+mn-lt"/>
              </a:rPr>
              <a:t>- </a:t>
            </a:r>
            <a:r>
              <a:rPr lang="ru-RU" sz="1700" dirty="0" err="1">
                <a:ea typeface="+mn-lt"/>
                <a:cs typeface="+mn-lt"/>
              </a:rPr>
              <a:t>середній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мозок</a:t>
            </a:r>
            <a:r>
              <a:rPr lang="ru-RU" sz="1700" dirty="0">
                <a:ea typeface="+mn-lt"/>
                <a:cs typeface="+mn-lt"/>
              </a:rPr>
              <a:t>;</a:t>
            </a:r>
            <a:endParaRPr lang="ru-RU" sz="1700" dirty="0"/>
          </a:p>
          <a:p>
            <a:pPr>
              <a:buNone/>
            </a:pPr>
            <a:r>
              <a:rPr lang="ru-RU" sz="1700" dirty="0">
                <a:ea typeface="+mn-lt"/>
                <a:cs typeface="+mn-lt"/>
              </a:rPr>
              <a:t>- </a:t>
            </a:r>
            <a:r>
              <a:rPr lang="ru-RU" sz="1700" dirty="0" err="1">
                <a:ea typeface="+mn-lt"/>
                <a:cs typeface="+mn-lt"/>
              </a:rPr>
              <a:t>проміжний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мозок</a:t>
            </a:r>
            <a:r>
              <a:rPr lang="ru-RU" sz="1700" dirty="0">
                <a:ea typeface="+mn-lt"/>
                <a:cs typeface="+mn-lt"/>
              </a:rPr>
              <a:t>;</a:t>
            </a:r>
            <a:endParaRPr lang="ru-RU" sz="1700" dirty="0"/>
          </a:p>
          <a:p>
            <a:pPr>
              <a:buNone/>
            </a:pPr>
            <a:r>
              <a:rPr lang="ru-RU" sz="1700" dirty="0">
                <a:ea typeface="+mn-lt"/>
                <a:cs typeface="+mn-lt"/>
              </a:rPr>
              <a:t>- </a:t>
            </a:r>
            <a:r>
              <a:rPr lang="ru-RU" sz="1700" dirty="0" err="1">
                <a:ea typeface="+mn-lt"/>
                <a:cs typeface="+mn-lt"/>
              </a:rPr>
              <a:t>кінцевий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мозок</a:t>
            </a:r>
            <a:r>
              <a:rPr lang="ru-RU" sz="1700" dirty="0">
                <a:ea typeface="+mn-lt"/>
                <a:cs typeface="+mn-lt"/>
              </a:rPr>
              <a:t>.</a:t>
            </a:r>
            <a:endParaRPr lang="ru-RU" sz="1700" dirty="0"/>
          </a:p>
          <a:p>
            <a:pPr marL="0" indent="0">
              <a:buNone/>
            </a:pPr>
            <a:endParaRPr lang="ru-RU" sz="1700" dirty="0">
              <a:cs typeface="Calibri" panose="020F0502020204030204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5D8A2B3-04F7-EE3D-80D1-80CB8E317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2" y="907743"/>
            <a:ext cx="6711350" cy="504251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7F45F1B-6541-4EC8-A1C0-95B115900D80}"/>
              </a:ext>
            </a:extLst>
          </p:cNvPr>
          <p:cNvSpPr/>
          <p:nvPr/>
        </p:nvSpPr>
        <p:spPr>
          <a:xfrm>
            <a:off x="7520309" y="484632"/>
            <a:ext cx="41899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>
                <a:ea typeface="+mn-lt"/>
                <a:cs typeface="+mn-lt"/>
              </a:rPr>
              <a:t>Головний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мозок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людини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являється</a:t>
            </a:r>
            <a:r>
              <a:rPr lang="ru-RU" dirty="0">
                <a:ea typeface="+mn-lt"/>
                <a:cs typeface="+mn-lt"/>
              </a:rPr>
              <a:t> не </a:t>
            </a:r>
            <a:r>
              <a:rPr lang="ru-RU" dirty="0" err="1">
                <a:ea typeface="+mn-lt"/>
                <a:cs typeface="+mn-lt"/>
              </a:rPr>
              <a:t>тільки</a:t>
            </a:r>
            <a:r>
              <a:rPr lang="ru-RU" dirty="0">
                <a:ea typeface="+mn-lt"/>
                <a:cs typeface="+mn-lt"/>
              </a:rPr>
              <a:t> субстратом </a:t>
            </a:r>
            <a:r>
              <a:rPr lang="ru-RU" dirty="0" err="1">
                <a:ea typeface="+mn-lt"/>
                <a:cs typeface="+mn-lt"/>
              </a:rPr>
              <a:t>психічного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життя</a:t>
            </a:r>
            <a:r>
              <a:rPr lang="ru-RU" dirty="0">
                <a:ea typeface="+mn-lt"/>
                <a:cs typeface="+mn-lt"/>
              </a:rPr>
              <a:t>, але і регулятором </a:t>
            </a:r>
            <a:r>
              <a:rPr lang="ru-RU" dirty="0" err="1">
                <a:ea typeface="+mn-lt"/>
                <a:cs typeface="+mn-lt"/>
              </a:rPr>
              <a:t>всіх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процесів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проходять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організмі</a:t>
            </a:r>
            <a:r>
              <a:rPr lang="ru-RU" dirty="0">
                <a:ea typeface="+mn-lt"/>
                <a:cs typeface="+mn-lt"/>
              </a:rPr>
              <a:t>. Вага головного </a:t>
            </a:r>
            <a:r>
              <a:rPr lang="ru-RU" dirty="0" err="1">
                <a:ea typeface="+mn-lt"/>
                <a:cs typeface="+mn-lt"/>
              </a:rPr>
              <a:t>мозку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людини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коливається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1000-2200 г. </a:t>
            </a:r>
          </a:p>
          <a:p>
            <a:pPr>
              <a:buNone/>
            </a:pPr>
            <a:r>
              <a:rPr lang="ru-RU" dirty="0" err="1">
                <a:ea typeface="+mn-lt"/>
                <a:cs typeface="+mn-lt"/>
              </a:rPr>
              <a:t>Головний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мозок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лежить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порожнині</a:t>
            </a:r>
            <a:r>
              <a:rPr lang="ru-RU" dirty="0">
                <a:ea typeface="+mn-lt"/>
                <a:cs typeface="+mn-lt"/>
              </a:rPr>
              <a:t> черепа і </a:t>
            </a:r>
            <a:r>
              <a:rPr lang="ru-RU" dirty="0" err="1">
                <a:ea typeface="+mn-lt"/>
                <a:cs typeface="+mn-lt"/>
              </a:rPr>
              <a:t>повністю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повторює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його</a:t>
            </a:r>
            <a:r>
              <a:rPr lang="ru-RU" dirty="0">
                <a:ea typeface="+mn-lt"/>
                <a:cs typeface="+mn-lt"/>
              </a:rPr>
              <a:t> форму.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5969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07A63-3ECA-7908-B3FF-CAB4310C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500">
                <a:ea typeface="+mn-lt"/>
                <a:cs typeface="+mn-lt"/>
              </a:rPr>
              <a:t>У корі великих півкуль розрізняють наступні </a:t>
            </a:r>
            <a:r>
              <a:rPr lang="ru-RU" sz="1500" b="1">
                <a:ea typeface="+mn-lt"/>
                <a:cs typeface="+mn-lt"/>
              </a:rPr>
              <a:t>чутливі</a:t>
            </a:r>
            <a:r>
              <a:rPr lang="ru-RU" sz="1500">
                <a:ea typeface="+mn-lt"/>
                <a:cs typeface="+mn-lt"/>
              </a:rPr>
              <a:t> і </a:t>
            </a:r>
            <a:r>
              <a:rPr lang="ru-RU" sz="1500" b="1">
                <a:ea typeface="+mn-lt"/>
                <a:cs typeface="+mn-lt"/>
              </a:rPr>
              <a:t>рухові зони</a:t>
            </a:r>
            <a:r>
              <a:rPr lang="ru-RU" sz="1500">
                <a:ea typeface="+mn-lt"/>
                <a:cs typeface="+mn-lt"/>
              </a:rPr>
              <a:t>:</a:t>
            </a:r>
            <a:endParaRPr lang="ru-RU" sz="1500"/>
          </a:p>
          <a:p>
            <a:pPr>
              <a:buFont typeface="Arial"/>
              <a:buChar char="•"/>
            </a:pPr>
            <a:r>
              <a:rPr lang="ru-RU" sz="1500">
                <a:ea typeface="+mn-lt"/>
                <a:cs typeface="+mn-lt"/>
              </a:rPr>
              <a:t>рухова зона розташована у передній центральній звивині лобової долі;</a:t>
            </a:r>
            <a:endParaRPr lang="ru-RU" sz="1500"/>
          </a:p>
          <a:p>
            <a:pPr>
              <a:buFont typeface="Arial"/>
              <a:buChar char="•"/>
            </a:pPr>
            <a:r>
              <a:rPr lang="ru-RU" sz="1500">
                <a:ea typeface="+mn-lt"/>
                <a:cs typeface="+mn-lt"/>
              </a:rPr>
              <a:t>зона шкірно-м'язової чутливості розташована у задній центральній звивині тім'яної долі;</a:t>
            </a:r>
            <a:endParaRPr lang="ru-RU" sz="1500"/>
          </a:p>
          <a:p>
            <a:pPr>
              <a:buFont typeface="Arial"/>
              <a:buChar char="•"/>
            </a:pPr>
            <a:r>
              <a:rPr lang="ru-RU" sz="1500">
                <a:ea typeface="+mn-lt"/>
                <a:cs typeface="+mn-lt"/>
              </a:rPr>
              <a:t>зорова зона розташована у потиличній долі;</a:t>
            </a:r>
            <a:endParaRPr lang="ru-RU" sz="1500"/>
          </a:p>
          <a:p>
            <a:pPr>
              <a:buFont typeface="Arial"/>
              <a:buChar char="•"/>
            </a:pPr>
            <a:r>
              <a:rPr lang="ru-RU" sz="1500">
                <a:ea typeface="+mn-lt"/>
                <a:cs typeface="+mn-lt"/>
              </a:rPr>
              <a:t>слухова зона розташована у скроневій долі;</a:t>
            </a:r>
            <a:endParaRPr lang="ru-RU" sz="1500"/>
          </a:p>
          <a:p>
            <a:pPr>
              <a:buFont typeface="Arial"/>
              <a:buChar char="•"/>
            </a:pPr>
            <a:r>
              <a:rPr lang="ru-RU" sz="1500">
                <a:ea typeface="+mn-lt"/>
                <a:cs typeface="+mn-lt"/>
              </a:rPr>
              <a:t>центри нюху і смаку знаходяться на внутрішніх поверхнях скроневих і лобових доль.</a:t>
            </a:r>
            <a:endParaRPr lang="ru-RU" sz="1500"/>
          </a:p>
          <a:p>
            <a:pPr marL="0" indent="0">
              <a:buNone/>
            </a:pPr>
            <a:endParaRPr lang="ru-RU" sz="1500"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BA112C-5F1F-43EE-71DC-8A6D28CB3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096533"/>
            <a:ext cx="5628018" cy="44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56A4-153D-BB9B-A6C5-5E0EA559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ru-RU" sz="2200">
                <a:solidFill>
                  <a:srgbClr val="FFFFFF"/>
                </a:solidFill>
                <a:ea typeface="+mj-lt"/>
                <a:cs typeface="+mj-lt"/>
              </a:rPr>
              <a:t>Периферична нервова система поділяється на соматичну та вегетативну частини</a:t>
            </a:r>
          </a:p>
          <a:p>
            <a:endParaRPr lang="ru-RU" sz="22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2DC30F-EF84-19D2-5C92-AE4722EAE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4" y="3369507"/>
            <a:ext cx="4222160" cy="32755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US" sz="1800" b="1" err="1">
                <a:ea typeface="+mn-lt"/>
                <a:cs typeface="+mn-lt"/>
              </a:rPr>
              <a:t>соматична</a:t>
            </a:r>
            <a:r>
              <a:rPr lang="en-US" sz="1800" b="1">
                <a:ea typeface="+mn-lt"/>
                <a:cs typeface="+mn-lt"/>
              </a:rPr>
              <a:t> (</a:t>
            </a:r>
            <a:r>
              <a:rPr lang="en-US" sz="1800" b="1" err="1">
                <a:ea typeface="+mn-lt"/>
                <a:cs typeface="+mn-lt"/>
              </a:rPr>
              <a:t>рухова</a:t>
            </a:r>
            <a:r>
              <a:rPr lang="en-US" sz="1800" b="1">
                <a:ea typeface="+mn-lt"/>
                <a:cs typeface="+mn-lt"/>
              </a:rPr>
              <a:t>) </a:t>
            </a:r>
            <a:r>
              <a:rPr lang="en-US" sz="1800" b="1" err="1">
                <a:ea typeface="+mn-lt"/>
                <a:cs typeface="+mn-lt"/>
              </a:rPr>
              <a:t>частина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іннервує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підводить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нервові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імпульси</a:t>
            </a:r>
            <a:r>
              <a:rPr lang="en-US" sz="1800">
                <a:ea typeface="+mn-lt"/>
                <a:cs typeface="+mn-lt"/>
              </a:rPr>
              <a:t>) </a:t>
            </a:r>
            <a:r>
              <a:rPr lang="en-US" sz="1800" err="1">
                <a:ea typeface="+mn-lt"/>
                <a:cs typeface="+mn-lt"/>
              </a:rPr>
              <a:t>скелетні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м'язи</a:t>
            </a:r>
            <a:r>
              <a:rPr lang="en-US" sz="1800">
                <a:ea typeface="+mn-lt"/>
                <a:cs typeface="+mn-lt"/>
              </a:rPr>
              <a:t> й </a:t>
            </a:r>
            <a:r>
              <a:rPr lang="en-US" sz="1800" err="1">
                <a:ea typeface="+mn-lt"/>
                <a:cs typeface="+mn-lt"/>
              </a:rPr>
              <a:t>забезпечує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їхню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швидку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реакцію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на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подразнення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За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участю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цього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відділу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мозок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людини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отримує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інформацію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про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зовнішнє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середовище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та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його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вплив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на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організм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i="1" err="1">
                <a:ea typeface="+mn-lt"/>
                <a:cs typeface="+mn-lt"/>
              </a:rPr>
              <a:t>наприклад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температурні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зміни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біль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дотик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та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ін</a:t>
            </a:r>
            <a:r>
              <a:rPr lang="en-US" sz="1800">
                <a:ea typeface="+mn-lt"/>
                <a:cs typeface="+mn-lt"/>
              </a:rPr>
              <a:t>.). </a:t>
            </a:r>
            <a:r>
              <a:rPr lang="en-US" sz="1800" err="1">
                <a:ea typeface="+mn-lt"/>
                <a:cs typeface="+mn-lt"/>
              </a:rPr>
              <a:t>За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її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допомогою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людина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довільно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тобто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за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власним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бажанням</a:t>
            </a:r>
            <a:r>
              <a:rPr lang="en-US" sz="1800">
                <a:ea typeface="+mn-lt"/>
                <a:cs typeface="+mn-lt"/>
              </a:rPr>
              <a:t>) </a:t>
            </a:r>
            <a:r>
              <a:rPr lang="en-US" sz="1800" err="1">
                <a:ea typeface="+mn-lt"/>
                <a:cs typeface="+mn-lt"/>
              </a:rPr>
              <a:t>виконує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різні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рухи</a:t>
            </a:r>
            <a:r>
              <a:rPr lang="en-US" sz="1800">
                <a:ea typeface="+mn-lt"/>
                <a:cs typeface="+mn-lt"/>
              </a:rPr>
              <a:t>;</a:t>
            </a:r>
            <a:endParaRPr lang="ru-RU" sz="1800"/>
          </a:p>
          <a:p>
            <a:pPr marL="0" indent="0">
              <a:buNone/>
            </a:pPr>
            <a:endParaRPr lang="en-US" sz="1600"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988E38-42CB-41A2-DDF4-6C08D6DD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02" y="1684699"/>
            <a:ext cx="6903723" cy="336556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E9BC879-5600-41B2-8ACA-F723A9446FCB}"/>
              </a:ext>
            </a:extLst>
          </p:cNvPr>
          <p:cNvSpPr txBox="1">
            <a:spLocks/>
          </p:cNvSpPr>
          <p:nvPr/>
        </p:nvSpPr>
        <p:spPr>
          <a:xfrm>
            <a:off x="4309300" y="250381"/>
            <a:ext cx="6515349" cy="143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>
                <a:ea typeface="+mn-lt"/>
                <a:cs typeface="+mn-lt"/>
              </a:rPr>
              <a:t>Периферична нервова система (ПНС) — частина нервової системи, що здійснює зв'язок між ЦНС і органами. Її утворюють нерви, нервові вузли, нервові сплетіння, що розташовані за межами ЦНС.</a:t>
            </a:r>
            <a:endParaRPr lang="ru-RU" sz="200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198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242CFD-1C1D-87C2-CA44-3CD84D4D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4" y="957532"/>
            <a:ext cx="3936814" cy="53381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ru-RU" sz="1800" b="1" dirty="0" err="1">
                <a:ea typeface="+mn-lt"/>
                <a:cs typeface="+mn-lt"/>
              </a:rPr>
              <a:t>Виділення</a:t>
            </a:r>
            <a:r>
              <a:rPr lang="ru-RU" sz="1800" b="1" dirty="0">
                <a:ea typeface="+mn-lt"/>
                <a:cs typeface="+mn-lt"/>
              </a:rPr>
              <a:t> — </a:t>
            </a:r>
            <a:r>
              <a:rPr lang="ru-RU" sz="1800" b="1" dirty="0" err="1">
                <a:ea typeface="+mn-lt"/>
                <a:cs typeface="+mn-lt"/>
              </a:rPr>
              <a:t>процес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який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забезпечує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виведення</a:t>
            </a:r>
            <a:r>
              <a:rPr lang="ru-RU" sz="1800" b="1" dirty="0">
                <a:ea typeface="+mn-lt"/>
                <a:cs typeface="+mn-lt"/>
              </a:rPr>
              <a:t> з </a:t>
            </a:r>
            <a:r>
              <a:rPr lang="ru-RU" sz="1800" b="1" dirty="0" err="1">
                <a:ea typeface="+mn-lt"/>
                <a:cs typeface="+mn-lt"/>
              </a:rPr>
              <a:t>організму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продуктів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обміну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речовин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які</a:t>
            </a:r>
            <a:r>
              <a:rPr lang="ru-RU" sz="1800" b="1" dirty="0">
                <a:ea typeface="+mn-lt"/>
                <a:cs typeface="+mn-lt"/>
              </a:rPr>
              <a:t> не </a:t>
            </a:r>
            <a:r>
              <a:rPr lang="ru-RU" sz="1800" b="1" dirty="0" err="1">
                <a:ea typeface="+mn-lt"/>
                <a:cs typeface="+mn-lt"/>
              </a:rPr>
              <a:t>можуть</a:t>
            </a:r>
            <a:r>
              <a:rPr lang="ru-RU" sz="1800" b="1" dirty="0">
                <a:ea typeface="+mn-lt"/>
                <a:cs typeface="+mn-lt"/>
              </a:rPr>
              <a:t> бути </a:t>
            </a:r>
            <a:r>
              <a:rPr lang="ru-RU" sz="1800" b="1" dirty="0" err="1">
                <a:ea typeface="+mn-lt"/>
                <a:cs typeface="+mn-lt"/>
              </a:rPr>
              <a:t>використані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організмом</a:t>
            </a:r>
            <a:r>
              <a:rPr lang="ru-RU" sz="1800" b="1" dirty="0">
                <a:ea typeface="+mn-lt"/>
                <a:cs typeface="+mn-lt"/>
              </a:rPr>
              <a:t>.</a:t>
            </a:r>
            <a:endParaRPr lang="ru-RU" sz="1800" dirty="0">
              <a:cs typeface="Calibri"/>
            </a:endParaRPr>
          </a:p>
          <a:p>
            <a:pPr>
              <a:buNone/>
            </a:pPr>
            <a:br>
              <a:rPr lang="en-US" sz="1800" dirty="0"/>
            </a:b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Виділення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обміну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здійснюється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різними</a:t>
            </a:r>
            <a:r>
              <a:rPr lang="ru-RU" sz="1800" dirty="0">
                <a:ea typeface="+mn-lt"/>
                <a:cs typeface="+mn-lt"/>
              </a:rPr>
              <a:t> органами: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через </a:t>
            </a:r>
            <a:r>
              <a:rPr lang="ru-RU" sz="1800" dirty="0" err="1">
                <a:ea typeface="+mn-lt"/>
                <a:cs typeface="+mn-lt"/>
              </a:rPr>
              <a:t>легені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dirty="0" err="1">
                <a:ea typeface="+mn-lt"/>
                <a:cs typeface="+mn-lt"/>
              </a:rPr>
              <a:t>організму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людини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видаляються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вуглекислий</a:t>
            </a:r>
            <a:r>
              <a:rPr lang="ru-RU" sz="1800" dirty="0">
                <a:ea typeface="+mn-lt"/>
                <a:cs typeface="+mn-lt"/>
              </a:rPr>
              <a:t> газ і пари води;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через </a:t>
            </a:r>
            <a:r>
              <a:rPr lang="ru-RU" sz="1800" dirty="0" err="1">
                <a:ea typeface="+mn-lt"/>
                <a:cs typeface="+mn-lt"/>
              </a:rPr>
              <a:t>потові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залози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виводяться</a:t>
            </a:r>
            <a:r>
              <a:rPr lang="ru-RU" sz="1800" dirty="0">
                <a:ea typeface="+mn-lt"/>
                <a:cs typeface="+mn-lt"/>
              </a:rPr>
              <a:t> вода, </a:t>
            </a:r>
            <a:r>
              <a:rPr lang="ru-RU" sz="1800" dirty="0" err="1">
                <a:ea typeface="+mn-lt"/>
                <a:cs typeface="+mn-lt"/>
              </a:rPr>
              <a:t>сечовина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амоніак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солі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через кишечник (з калом) з </a:t>
            </a:r>
            <a:r>
              <a:rPr lang="ru-RU" sz="1800" dirty="0" err="1">
                <a:ea typeface="+mn-lt"/>
                <a:cs typeface="+mn-lt"/>
              </a:rPr>
              <a:t>організму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видаляються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солі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отруйних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важких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металів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err="1">
                <a:ea typeface="+mn-lt"/>
                <a:cs typeface="+mn-lt"/>
              </a:rPr>
              <a:t>Проте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основними</a:t>
            </a:r>
            <a:r>
              <a:rPr lang="ru-RU" sz="1800" dirty="0">
                <a:ea typeface="+mn-lt"/>
                <a:cs typeface="+mn-lt"/>
              </a:rPr>
              <a:t> органами </a:t>
            </a:r>
            <a:r>
              <a:rPr lang="ru-RU" sz="1800" dirty="0" err="1">
                <a:ea typeface="+mn-lt"/>
                <a:cs typeface="+mn-lt"/>
              </a:rPr>
              <a:t>виділення</a:t>
            </a:r>
            <a:r>
              <a:rPr lang="ru-RU" sz="1800" dirty="0">
                <a:ea typeface="+mn-lt"/>
                <a:cs typeface="+mn-lt"/>
              </a:rPr>
              <a:t> є </a:t>
            </a:r>
            <a:r>
              <a:rPr lang="ru-RU" sz="1800" b="1" dirty="0" err="1">
                <a:ea typeface="+mn-lt"/>
                <a:cs typeface="+mn-lt"/>
              </a:rPr>
              <a:t>нирки</a:t>
            </a:r>
            <a:r>
              <a:rPr lang="ru-RU" sz="1800" dirty="0">
                <a:ea typeface="+mn-lt"/>
                <a:cs typeface="+mn-lt"/>
              </a:rPr>
              <a:t>, через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видаляються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рідкі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обміну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</a:t>
            </a:r>
            <a:r>
              <a:rPr lang="ru-RU" sz="1800" dirty="0">
                <a:ea typeface="+mn-lt"/>
                <a:cs typeface="+mn-lt"/>
              </a:rPr>
              <a:t> (</a:t>
            </a:r>
            <a:r>
              <a:rPr lang="ru-RU" sz="1800" dirty="0" err="1">
                <a:ea typeface="+mn-lt"/>
                <a:cs typeface="+mn-lt"/>
              </a:rPr>
              <a:t>продукти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розпаду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білків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містять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Нітроген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надлишок</a:t>
            </a:r>
            <a:r>
              <a:rPr lang="ru-RU" sz="1800" dirty="0">
                <a:ea typeface="+mn-lt"/>
                <a:cs typeface="+mn-lt"/>
              </a:rPr>
              <a:t> води, </a:t>
            </a:r>
            <a:r>
              <a:rPr lang="ru-RU" sz="1800" dirty="0" err="1">
                <a:ea typeface="+mn-lt"/>
                <a:cs typeface="+mn-lt"/>
              </a:rPr>
              <a:t>деякі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солі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dirty="0" err="1">
                <a:ea typeface="+mn-lt"/>
                <a:cs typeface="+mn-lt"/>
              </a:rPr>
              <a:t>інші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речовини</a:t>
            </a:r>
            <a:r>
              <a:rPr lang="ru-RU" sz="1800" dirty="0">
                <a:ea typeface="+mn-lt"/>
                <a:cs typeface="+mn-lt"/>
              </a:rPr>
              <a:t>). Таким чином, </a:t>
            </a:r>
            <a:r>
              <a:rPr lang="ru-RU" sz="1800" dirty="0" err="1">
                <a:ea typeface="+mn-lt"/>
                <a:cs typeface="+mn-lt"/>
              </a:rPr>
              <a:t>нирки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підтримують</a:t>
            </a:r>
            <a:r>
              <a:rPr lang="ru-RU" sz="1800" dirty="0">
                <a:ea typeface="+mn-lt"/>
                <a:cs typeface="+mn-lt"/>
              </a:rPr>
              <a:t> водно-</a:t>
            </a:r>
            <a:r>
              <a:rPr lang="ru-RU" sz="1800" dirty="0" err="1">
                <a:ea typeface="+mn-lt"/>
                <a:cs typeface="+mn-lt"/>
              </a:rPr>
              <a:t>сольовий</a:t>
            </a:r>
            <a:r>
              <a:rPr lang="ru-RU" sz="1800" dirty="0">
                <a:ea typeface="+mn-lt"/>
                <a:cs typeface="+mn-lt"/>
              </a:rPr>
              <a:t> баланс в </a:t>
            </a:r>
            <a:r>
              <a:rPr lang="ru-RU" sz="1800" dirty="0" err="1">
                <a:ea typeface="+mn-lt"/>
                <a:cs typeface="+mn-lt"/>
              </a:rPr>
              <a:t>організмі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1400" dirty="0"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5ADAB5-2721-1C4A-4E00-36B87AB2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88" y="807593"/>
            <a:ext cx="598807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150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2E9F63-4357-85A2-B0A4-C326661C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52" y="1848928"/>
            <a:ext cx="400870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ru-RU" sz="1700" b="1">
                <a:ea typeface="+mn-lt"/>
                <a:cs typeface="+mn-lt"/>
              </a:rPr>
              <a:t>вегетативна (автономна) нервова система регулює</a:t>
            </a:r>
            <a:r>
              <a:rPr lang="ru-RU" sz="1700">
                <a:ea typeface="+mn-lt"/>
                <a:cs typeface="+mn-lt"/>
              </a:rPr>
              <a:t> роботу внутрішніх органів, управляє активністю гладкої і серцевої мускулатури, роботою залоз, реакціями обміну речовин, підтримуючи постійність внутрішнього середовища в організмі людини. Сама людина не може керувати роботою цієї системи (не можна, наприклад, за бажанням зупинити серце, прискорити процес травлення, затримати потовиділення), тобто, вона працює мимоволі.</a:t>
            </a:r>
            <a:endParaRPr lang="ru-RU" sz="1700"/>
          </a:p>
          <a:p>
            <a:pPr marL="0" indent="0">
              <a:buNone/>
            </a:pPr>
            <a:endParaRPr lang="ru-RU" sz="1700"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830B31-6835-B6CC-9AF8-565868D8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621578"/>
            <a:ext cx="6019331" cy="36115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132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ru-RU" dirty="0" err="1">
                <a:cs typeface="Calibri Light"/>
              </a:rPr>
              <a:t>Сенсорні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системи</a:t>
            </a:r>
            <a:endParaRPr lang="ru-RU" dirty="0" err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cs typeface="Calibri"/>
              </a:rPr>
              <a:t>Анатомія</a:t>
            </a:r>
            <a:r>
              <a:rPr lang="ru-RU" dirty="0">
                <a:cs typeface="Calibri"/>
              </a:rPr>
              <a:t> і </a:t>
            </a:r>
            <a:r>
              <a:rPr lang="ru-RU" dirty="0" err="1">
                <a:cs typeface="Calibri"/>
              </a:rPr>
              <a:t>фізіологія</a:t>
            </a: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18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964F08-AA9E-77B9-3998-D3BAFF83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84" y="353684"/>
            <a:ext cx="7041074" cy="58701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800" dirty="0">
                <a:ea typeface="+mn-lt"/>
                <a:cs typeface="+mn-lt"/>
              </a:rPr>
              <a:t>Людина </a:t>
            </a:r>
            <a:r>
              <a:rPr lang="ru-RU" sz="1800" err="1">
                <a:ea typeface="+mn-lt"/>
                <a:cs typeface="+mn-lt"/>
              </a:rPr>
              <a:t>отримує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інформацію</a:t>
            </a:r>
            <a:r>
              <a:rPr lang="ru-RU" sz="1800" dirty="0">
                <a:ea typeface="+mn-lt"/>
                <a:cs typeface="+mn-lt"/>
              </a:rPr>
              <a:t> про </a:t>
            </a:r>
            <a:r>
              <a:rPr lang="ru-RU" sz="1800" err="1">
                <a:ea typeface="+mn-lt"/>
                <a:cs typeface="+mn-lt"/>
              </a:rPr>
              <a:t>навколишнє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середовище</a:t>
            </a:r>
            <a:r>
              <a:rPr lang="ru-RU" sz="1800" dirty="0">
                <a:ea typeface="+mn-lt"/>
                <a:cs typeface="+mn-lt"/>
              </a:rPr>
              <a:t> за </a:t>
            </a:r>
            <a:r>
              <a:rPr lang="ru-RU" sz="1800" err="1">
                <a:ea typeface="+mn-lt"/>
                <a:cs typeface="+mn-lt"/>
              </a:rPr>
              <a:t>допомогою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сенсорних</a:t>
            </a:r>
            <a:r>
              <a:rPr lang="ru-RU" sz="1800" dirty="0">
                <a:ea typeface="+mn-lt"/>
                <a:cs typeface="+mn-lt"/>
              </a:rPr>
              <a:t> систем, </a:t>
            </a:r>
            <a:r>
              <a:rPr lang="ru-RU" sz="1800" err="1">
                <a:ea typeface="+mn-lt"/>
                <a:cs typeface="+mn-lt"/>
              </a:rPr>
              <a:t>або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аналізаторів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>
              <a:ea typeface="Calibri"/>
              <a:cs typeface="Calibri"/>
            </a:endParaRPr>
          </a:p>
          <a:p>
            <a:pPr>
              <a:buNone/>
            </a:pPr>
            <a:r>
              <a:rPr lang="ru-RU" sz="1800" b="1" dirty="0" err="1">
                <a:ea typeface="+mn-lt"/>
                <a:cs typeface="+mn-lt"/>
              </a:rPr>
              <a:t>Сенсорна</a:t>
            </a:r>
            <a:r>
              <a:rPr lang="ru-RU" sz="1800" b="1" dirty="0">
                <a:ea typeface="+mn-lt"/>
                <a:cs typeface="+mn-lt"/>
              </a:rPr>
              <a:t> система (</a:t>
            </a:r>
            <a:r>
              <a:rPr lang="ru-RU" sz="1800" b="1" dirty="0" err="1">
                <a:ea typeface="+mn-lt"/>
                <a:cs typeface="+mn-lt"/>
              </a:rPr>
              <a:t>аналізатор</a:t>
            </a:r>
            <a:r>
              <a:rPr lang="ru-RU" sz="1800" b="1" dirty="0">
                <a:ea typeface="+mn-lt"/>
                <a:cs typeface="+mn-lt"/>
              </a:rPr>
              <a:t>) — </a:t>
            </a:r>
            <a:r>
              <a:rPr lang="ru-RU" sz="1800" b="1" dirty="0" err="1">
                <a:ea typeface="+mn-lt"/>
                <a:cs typeface="+mn-lt"/>
              </a:rPr>
              <a:t>сукупність</a:t>
            </a:r>
            <a:r>
              <a:rPr lang="ru-RU" sz="1800" b="1" dirty="0">
                <a:ea typeface="+mn-lt"/>
                <a:cs typeface="+mn-lt"/>
              </a:rPr>
              <a:t> структур </a:t>
            </a:r>
            <a:r>
              <a:rPr lang="ru-RU" sz="1800" b="1" dirty="0" err="1">
                <a:ea typeface="+mn-lt"/>
                <a:cs typeface="+mn-lt"/>
              </a:rPr>
              <a:t>нервової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системи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що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здійснюють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прийом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обробку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інформації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певного</a:t>
            </a:r>
            <a:r>
              <a:rPr lang="ru-RU" sz="1800" b="1" dirty="0">
                <a:ea typeface="+mn-lt"/>
                <a:cs typeface="+mn-lt"/>
              </a:rPr>
              <a:t> виду і </a:t>
            </a:r>
            <a:r>
              <a:rPr lang="ru-RU" sz="1800" b="1" dirty="0" err="1">
                <a:ea typeface="+mn-lt"/>
                <a:cs typeface="+mn-lt"/>
              </a:rPr>
              <a:t>формування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відчуттів</a:t>
            </a:r>
            <a:r>
              <a:rPr lang="ru-RU" sz="1800" b="1" dirty="0">
                <a:ea typeface="+mn-lt"/>
                <a:cs typeface="+mn-lt"/>
              </a:rPr>
              <a:t>.</a:t>
            </a:r>
            <a:endParaRPr lang="ru-RU" sz="1800">
              <a:ea typeface="Calibri"/>
              <a:cs typeface="Calibri"/>
            </a:endParaRPr>
          </a:p>
          <a:p>
            <a:pPr>
              <a:buNone/>
            </a:pPr>
            <a:r>
              <a:rPr lang="ru-RU" sz="1800" err="1">
                <a:ea typeface="+mn-lt"/>
                <a:cs typeface="+mn-lt"/>
              </a:rPr>
              <a:t>Усі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аналізатори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побудовані</a:t>
            </a:r>
            <a:r>
              <a:rPr lang="ru-RU" sz="1800" dirty="0">
                <a:ea typeface="+mn-lt"/>
                <a:cs typeface="+mn-lt"/>
              </a:rPr>
              <a:t> за </a:t>
            </a:r>
            <a:r>
              <a:rPr lang="ru-RU" sz="1800" err="1">
                <a:ea typeface="+mn-lt"/>
                <a:cs typeface="+mn-lt"/>
              </a:rPr>
              <a:t>єдиним</a:t>
            </a:r>
            <a:r>
              <a:rPr lang="ru-RU" sz="1800" dirty="0">
                <a:ea typeface="+mn-lt"/>
                <a:cs typeface="+mn-lt"/>
              </a:rPr>
              <a:t> принципом і </a:t>
            </a:r>
            <a:r>
              <a:rPr lang="ru-RU" sz="1800" err="1">
                <a:ea typeface="+mn-lt"/>
                <a:cs typeface="+mn-lt"/>
              </a:rPr>
              <a:t>складаються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err="1">
                <a:ea typeface="+mn-lt"/>
                <a:cs typeface="+mn-lt"/>
              </a:rPr>
              <a:t>трьох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відділів</a:t>
            </a:r>
            <a:r>
              <a:rPr lang="ru-RU" sz="1800" dirty="0">
                <a:ea typeface="+mn-lt"/>
                <a:cs typeface="+mn-lt"/>
              </a:rPr>
              <a:t>: </a:t>
            </a:r>
            <a:r>
              <a:rPr lang="ru-RU" sz="1800" err="1">
                <a:ea typeface="+mn-lt"/>
                <a:cs typeface="+mn-lt"/>
              </a:rPr>
              <a:t>периферичного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провідникового</a:t>
            </a:r>
            <a:r>
              <a:rPr lang="ru-RU" sz="1800" dirty="0">
                <a:ea typeface="+mn-lt"/>
                <a:cs typeface="+mn-lt"/>
              </a:rPr>
              <a:t> і центрального.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 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Периферичний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відділ</a:t>
            </a:r>
            <a:r>
              <a:rPr lang="ru-RU" sz="1800" dirty="0">
                <a:ea typeface="+mn-lt"/>
                <a:cs typeface="+mn-lt"/>
              </a:rPr>
              <a:t> представлений рецепторами, </a:t>
            </a:r>
            <a:r>
              <a:rPr lang="ru-RU" sz="180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сприймають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подразнення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>
              <a:ea typeface="Calibri"/>
              <a:cs typeface="Calibri"/>
            </a:endParaRPr>
          </a:p>
          <a:p>
            <a:pPr>
              <a:buNone/>
            </a:pPr>
            <a:r>
              <a:rPr lang="ru-RU" sz="1800" b="1" dirty="0" err="1">
                <a:ea typeface="+mn-lt"/>
                <a:cs typeface="+mn-lt"/>
              </a:rPr>
              <a:t>Рецептори</a:t>
            </a:r>
            <a:r>
              <a:rPr lang="ru-RU" sz="1800" b="1" dirty="0">
                <a:ea typeface="+mn-lt"/>
                <a:cs typeface="+mn-lt"/>
              </a:rPr>
              <a:t> — </a:t>
            </a:r>
            <a:r>
              <a:rPr lang="ru-RU" sz="1800" b="1" dirty="0" err="1">
                <a:ea typeface="+mn-lt"/>
                <a:cs typeface="+mn-lt"/>
              </a:rPr>
              <a:t>нервові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закінчення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або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чутливі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клітини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що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перетворюють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зовнішній</a:t>
            </a:r>
            <a:r>
              <a:rPr lang="ru-RU" sz="1800" b="1" dirty="0">
                <a:ea typeface="+mn-lt"/>
                <a:cs typeface="+mn-lt"/>
              </a:rPr>
              <a:t> сигнал на </a:t>
            </a:r>
            <a:r>
              <a:rPr lang="ru-RU" sz="1800" b="1" dirty="0" err="1">
                <a:ea typeface="+mn-lt"/>
                <a:cs typeface="+mn-lt"/>
              </a:rPr>
              <a:t>нервові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імпульси</a:t>
            </a:r>
            <a:r>
              <a:rPr lang="ru-RU" sz="1800" b="1" dirty="0">
                <a:ea typeface="+mn-lt"/>
                <a:cs typeface="+mn-lt"/>
              </a:rPr>
              <a:t>.</a:t>
            </a:r>
            <a:endParaRPr lang="ru-RU" sz="1800">
              <a:ea typeface="Calibri"/>
              <a:cs typeface="Calibri"/>
            </a:endParaRPr>
          </a:p>
          <a:p>
            <a:pPr>
              <a:buNone/>
            </a:pPr>
            <a:r>
              <a:rPr lang="ru-RU" sz="1800" b="1" err="1">
                <a:ea typeface="+mn-lt"/>
                <a:cs typeface="+mn-lt"/>
              </a:rPr>
              <a:t>Провідникової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відділ</a:t>
            </a:r>
            <a:r>
              <a:rPr lang="ru-RU" sz="1800" dirty="0">
                <a:ea typeface="+mn-lt"/>
                <a:cs typeface="+mn-lt"/>
              </a:rPr>
              <a:t> — </a:t>
            </a:r>
            <a:r>
              <a:rPr lang="ru-RU" sz="1800" err="1">
                <a:ea typeface="+mn-lt"/>
                <a:cs typeface="+mn-lt"/>
              </a:rPr>
              <a:t>провідні</a:t>
            </a:r>
            <a:r>
              <a:rPr lang="ru-RU" sz="1800" dirty="0">
                <a:ea typeface="+mn-lt"/>
                <a:cs typeface="+mn-lt"/>
              </a:rPr>
              <a:t> шляхи, </a:t>
            </a:r>
            <a:r>
              <a:rPr lang="ru-RU" sz="180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передають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імпульси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err="1">
                <a:ea typeface="+mn-lt"/>
                <a:cs typeface="+mn-lt"/>
              </a:rPr>
              <a:t>доставляють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інформацію</a:t>
            </a:r>
            <a:r>
              <a:rPr lang="ru-RU" sz="1800" dirty="0">
                <a:ea typeface="+mn-lt"/>
                <a:cs typeface="+mn-lt"/>
              </a:rPr>
              <a:t> до головного </a:t>
            </a:r>
            <a:r>
              <a:rPr lang="ru-RU" sz="1800" err="1">
                <a:ea typeface="+mn-lt"/>
                <a:cs typeface="+mn-lt"/>
              </a:rPr>
              <a:t>мозку</a:t>
            </a:r>
            <a:r>
              <a:rPr lang="ru-RU" sz="1800" dirty="0">
                <a:ea typeface="+mn-lt"/>
                <a:cs typeface="+mn-lt"/>
              </a:rPr>
              <a:t> за </a:t>
            </a:r>
            <a:r>
              <a:rPr lang="ru-RU" sz="1800" err="1">
                <a:ea typeface="+mn-lt"/>
                <a:cs typeface="+mn-lt"/>
              </a:rPr>
              <a:t>допомогою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чутливих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нервових</a:t>
            </a:r>
            <a:r>
              <a:rPr lang="ru-RU" sz="1800" dirty="0">
                <a:ea typeface="+mn-lt"/>
                <a:cs typeface="+mn-lt"/>
              </a:rPr>
              <a:t> волокон.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 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Центральний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err="1">
                <a:ea typeface="+mn-lt"/>
                <a:cs typeface="+mn-lt"/>
              </a:rPr>
              <a:t>відділ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аналізатора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забезпечує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аналіз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інформації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надійшла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err="1">
                <a:ea typeface="+mn-lt"/>
                <a:cs typeface="+mn-lt"/>
              </a:rPr>
              <a:t>перетворює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її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err="1">
                <a:ea typeface="+mn-lt"/>
                <a:cs typeface="+mn-lt"/>
              </a:rPr>
              <a:t>відчуття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err="1">
                <a:ea typeface="+mn-lt"/>
                <a:cs typeface="+mn-lt"/>
              </a:rPr>
              <a:t>Центральний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відділ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розташовується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err="1">
                <a:ea typeface="+mn-lt"/>
                <a:cs typeface="+mn-lt"/>
              </a:rPr>
              <a:t>корі</a:t>
            </a:r>
            <a:r>
              <a:rPr lang="ru-RU" sz="1800" dirty="0">
                <a:ea typeface="+mn-lt"/>
                <a:cs typeface="+mn-lt"/>
              </a:rPr>
              <a:t> великих </a:t>
            </a:r>
            <a:r>
              <a:rPr lang="ru-RU" sz="1800" err="1">
                <a:ea typeface="+mn-lt"/>
                <a:cs typeface="+mn-lt"/>
              </a:rPr>
              <a:t>півкуль</a:t>
            </a:r>
            <a:r>
              <a:rPr lang="ru-RU" sz="1800" dirty="0">
                <a:ea typeface="+mn-lt"/>
                <a:cs typeface="+mn-lt"/>
              </a:rPr>
              <a:t> головного </a:t>
            </a:r>
            <a:r>
              <a:rPr lang="ru-RU" sz="1800" err="1">
                <a:ea typeface="+mn-lt"/>
                <a:cs typeface="+mn-lt"/>
              </a:rPr>
              <a:t>мозку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>
              <a:ea typeface="Calibri"/>
              <a:cs typeface="Calibri"/>
            </a:endParaRPr>
          </a:p>
          <a:p>
            <a:pPr marL="0" indent="0">
              <a:buNone/>
            </a:pPr>
            <a:endParaRPr lang="ru-RU" sz="1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5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59E68A-D979-3DC7-CCC0-14575167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44" y="2474727"/>
            <a:ext cx="3587380" cy="1890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628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B4A00-2F88-9E71-37CE-8442E2A2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800">
                <a:ea typeface="+mn-lt"/>
                <a:cs typeface="+mn-lt"/>
              </a:rPr>
              <a:t>У людини шість органів чуття:</a:t>
            </a:r>
            <a:endParaRPr lang="ru-RU" sz="1800"/>
          </a:p>
          <a:p>
            <a:pPr>
              <a:buFont typeface="Arial"/>
              <a:buChar char="•"/>
            </a:pPr>
            <a:r>
              <a:rPr lang="ru-RU" sz="1800">
                <a:ea typeface="+mn-lt"/>
                <a:cs typeface="+mn-lt"/>
              </a:rPr>
              <a:t>орган зору — око,</a:t>
            </a:r>
            <a:endParaRPr lang="ru-RU" sz="1800"/>
          </a:p>
          <a:p>
            <a:pPr>
              <a:buFont typeface="Arial"/>
              <a:buChar char="•"/>
            </a:pPr>
            <a:r>
              <a:rPr lang="ru-RU" sz="1800">
                <a:ea typeface="+mn-lt"/>
                <a:cs typeface="+mn-lt"/>
              </a:rPr>
              <a:t>орган слуху — вухо,</a:t>
            </a:r>
            <a:endParaRPr lang="ru-RU" sz="1800"/>
          </a:p>
          <a:p>
            <a:pPr>
              <a:buFont typeface="Arial"/>
              <a:buChar char="•"/>
            </a:pPr>
            <a:r>
              <a:rPr lang="ru-RU" sz="1800">
                <a:ea typeface="+mn-lt"/>
                <a:cs typeface="+mn-lt"/>
              </a:rPr>
              <a:t>орган дотику — шкіра,</a:t>
            </a:r>
            <a:endParaRPr lang="ru-RU" sz="1800"/>
          </a:p>
          <a:p>
            <a:pPr>
              <a:buFont typeface="Arial"/>
              <a:buChar char="•"/>
            </a:pPr>
            <a:r>
              <a:rPr lang="ru-RU" sz="1800">
                <a:ea typeface="+mn-lt"/>
                <a:cs typeface="+mn-lt"/>
              </a:rPr>
              <a:t>орган нюху — ніс,</a:t>
            </a:r>
            <a:endParaRPr lang="ru-RU" sz="1800"/>
          </a:p>
          <a:p>
            <a:pPr>
              <a:buFont typeface="Arial"/>
              <a:buChar char="•"/>
            </a:pPr>
            <a:r>
              <a:rPr lang="ru-RU" sz="1800">
                <a:ea typeface="+mn-lt"/>
                <a:cs typeface="+mn-lt"/>
              </a:rPr>
              <a:t>орган смаку — язик,</a:t>
            </a:r>
            <a:endParaRPr lang="ru-RU" sz="1800"/>
          </a:p>
          <a:p>
            <a:pPr>
              <a:buFont typeface="Arial"/>
              <a:buChar char="•"/>
            </a:pPr>
            <a:r>
              <a:rPr lang="ru-RU" sz="1800">
                <a:ea typeface="+mn-lt"/>
                <a:cs typeface="+mn-lt"/>
              </a:rPr>
              <a:t>орган рівноваги — вестибулярний апарат.</a:t>
            </a:r>
            <a:endParaRPr lang="ru-RU" sz="1800"/>
          </a:p>
          <a:p>
            <a:pPr marL="0" indent="0">
              <a:buNone/>
            </a:pPr>
            <a:endParaRPr lang="ru-RU" sz="18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7B01270-E64A-A94C-AB64-117C3737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434214"/>
            <a:ext cx="5628018" cy="37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03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340208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AF8D9-3AD4-E2DC-54C7-66C82585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591" y="1213450"/>
            <a:ext cx="6046897" cy="471864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1400" b="1" dirty="0">
                <a:ea typeface="+mn-lt"/>
                <a:cs typeface="+mn-lt"/>
              </a:rPr>
              <a:t>Нюх</a:t>
            </a:r>
            <a:r>
              <a:rPr lang="ru-RU" sz="1400" dirty="0">
                <a:ea typeface="+mn-lt"/>
                <a:cs typeface="+mn-lt"/>
              </a:rPr>
              <a:t> — </a:t>
            </a:r>
            <a:r>
              <a:rPr lang="ru-RU" sz="1400" dirty="0" err="1">
                <a:ea typeface="+mn-lt"/>
                <a:cs typeface="+mn-lt"/>
              </a:rPr>
              <a:t>це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сприйняття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запахів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різних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речовин</a:t>
            </a:r>
            <a:r>
              <a:rPr lang="ru-RU" sz="1400" dirty="0">
                <a:ea typeface="+mn-lt"/>
                <a:cs typeface="+mn-lt"/>
              </a:rPr>
              <a:t>. Велика </a:t>
            </a:r>
            <a:r>
              <a:rPr lang="ru-RU" sz="1400" dirty="0" err="1">
                <a:ea typeface="+mn-lt"/>
                <a:cs typeface="+mn-lt"/>
              </a:rPr>
              <a:t>кількість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нюхових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рецепторів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міститься</a:t>
            </a:r>
            <a:r>
              <a:rPr lang="ru-RU" sz="1400" dirty="0">
                <a:ea typeface="+mn-lt"/>
                <a:cs typeface="+mn-lt"/>
              </a:rPr>
              <a:t> в </a:t>
            </a:r>
            <a:r>
              <a:rPr lang="ru-RU" sz="1400" b="1" dirty="0" err="1">
                <a:ea typeface="+mn-lt"/>
                <a:cs typeface="+mn-lt"/>
              </a:rPr>
              <a:t>слизовій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dirty="0" err="1">
                <a:ea typeface="+mn-lt"/>
                <a:cs typeface="+mn-lt"/>
              </a:rPr>
              <a:t>оболонці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dirty="0" err="1">
                <a:ea typeface="+mn-lt"/>
                <a:cs typeface="+mn-lt"/>
              </a:rPr>
              <a:t>порожнини</a:t>
            </a:r>
            <a:r>
              <a:rPr lang="ru-RU" sz="1400" b="1" dirty="0">
                <a:ea typeface="+mn-lt"/>
                <a:cs typeface="+mn-lt"/>
              </a:rPr>
              <a:t> носа</a:t>
            </a:r>
            <a:r>
              <a:rPr lang="ru-RU" sz="1400" dirty="0">
                <a:ea typeface="+mn-lt"/>
                <a:cs typeface="+mn-lt"/>
              </a:rPr>
              <a:t>. </a:t>
            </a:r>
            <a:r>
              <a:rPr lang="ru-RU" sz="1400" dirty="0" err="1">
                <a:ea typeface="+mn-lt"/>
                <a:cs typeface="+mn-lt"/>
              </a:rPr>
              <a:t>Від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нюхових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рецепторів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нервові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імпульси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передаються</a:t>
            </a:r>
            <a:r>
              <a:rPr lang="ru-RU" sz="1400" dirty="0">
                <a:ea typeface="+mn-lt"/>
                <a:cs typeface="+mn-lt"/>
              </a:rPr>
              <a:t> у </a:t>
            </a:r>
            <a:r>
              <a:rPr lang="ru-RU" sz="1400" dirty="0" err="1">
                <a:ea typeface="+mn-lt"/>
                <a:cs typeface="+mn-lt"/>
              </a:rPr>
              <a:t>проміжний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мозок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потім</a:t>
            </a:r>
            <a:r>
              <a:rPr lang="ru-RU" sz="1400" dirty="0">
                <a:ea typeface="+mn-lt"/>
                <a:cs typeface="+mn-lt"/>
              </a:rPr>
              <a:t> у </a:t>
            </a:r>
            <a:r>
              <a:rPr lang="ru-RU" sz="1400" dirty="0" err="1">
                <a:ea typeface="+mn-lt"/>
                <a:cs typeface="+mn-lt"/>
              </a:rPr>
              <a:t>лобну</a:t>
            </a:r>
            <a:r>
              <a:rPr lang="ru-RU" sz="1400" dirty="0">
                <a:ea typeface="+mn-lt"/>
                <a:cs typeface="+mn-lt"/>
              </a:rPr>
              <a:t> долю кори, де </a:t>
            </a:r>
            <a:r>
              <a:rPr lang="ru-RU" sz="1400" dirty="0" err="1">
                <a:ea typeface="+mn-lt"/>
                <a:cs typeface="+mn-lt"/>
              </a:rPr>
              <a:t>відбувається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аналіз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речовин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що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вдихаються</a:t>
            </a:r>
            <a:r>
              <a:rPr lang="ru-RU" sz="14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ru-RU" sz="1400" b="1" dirty="0">
                <a:ea typeface="+mn-lt"/>
                <a:cs typeface="+mn-lt"/>
              </a:rPr>
              <a:t>Смак</a:t>
            </a:r>
            <a:r>
              <a:rPr lang="ru-RU" sz="1400" dirty="0">
                <a:ea typeface="+mn-lt"/>
                <a:cs typeface="+mn-lt"/>
              </a:rPr>
              <a:t> — </a:t>
            </a:r>
            <a:r>
              <a:rPr lang="ru-RU" sz="1400" err="1">
                <a:ea typeface="+mn-lt"/>
                <a:cs typeface="+mn-lt"/>
              </a:rPr>
              <a:t>це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сприйняття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смакових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особливостей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речовин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що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потрапляють</a:t>
            </a:r>
            <a:r>
              <a:rPr lang="ru-RU" sz="1400" dirty="0">
                <a:ea typeface="+mn-lt"/>
                <a:cs typeface="+mn-lt"/>
              </a:rPr>
              <a:t> в </a:t>
            </a:r>
            <a:r>
              <a:rPr lang="ru-RU" sz="1400" err="1">
                <a:ea typeface="+mn-lt"/>
                <a:cs typeface="+mn-lt"/>
              </a:rPr>
              <a:t>ротову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порожнину</a:t>
            </a:r>
            <a:r>
              <a:rPr lang="ru-RU" sz="1400" dirty="0">
                <a:ea typeface="+mn-lt"/>
                <a:cs typeface="+mn-lt"/>
              </a:rPr>
              <a:t>. </a:t>
            </a:r>
            <a:r>
              <a:rPr lang="ru-RU" sz="1400" err="1">
                <a:ea typeface="+mn-lt"/>
                <a:cs typeface="+mn-lt"/>
              </a:rPr>
              <a:t>Рецептори</a:t>
            </a:r>
            <a:r>
              <a:rPr lang="ru-RU" sz="1400" dirty="0">
                <a:ea typeface="+mn-lt"/>
                <a:cs typeface="+mn-lt"/>
              </a:rPr>
              <a:t> смаку </a:t>
            </a:r>
            <a:r>
              <a:rPr lang="ru-RU" sz="1400" err="1">
                <a:ea typeface="+mn-lt"/>
                <a:cs typeface="+mn-lt"/>
              </a:rPr>
              <a:t>розташовані</a:t>
            </a:r>
            <a:r>
              <a:rPr lang="ru-RU" sz="1400" dirty="0">
                <a:ea typeface="+mn-lt"/>
                <a:cs typeface="+mn-lt"/>
              </a:rPr>
              <a:t> в </a:t>
            </a:r>
            <a:r>
              <a:rPr lang="ru-RU" sz="1400" b="1" err="1">
                <a:ea typeface="+mn-lt"/>
                <a:cs typeface="+mn-lt"/>
              </a:rPr>
              <a:t>смакових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цибулинах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виростів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слизової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оболонки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язика</a:t>
            </a:r>
            <a:r>
              <a:rPr lang="ru-RU" sz="1400" dirty="0">
                <a:ea typeface="+mn-lt"/>
                <a:cs typeface="+mn-lt"/>
              </a:rPr>
              <a:t> — </a:t>
            </a:r>
            <a:r>
              <a:rPr lang="ru-RU" sz="1400" err="1">
                <a:ea typeface="+mn-lt"/>
                <a:cs typeface="+mn-lt"/>
              </a:rPr>
              <a:t>сосочків</a:t>
            </a:r>
            <a:r>
              <a:rPr lang="ru-RU" sz="1400" dirty="0">
                <a:ea typeface="+mn-lt"/>
                <a:cs typeface="+mn-lt"/>
              </a:rPr>
              <a:t>, на </a:t>
            </a:r>
            <a:r>
              <a:rPr lang="ru-RU" sz="1400" b="1" err="1">
                <a:ea typeface="+mn-lt"/>
                <a:cs typeface="+mn-lt"/>
              </a:rPr>
              <a:t>стінках</a:t>
            </a:r>
            <a:r>
              <a:rPr lang="ru-RU" sz="1400" b="1" dirty="0">
                <a:ea typeface="+mn-lt"/>
                <a:cs typeface="+mn-lt"/>
              </a:rPr>
              <a:t> глотки</a:t>
            </a:r>
            <a:r>
              <a:rPr lang="ru-RU" sz="1400" dirty="0">
                <a:ea typeface="+mn-lt"/>
                <a:cs typeface="+mn-lt"/>
              </a:rPr>
              <a:t> і </a:t>
            </a:r>
            <a:r>
              <a:rPr lang="ru-RU" sz="1400" b="1" err="1">
                <a:ea typeface="+mn-lt"/>
                <a:cs typeface="+mn-lt"/>
              </a:rPr>
              <a:t>м'якого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піднебіння</a:t>
            </a:r>
            <a:r>
              <a:rPr lang="ru-RU" sz="1400" dirty="0">
                <a:ea typeface="+mn-lt"/>
                <a:cs typeface="+mn-lt"/>
              </a:rPr>
              <a:t>. </a:t>
            </a:r>
            <a:r>
              <a:rPr lang="ru-RU" sz="1400" err="1">
                <a:ea typeface="+mn-lt"/>
                <a:cs typeface="+mn-lt"/>
              </a:rPr>
              <a:t>Збудження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від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рецепторів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передається</a:t>
            </a:r>
            <a:r>
              <a:rPr lang="ru-RU" sz="1400" dirty="0">
                <a:ea typeface="+mn-lt"/>
                <a:cs typeface="+mn-lt"/>
              </a:rPr>
              <a:t> по волокнах </a:t>
            </a:r>
            <a:r>
              <a:rPr lang="ru-RU" sz="1400" err="1">
                <a:ea typeface="+mn-lt"/>
                <a:cs typeface="+mn-lt"/>
              </a:rPr>
              <a:t>язикового</a:t>
            </a:r>
            <a:r>
              <a:rPr lang="ru-RU" sz="1400" dirty="0">
                <a:ea typeface="+mn-lt"/>
                <a:cs typeface="+mn-lt"/>
              </a:rPr>
              <a:t> нерва у </a:t>
            </a:r>
            <a:r>
              <a:rPr lang="ru-RU" sz="1400" err="1">
                <a:ea typeface="+mn-lt"/>
                <a:cs typeface="+mn-lt"/>
              </a:rPr>
              <a:t>довгастий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мозок</a:t>
            </a:r>
            <a:r>
              <a:rPr lang="ru-RU" sz="1400" dirty="0">
                <a:ea typeface="+mn-lt"/>
                <a:cs typeface="+mn-lt"/>
              </a:rPr>
              <a:t>, де </a:t>
            </a:r>
            <a:r>
              <a:rPr lang="ru-RU" sz="1400" err="1">
                <a:ea typeface="+mn-lt"/>
                <a:cs typeface="+mn-lt"/>
              </a:rPr>
              <a:t>формується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сприйняття</a:t>
            </a:r>
            <a:r>
              <a:rPr lang="ru-RU" sz="1400" dirty="0">
                <a:ea typeface="+mn-lt"/>
                <a:cs typeface="+mn-lt"/>
              </a:rPr>
              <a:t> у </a:t>
            </a:r>
            <a:r>
              <a:rPr lang="ru-RU" sz="1400" err="1">
                <a:ea typeface="+mn-lt"/>
                <a:cs typeface="+mn-lt"/>
              </a:rPr>
              <a:t>вигляді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різних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смакових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відчуттів</a:t>
            </a:r>
            <a:r>
              <a:rPr lang="ru-RU" sz="1400" dirty="0">
                <a:ea typeface="+mn-lt"/>
                <a:cs typeface="+mn-lt"/>
              </a:rPr>
              <a:t>. Смак </a:t>
            </a:r>
            <a:r>
              <a:rPr lang="ru-RU" sz="1400" err="1">
                <a:ea typeface="+mn-lt"/>
                <a:cs typeface="+mn-lt"/>
              </a:rPr>
              <a:t>допомагає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людині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визначити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якість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їжі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сприяє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виділенню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травних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соків</a:t>
            </a:r>
            <a:r>
              <a:rPr lang="ru-RU" sz="1400" dirty="0">
                <a:ea typeface="+mn-lt"/>
                <a:cs typeface="+mn-lt"/>
              </a:rPr>
              <a:t> і </a:t>
            </a:r>
            <a:r>
              <a:rPr lang="ru-RU" sz="1400" err="1">
                <a:ea typeface="+mn-lt"/>
                <a:cs typeface="+mn-lt"/>
              </a:rPr>
              <a:t>проходження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процесу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травлення</a:t>
            </a:r>
            <a:r>
              <a:rPr lang="ru-RU" sz="1400" dirty="0">
                <a:ea typeface="+mn-lt"/>
                <a:cs typeface="+mn-lt"/>
              </a:rPr>
              <a:t> в </a:t>
            </a:r>
            <a:r>
              <a:rPr lang="ru-RU" sz="1400" err="1">
                <a:ea typeface="+mn-lt"/>
                <a:cs typeface="+mn-lt"/>
              </a:rPr>
              <a:t>цілому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>
              <a:ea typeface="Calibri"/>
              <a:cs typeface="Calibri"/>
            </a:endParaRPr>
          </a:p>
          <a:p>
            <a:pPr>
              <a:buNone/>
            </a:pPr>
            <a:r>
              <a:rPr lang="ru-RU" sz="1400" b="1" err="1">
                <a:ea typeface="+mn-lt"/>
                <a:cs typeface="+mn-lt"/>
              </a:rPr>
              <a:t>Дотик</a:t>
            </a:r>
            <a:r>
              <a:rPr lang="ru-RU" sz="1400" dirty="0">
                <a:ea typeface="+mn-lt"/>
                <a:cs typeface="+mn-lt"/>
              </a:rPr>
              <a:t> — </a:t>
            </a:r>
            <a:r>
              <a:rPr lang="ru-RU" sz="1400" err="1">
                <a:ea typeface="+mn-lt"/>
                <a:cs typeface="+mn-lt"/>
              </a:rPr>
              <a:t>це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сприйняття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форми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розміру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щільності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температури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різних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предметів</a:t>
            </a:r>
            <a:r>
              <a:rPr lang="ru-RU" sz="1400" dirty="0">
                <a:ea typeface="+mn-lt"/>
                <a:cs typeface="+mn-lt"/>
              </a:rPr>
              <a:t>. У </a:t>
            </a:r>
            <a:r>
              <a:rPr lang="ru-RU" sz="1400" err="1">
                <a:ea typeface="+mn-lt"/>
                <a:cs typeface="+mn-lt"/>
              </a:rPr>
              <a:t>слизових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оболонках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шкіри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містяться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дотикові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рецептори</a:t>
            </a:r>
            <a:r>
              <a:rPr lang="ru-RU" sz="1400" dirty="0">
                <a:ea typeface="+mn-lt"/>
                <a:cs typeface="+mn-lt"/>
              </a:rPr>
              <a:t>. </a:t>
            </a:r>
            <a:r>
              <a:rPr lang="ru-RU" sz="1400" b="1" err="1">
                <a:ea typeface="+mn-lt"/>
                <a:cs typeface="+mn-lt"/>
              </a:rPr>
              <a:t>Найбільше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їх</a:t>
            </a:r>
            <a:r>
              <a:rPr lang="ru-RU" sz="1400" b="1" dirty="0">
                <a:ea typeface="+mn-lt"/>
                <a:cs typeface="+mn-lt"/>
              </a:rPr>
              <a:t> на губах, </a:t>
            </a:r>
            <a:r>
              <a:rPr lang="ru-RU" sz="1400" b="1" err="1">
                <a:ea typeface="+mn-lt"/>
                <a:cs typeface="+mn-lt"/>
              </a:rPr>
              <a:t>кінчику</a:t>
            </a:r>
            <a:r>
              <a:rPr lang="ru-RU" sz="1400" b="1" dirty="0">
                <a:ea typeface="+mn-lt"/>
                <a:cs typeface="+mn-lt"/>
              </a:rPr>
              <a:t> </a:t>
            </a:r>
            <a:r>
              <a:rPr lang="ru-RU" sz="1400" b="1" err="1">
                <a:ea typeface="+mn-lt"/>
                <a:cs typeface="+mn-lt"/>
              </a:rPr>
              <a:t>язика</a:t>
            </a:r>
            <a:r>
              <a:rPr lang="ru-RU" sz="1400" b="1" dirty="0">
                <a:ea typeface="+mn-lt"/>
                <a:cs typeface="+mn-lt"/>
              </a:rPr>
              <a:t>, </a:t>
            </a:r>
            <a:r>
              <a:rPr lang="ru-RU" sz="1400" b="1" err="1">
                <a:ea typeface="+mn-lt"/>
                <a:cs typeface="+mn-lt"/>
              </a:rPr>
              <a:t>пальцях</a:t>
            </a:r>
            <a:r>
              <a:rPr lang="ru-RU" sz="1400" b="1" dirty="0">
                <a:ea typeface="+mn-lt"/>
                <a:cs typeface="+mn-lt"/>
              </a:rPr>
              <a:t> та на </a:t>
            </a:r>
            <a:r>
              <a:rPr lang="ru-RU" sz="1400" b="1" err="1">
                <a:ea typeface="+mn-lt"/>
                <a:cs typeface="+mn-lt"/>
              </a:rPr>
              <a:t>долонях</a:t>
            </a:r>
            <a:r>
              <a:rPr lang="ru-RU" sz="1400" dirty="0">
                <a:ea typeface="+mn-lt"/>
                <a:cs typeface="+mn-lt"/>
              </a:rPr>
              <a:t>. </a:t>
            </a:r>
            <a:r>
              <a:rPr lang="ru-RU" sz="1400" err="1">
                <a:ea typeface="+mn-lt"/>
                <a:cs typeface="+mn-lt"/>
              </a:rPr>
              <a:t>Користуючись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дотиком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людина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може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визначити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фізичні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властивості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предметів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такі</a:t>
            </a:r>
            <a:r>
              <a:rPr lang="ru-RU" sz="1400" dirty="0">
                <a:ea typeface="+mn-lt"/>
                <a:cs typeface="+mn-lt"/>
              </a:rPr>
              <a:t>, як форма, </a:t>
            </a:r>
            <a:r>
              <a:rPr lang="ru-RU" sz="1400" err="1">
                <a:ea typeface="+mn-lt"/>
                <a:cs typeface="+mn-lt"/>
              </a:rPr>
              <a:t>твердість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м'якість</a:t>
            </a:r>
            <a:r>
              <a:rPr lang="ru-RU" sz="1400" dirty="0">
                <a:ea typeface="+mn-lt"/>
                <a:cs typeface="+mn-lt"/>
              </a:rPr>
              <a:t>, характер </a:t>
            </a:r>
            <a:r>
              <a:rPr lang="ru-RU" sz="1400" err="1">
                <a:ea typeface="+mn-lt"/>
                <a:cs typeface="+mn-lt"/>
              </a:rPr>
              <a:t>поверхні</a:t>
            </a:r>
            <a:r>
              <a:rPr lang="ru-RU" sz="1400" dirty="0">
                <a:ea typeface="+mn-lt"/>
                <a:cs typeface="+mn-lt"/>
              </a:rPr>
              <a:t>, тепло </a:t>
            </a:r>
            <a:r>
              <a:rPr lang="ru-RU" sz="1400" err="1">
                <a:ea typeface="+mn-lt"/>
                <a:cs typeface="+mn-lt"/>
              </a:rPr>
              <a:t>або</a:t>
            </a:r>
            <a:r>
              <a:rPr lang="ru-RU" sz="1400" dirty="0">
                <a:ea typeface="+mn-lt"/>
                <a:cs typeface="+mn-lt"/>
              </a:rPr>
              <a:t> холод, </a:t>
            </a:r>
            <a:r>
              <a:rPr lang="ru-RU" sz="1400" err="1">
                <a:ea typeface="+mn-lt"/>
                <a:cs typeface="+mn-lt"/>
              </a:rPr>
              <a:t>орієнтуватися</a:t>
            </a:r>
            <a:r>
              <a:rPr lang="ru-RU" sz="1400" dirty="0">
                <a:ea typeface="+mn-lt"/>
                <a:cs typeface="+mn-lt"/>
              </a:rPr>
              <a:t> в </a:t>
            </a:r>
            <a:r>
              <a:rPr lang="ru-RU" sz="1400" err="1">
                <a:ea typeface="+mn-lt"/>
                <a:cs typeface="+mn-lt"/>
              </a:rPr>
              <a:t>темряві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блискавично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реагувати</a:t>
            </a:r>
            <a:r>
              <a:rPr lang="ru-RU" sz="1400" dirty="0">
                <a:ea typeface="+mn-lt"/>
                <a:cs typeface="+mn-lt"/>
              </a:rPr>
              <a:t> на </a:t>
            </a:r>
            <a:r>
              <a:rPr lang="ru-RU" sz="1400" err="1">
                <a:ea typeface="+mn-lt"/>
                <a:cs typeface="+mn-lt"/>
              </a:rPr>
              <a:t>загрозливу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небезпеку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>
              <a:ea typeface="Calibri"/>
              <a:cs typeface="Calibri"/>
            </a:endParaRPr>
          </a:p>
          <a:p>
            <a:pPr marL="0" indent="0">
              <a:buNone/>
            </a:pPr>
            <a:endParaRPr lang="ru-RU" sz="1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8C1599A-D23F-A0AC-1253-FC54F191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10" y="1740289"/>
            <a:ext cx="3515803" cy="33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5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F43BE1BC-9919-BDA0-EAE1-60E608A3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01" y="553454"/>
            <a:ext cx="9148767" cy="246927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95E8BF9-8042-1CC6-353F-BEECF10E6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83" y="3913206"/>
            <a:ext cx="10424417" cy="2369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Функція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регуляції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положення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тіла</a:t>
            </a:r>
            <a:r>
              <a:rPr lang="ru-RU" sz="1800" b="1" dirty="0">
                <a:ea typeface="+mn-lt"/>
                <a:cs typeface="+mn-lt"/>
              </a:rPr>
              <a:t> в </a:t>
            </a:r>
            <a:r>
              <a:rPr lang="ru-RU" sz="1800" b="1" dirty="0" err="1">
                <a:ea typeface="+mn-lt"/>
                <a:cs typeface="+mn-lt"/>
              </a:rPr>
              <a:t>просторі</a:t>
            </a:r>
            <a:r>
              <a:rPr lang="ru-RU" sz="1800" b="1" dirty="0">
                <a:ea typeface="+mn-lt"/>
                <a:cs typeface="+mn-lt"/>
              </a:rPr>
              <a:t> і </a:t>
            </a:r>
            <a:r>
              <a:rPr lang="ru-RU" sz="1800" b="1" dirty="0" err="1">
                <a:ea typeface="+mn-lt"/>
                <a:cs typeface="+mn-lt"/>
              </a:rPr>
              <a:t>рівноваги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забезпечується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вестибулярним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апаратом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утворюється</a:t>
            </a:r>
            <a:r>
              <a:rPr lang="ru-RU" sz="1800" dirty="0">
                <a:ea typeface="+mn-lt"/>
                <a:cs typeface="+mn-lt"/>
              </a:rPr>
              <a:t> рецепторами </a:t>
            </a:r>
            <a:r>
              <a:rPr lang="ru-RU" sz="1800" dirty="0" err="1">
                <a:ea typeface="+mn-lt"/>
                <a:cs typeface="+mn-lt"/>
              </a:rPr>
              <a:t>мішечків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напівколових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каналів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внутрішнього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вуха</a:t>
            </a:r>
            <a:r>
              <a:rPr lang="ru-RU" sz="1800" dirty="0">
                <a:ea typeface="+mn-lt"/>
                <a:cs typeface="+mn-lt"/>
              </a:rPr>
              <a:t>. Коли </a:t>
            </a:r>
            <a:r>
              <a:rPr lang="ru-RU" sz="1800" dirty="0" err="1">
                <a:ea typeface="+mn-lt"/>
                <a:cs typeface="+mn-lt"/>
              </a:rPr>
              <a:t>змінюється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положення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голови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або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людина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рухається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рецептори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збуджуються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Виникають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нервові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імпульси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проходять</a:t>
            </a:r>
            <a:r>
              <a:rPr lang="ru-RU" sz="1800" dirty="0">
                <a:ea typeface="+mn-lt"/>
                <a:cs typeface="+mn-lt"/>
              </a:rPr>
              <a:t> по </a:t>
            </a:r>
            <a:r>
              <a:rPr lang="ru-RU" sz="1800" dirty="0" err="1">
                <a:ea typeface="+mn-lt"/>
                <a:cs typeface="+mn-lt"/>
              </a:rPr>
              <a:t>нервових</a:t>
            </a:r>
            <a:r>
              <a:rPr lang="ru-RU" sz="1800" dirty="0">
                <a:ea typeface="+mn-lt"/>
                <a:cs typeface="+mn-lt"/>
              </a:rPr>
              <a:t> шляхах у </a:t>
            </a:r>
            <a:r>
              <a:rPr lang="ru-RU" sz="1800" dirty="0" err="1">
                <a:ea typeface="+mn-lt"/>
                <a:cs typeface="+mn-lt"/>
              </a:rPr>
              <a:t>середніх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мозок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мозочок</a:t>
            </a:r>
            <a:r>
              <a:rPr lang="ru-RU" sz="1800" dirty="0">
                <a:ea typeface="+mn-lt"/>
                <a:cs typeface="+mn-lt"/>
              </a:rPr>
              <a:t> і кору великих </a:t>
            </a:r>
            <a:r>
              <a:rPr lang="ru-RU" sz="1800" dirty="0" err="1">
                <a:ea typeface="+mn-lt"/>
                <a:cs typeface="+mn-lt"/>
              </a:rPr>
              <a:t>півкуль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Завдяки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аналізатору</a:t>
            </a:r>
            <a:r>
              <a:rPr lang="ru-RU" sz="1800" dirty="0">
                <a:ea typeface="+mn-lt"/>
                <a:cs typeface="+mn-lt"/>
              </a:rPr>
              <a:t> контролю </a:t>
            </a:r>
            <a:r>
              <a:rPr lang="ru-RU" sz="1800" dirty="0" err="1">
                <a:ea typeface="+mn-lt"/>
                <a:cs typeface="+mn-lt"/>
              </a:rPr>
              <a:t>рівноваги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положення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тіла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забезпечується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прямоходіння</a:t>
            </a:r>
            <a:r>
              <a:rPr lang="ru-RU" sz="18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ru-RU" sz="1400" b="1" dirty="0">
                <a:ea typeface="+mn-lt"/>
                <a:cs typeface="+mn-lt"/>
              </a:rPr>
              <a:t> </a:t>
            </a:r>
            <a:r>
              <a:rPr lang="ru-RU" sz="1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ru-RU" sz="1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147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50D7E-EB72-091D-3DD4-3D91A1B0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722223"/>
            <a:ext cx="3200400" cy="446116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cs typeface="Calibri Light"/>
              </a:rPr>
              <a:t>Шкіра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F73DE72-1B13-5304-BF1F-B7CA9990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300" dirty="0" err="1">
                <a:ea typeface="+mn-lt"/>
                <a:cs typeface="+mn-lt"/>
              </a:rPr>
              <a:t>Зовнішній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покрив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нашого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організму</a:t>
            </a:r>
            <a:r>
              <a:rPr lang="ru-RU" sz="1300" dirty="0">
                <a:ea typeface="+mn-lt"/>
                <a:cs typeface="+mn-lt"/>
              </a:rPr>
              <a:t> представлений </a:t>
            </a:r>
            <a:r>
              <a:rPr lang="ru-RU" sz="1300" b="1" dirty="0" err="1">
                <a:ea typeface="+mn-lt"/>
                <a:cs typeface="+mn-lt"/>
              </a:rPr>
              <a:t>шкірою</a:t>
            </a:r>
            <a:r>
              <a:rPr lang="ru-RU" sz="1300" dirty="0">
                <a:ea typeface="+mn-lt"/>
                <a:cs typeface="+mn-lt"/>
              </a:rPr>
              <a:t>. </a:t>
            </a:r>
            <a:r>
              <a:rPr lang="ru-RU" sz="1300" dirty="0" err="1">
                <a:ea typeface="+mn-lt"/>
                <a:cs typeface="+mn-lt"/>
              </a:rPr>
              <a:t>Шкіра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має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складну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будову</a:t>
            </a:r>
            <a:r>
              <a:rPr lang="ru-RU" sz="1300" dirty="0">
                <a:ea typeface="+mn-lt"/>
                <a:cs typeface="+mn-lt"/>
              </a:rPr>
              <a:t> і </a:t>
            </a:r>
            <a:r>
              <a:rPr lang="ru-RU" sz="1300" dirty="0" err="1">
                <a:ea typeface="+mn-lt"/>
                <a:cs typeface="+mn-lt"/>
              </a:rPr>
              <a:t>виконує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важливі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функції</a:t>
            </a:r>
            <a:r>
              <a:rPr lang="ru-RU" sz="1300" dirty="0">
                <a:ea typeface="+mn-lt"/>
                <a:cs typeface="+mn-lt"/>
              </a:rPr>
              <a:t>: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dirty="0" err="1">
                <a:ea typeface="+mn-lt"/>
                <a:cs typeface="+mn-lt"/>
              </a:rPr>
              <a:t>шкірний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покрив</a:t>
            </a:r>
            <a:r>
              <a:rPr lang="ru-RU" sz="1300" dirty="0">
                <a:ea typeface="+mn-lt"/>
                <a:cs typeface="+mn-lt"/>
              </a:rPr>
              <a:t> практично </a:t>
            </a:r>
            <a:r>
              <a:rPr lang="ru-RU" sz="1300" dirty="0" err="1">
                <a:ea typeface="+mn-lt"/>
                <a:cs typeface="+mn-lt"/>
              </a:rPr>
              <a:t>непроникний</a:t>
            </a:r>
            <a:r>
              <a:rPr lang="ru-RU" sz="1300" dirty="0">
                <a:ea typeface="+mn-lt"/>
                <a:cs typeface="+mn-lt"/>
              </a:rPr>
              <a:t> для </a:t>
            </a:r>
            <a:r>
              <a:rPr lang="ru-RU" sz="1300" dirty="0" err="1">
                <a:ea typeface="+mn-lt"/>
                <a:cs typeface="+mn-lt"/>
              </a:rPr>
              <a:t>речовин</a:t>
            </a:r>
            <a:r>
              <a:rPr lang="ru-RU" sz="1300" dirty="0">
                <a:ea typeface="+mn-lt"/>
                <a:cs typeface="+mn-lt"/>
              </a:rPr>
              <a:t> і </a:t>
            </a:r>
            <a:r>
              <a:rPr lang="ru-RU" sz="1300" dirty="0" err="1">
                <a:ea typeface="+mn-lt"/>
                <a:cs typeface="+mn-lt"/>
              </a:rPr>
              <a:t>мікроорганізмів</a:t>
            </a:r>
            <a:r>
              <a:rPr lang="ru-RU" sz="1300" dirty="0">
                <a:ea typeface="+mn-lt"/>
                <a:cs typeface="+mn-lt"/>
              </a:rPr>
              <a:t> (</a:t>
            </a:r>
            <a:r>
              <a:rPr lang="ru-RU" sz="1300" b="1" dirty="0" err="1">
                <a:ea typeface="+mn-lt"/>
                <a:cs typeface="+mn-lt"/>
              </a:rPr>
              <a:t>захисна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функція</a:t>
            </a:r>
            <a:r>
              <a:rPr lang="ru-RU" sz="1300" dirty="0">
                <a:ea typeface="+mn-lt"/>
                <a:cs typeface="+mn-lt"/>
              </a:rPr>
              <a:t>);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dirty="0" err="1">
                <a:ea typeface="+mn-lt"/>
                <a:cs typeface="+mn-lt"/>
              </a:rPr>
              <a:t>міцна</a:t>
            </a:r>
            <a:r>
              <a:rPr lang="ru-RU" sz="1300" dirty="0">
                <a:ea typeface="+mn-lt"/>
                <a:cs typeface="+mn-lt"/>
              </a:rPr>
              <a:t> і </a:t>
            </a:r>
            <a:r>
              <a:rPr lang="ru-RU" sz="1300" dirty="0" err="1">
                <a:ea typeface="+mn-lt"/>
                <a:cs typeface="+mn-lt"/>
              </a:rPr>
              <a:t>пружна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шкіра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b="1" dirty="0" err="1">
                <a:ea typeface="+mn-lt"/>
                <a:cs typeface="+mn-lt"/>
              </a:rPr>
              <a:t>захищає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внутрішні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органи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від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механічних</a:t>
            </a:r>
            <a:r>
              <a:rPr lang="ru-RU" sz="1300" dirty="0">
                <a:ea typeface="+mn-lt"/>
                <a:cs typeface="+mn-lt"/>
              </a:rPr>
              <a:t> і </a:t>
            </a:r>
            <a:r>
              <a:rPr lang="ru-RU" sz="1300" dirty="0" err="1">
                <a:ea typeface="+mn-lt"/>
                <a:cs typeface="+mn-lt"/>
              </a:rPr>
              <a:t>хімічних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впливів</a:t>
            </a:r>
            <a:r>
              <a:rPr lang="ru-RU" sz="1300" dirty="0">
                <a:ea typeface="+mn-lt"/>
                <a:cs typeface="+mn-lt"/>
              </a:rPr>
              <a:t>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dirty="0" err="1">
                <a:ea typeface="+mn-lt"/>
                <a:cs typeface="+mn-lt"/>
              </a:rPr>
              <a:t>завдяки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вмісту</a:t>
            </a:r>
            <a:r>
              <a:rPr lang="ru-RU" sz="1300" dirty="0">
                <a:ea typeface="+mn-lt"/>
                <a:cs typeface="+mn-lt"/>
              </a:rPr>
              <a:t> в </a:t>
            </a:r>
            <a:r>
              <a:rPr lang="ru-RU" sz="1300" dirty="0" err="1">
                <a:ea typeface="+mn-lt"/>
                <a:cs typeface="+mn-lt"/>
              </a:rPr>
              <a:t>ній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пігменту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меланіну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шкіра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b="1" dirty="0" err="1">
                <a:ea typeface="+mn-lt"/>
                <a:cs typeface="+mn-lt"/>
              </a:rPr>
              <a:t>захищає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внутрішні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органи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від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ультрафіолетових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променів</a:t>
            </a:r>
            <a:r>
              <a:rPr lang="ru-RU" sz="1300" dirty="0">
                <a:ea typeface="+mn-lt"/>
                <a:cs typeface="+mn-lt"/>
              </a:rPr>
              <a:t>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dirty="0">
                <a:ea typeface="+mn-lt"/>
                <a:cs typeface="+mn-lt"/>
              </a:rPr>
              <a:t>через </a:t>
            </a:r>
            <a:r>
              <a:rPr lang="ru-RU" sz="1300" dirty="0" err="1">
                <a:ea typeface="+mn-lt"/>
                <a:cs typeface="+mn-lt"/>
              </a:rPr>
              <a:t>шкіру</a:t>
            </a:r>
            <a:r>
              <a:rPr lang="ru-RU" sz="1300" dirty="0">
                <a:ea typeface="+mn-lt"/>
                <a:cs typeface="+mn-lt"/>
              </a:rPr>
              <a:t> з потом </a:t>
            </a:r>
            <a:r>
              <a:rPr lang="ru-RU" sz="1300" dirty="0" err="1">
                <a:ea typeface="+mn-lt"/>
                <a:cs typeface="+mn-lt"/>
              </a:rPr>
              <a:t>виводиться</a:t>
            </a:r>
            <a:r>
              <a:rPr lang="ru-RU" sz="1300" dirty="0">
                <a:ea typeface="+mn-lt"/>
                <a:cs typeface="+mn-lt"/>
              </a:rPr>
              <a:t> вода, </a:t>
            </a:r>
            <a:r>
              <a:rPr lang="ru-RU" sz="1300" dirty="0" err="1">
                <a:ea typeface="+mn-lt"/>
                <a:cs typeface="+mn-lt"/>
              </a:rPr>
              <a:t>мінеральні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солі</a:t>
            </a:r>
            <a:r>
              <a:rPr lang="ru-RU" sz="1300" dirty="0">
                <a:ea typeface="+mn-lt"/>
                <a:cs typeface="+mn-lt"/>
              </a:rPr>
              <a:t> та </a:t>
            </a:r>
            <a:r>
              <a:rPr lang="ru-RU" sz="1300" dirty="0" err="1">
                <a:ea typeface="+mn-lt"/>
                <a:cs typeface="+mn-lt"/>
              </a:rPr>
              <a:t>інші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продукти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обміну</a:t>
            </a:r>
            <a:r>
              <a:rPr lang="ru-RU" sz="1300" dirty="0">
                <a:ea typeface="+mn-lt"/>
                <a:cs typeface="+mn-lt"/>
              </a:rPr>
              <a:t> (</a:t>
            </a:r>
            <a:r>
              <a:rPr lang="ru-RU" sz="1300" b="1" dirty="0" err="1">
                <a:ea typeface="+mn-lt"/>
                <a:cs typeface="+mn-lt"/>
              </a:rPr>
              <a:t>видільна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функція</a:t>
            </a:r>
            <a:r>
              <a:rPr lang="ru-RU" sz="1300" dirty="0">
                <a:ea typeface="+mn-lt"/>
                <a:cs typeface="+mn-lt"/>
              </a:rPr>
              <a:t>);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dirty="0" err="1">
                <a:ea typeface="+mn-lt"/>
                <a:cs typeface="+mn-lt"/>
              </a:rPr>
              <a:t>рецептори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шкіри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забезпечують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зв'язок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організму</a:t>
            </a:r>
            <a:r>
              <a:rPr lang="ru-RU" sz="1300" dirty="0">
                <a:ea typeface="+mn-lt"/>
                <a:cs typeface="+mn-lt"/>
              </a:rPr>
              <a:t> з </a:t>
            </a:r>
            <a:r>
              <a:rPr lang="ru-RU" sz="1300" dirty="0" err="1">
                <a:ea typeface="+mn-lt"/>
                <a:cs typeface="+mn-lt"/>
              </a:rPr>
              <a:t>зовнішнім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середовищем</a:t>
            </a:r>
            <a:r>
              <a:rPr lang="ru-RU" sz="1300" dirty="0">
                <a:ea typeface="+mn-lt"/>
                <a:cs typeface="+mn-lt"/>
              </a:rPr>
              <a:t>, </a:t>
            </a:r>
            <a:r>
              <a:rPr lang="ru-RU" sz="1300" dirty="0" err="1">
                <a:ea typeface="+mn-lt"/>
                <a:cs typeface="+mn-lt"/>
              </a:rPr>
              <a:t>сприймають</a:t>
            </a:r>
            <a:r>
              <a:rPr lang="ru-RU" sz="1300" dirty="0">
                <a:ea typeface="+mn-lt"/>
                <a:cs typeface="+mn-lt"/>
              </a:rPr>
              <a:t> холод, тепло, </a:t>
            </a:r>
            <a:r>
              <a:rPr lang="ru-RU" sz="1300" dirty="0" err="1">
                <a:ea typeface="+mn-lt"/>
                <a:cs typeface="+mn-lt"/>
              </a:rPr>
              <a:t>тиск</a:t>
            </a:r>
            <a:r>
              <a:rPr lang="ru-RU" sz="1300" dirty="0">
                <a:ea typeface="+mn-lt"/>
                <a:cs typeface="+mn-lt"/>
              </a:rPr>
              <a:t>, а </a:t>
            </a:r>
            <a:r>
              <a:rPr lang="ru-RU" sz="1300" dirty="0" err="1">
                <a:ea typeface="+mn-lt"/>
                <a:cs typeface="+mn-lt"/>
              </a:rPr>
              <a:t>вільні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нервові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закінчення</a:t>
            </a:r>
            <a:r>
              <a:rPr lang="ru-RU" sz="1300" dirty="0">
                <a:ea typeface="+mn-lt"/>
                <a:cs typeface="+mn-lt"/>
              </a:rPr>
              <a:t> — </a:t>
            </a:r>
            <a:r>
              <a:rPr lang="ru-RU" sz="1300" dirty="0" err="1">
                <a:ea typeface="+mn-lt"/>
                <a:cs typeface="+mn-lt"/>
              </a:rPr>
              <a:t>біль</a:t>
            </a:r>
            <a:r>
              <a:rPr lang="ru-RU" sz="1300" dirty="0">
                <a:ea typeface="+mn-lt"/>
                <a:cs typeface="+mn-lt"/>
              </a:rPr>
              <a:t> (</a:t>
            </a:r>
            <a:r>
              <a:rPr lang="ru-RU" sz="1300" b="1" dirty="0" err="1">
                <a:ea typeface="+mn-lt"/>
                <a:cs typeface="+mn-lt"/>
              </a:rPr>
              <a:t>рецепторна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функція</a:t>
            </a:r>
            <a:r>
              <a:rPr lang="ru-RU" sz="1300" dirty="0">
                <a:ea typeface="+mn-lt"/>
                <a:cs typeface="+mn-lt"/>
              </a:rPr>
              <a:t>);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dirty="0" err="1">
                <a:ea typeface="+mn-lt"/>
                <a:cs typeface="+mn-lt"/>
              </a:rPr>
              <a:t>шкіра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виконує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b="1" dirty="0" err="1">
                <a:ea typeface="+mn-lt"/>
                <a:cs typeface="+mn-lt"/>
              </a:rPr>
              <a:t>терморегуляторну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функцію</a:t>
            </a:r>
            <a:r>
              <a:rPr lang="ru-RU" sz="1300" dirty="0">
                <a:ea typeface="+mn-lt"/>
                <a:cs typeface="+mn-lt"/>
              </a:rPr>
              <a:t> — </a:t>
            </a:r>
            <a:r>
              <a:rPr lang="ru-RU" sz="1300" dirty="0" err="1">
                <a:ea typeface="+mn-lt"/>
                <a:cs typeface="+mn-lt"/>
              </a:rPr>
              <a:t>зрівноваження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процесів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утворення</a:t>
            </a:r>
            <a:r>
              <a:rPr lang="ru-RU" sz="1300" dirty="0">
                <a:ea typeface="+mn-lt"/>
                <a:cs typeface="+mn-lt"/>
              </a:rPr>
              <a:t> і </a:t>
            </a:r>
            <a:r>
              <a:rPr lang="ru-RU" sz="1300" dirty="0" err="1">
                <a:ea typeface="+mn-lt"/>
                <a:cs typeface="+mn-lt"/>
              </a:rPr>
              <a:t>віддачі</a:t>
            </a:r>
            <a:r>
              <a:rPr lang="ru-RU" sz="1300" dirty="0">
                <a:ea typeface="+mn-lt"/>
                <a:cs typeface="+mn-lt"/>
              </a:rPr>
              <a:t> тепла </a:t>
            </a:r>
            <a:r>
              <a:rPr lang="ru-RU" sz="1300" dirty="0" err="1">
                <a:ea typeface="+mn-lt"/>
                <a:cs typeface="+mn-lt"/>
              </a:rPr>
              <a:t>організмом</a:t>
            </a:r>
            <a:r>
              <a:rPr lang="ru-RU" sz="1300" dirty="0">
                <a:ea typeface="+mn-lt"/>
                <a:cs typeface="+mn-lt"/>
              </a:rPr>
              <a:t>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b="1" dirty="0" err="1">
                <a:ea typeface="+mn-lt"/>
                <a:cs typeface="+mn-lt"/>
              </a:rPr>
              <a:t>обмінна</a:t>
            </a:r>
            <a:r>
              <a:rPr lang="ru-RU" sz="1300" b="1" dirty="0">
                <a:ea typeface="+mn-lt"/>
                <a:cs typeface="+mn-lt"/>
              </a:rPr>
              <a:t> </a:t>
            </a:r>
            <a:r>
              <a:rPr lang="ru-RU" sz="1300" b="1" dirty="0" err="1">
                <a:ea typeface="+mn-lt"/>
                <a:cs typeface="+mn-lt"/>
              </a:rPr>
              <a:t>функція</a:t>
            </a:r>
            <a:r>
              <a:rPr lang="ru-RU" sz="1300" dirty="0">
                <a:ea typeface="+mn-lt"/>
                <a:cs typeface="+mn-lt"/>
              </a:rPr>
              <a:t> — у </a:t>
            </a:r>
            <a:r>
              <a:rPr lang="ru-RU" sz="1300" dirty="0" err="1">
                <a:ea typeface="+mn-lt"/>
                <a:cs typeface="+mn-lt"/>
              </a:rPr>
              <a:t>ній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утворюються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деякі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біологічно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активні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речовини</a:t>
            </a:r>
            <a:r>
              <a:rPr lang="ru-RU" sz="1300" dirty="0">
                <a:ea typeface="+mn-lt"/>
                <a:cs typeface="+mn-lt"/>
              </a:rPr>
              <a:t>, </a:t>
            </a:r>
            <a:r>
              <a:rPr lang="ru-RU" sz="1300" dirty="0" err="1">
                <a:ea typeface="+mn-lt"/>
                <a:cs typeface="+mn-lt"/>
              </a:rPr>
              <a:t>зокрема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вітамін</a:t>
            </a:r>
            <a:r>
              <a:rPr lang="ru-RU" sz="1300" dirty="0">
                <a:ea typeface="+mn-lt"/>
                <a:cs typeface="+mn-lt"/>
              </a:rPr>
              <a:t> D, </a:t>
            </a:r>
            <a:r>
              <a:rPr lang="ru-RU" sz="1300" dirty="0" err="1">
                <a:ea typeface="+mn-lt"/>
                <a:cs typeface="+mn-lt"/>
              </a:rPr>
              <a:t>виділяються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продукти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обміну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речовин</a:t>
            </a:r>
            <a:r>
              <a:rPr lang="ru-RU" sz="1300" dirty="0">
                <a:ea typeface="+mn-lt"/>
                <a:cs typeface="+mn-lt"/>
              </a:rPr>
              <a:t> (водо- та </a:t>
            </a:r>
            <a:r>
              <a:rPr lang="ru-RU" sz="1300" dirty="0" err="1">
                <a:ea typeface="+mn-lt"/>
                <a:cs typeface="+mn-lt"/>
              </a:rPr>
              <a:t>газообмін</a:t>
            </a:r>
            <a:r>
              <a:rPr lang="ru-RU" sz="1300" dirty="0">
                <a:ea typeface="+mn-lt"/>
                <a:cs typeface="+mn-lt"/>
              </a:rPr>
              <a:t>, </a:t>
            </a:r>
            <a:r>
              <a:rPr lang="ru-RU" sz="1300" dirty="0" err="1">
                <a:ea typeface="+mn-lt"/>
                <a:cs typeface="+mn-lt"/>
              </a:rPr>
              <a:t>виводиться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надлишок</a:t>
            </a:r>
            <a:r>
              <a:rPr lang="ru-RU" sz="1300" dirty="0">
                <a:ea typeface="+mn-lt"/>
                <a:cs typeface="+mn-lt"/>
              </a:rPr>
              <a:t> солей);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dirty="0" err="1">
                <a:ea typeface="+mn-lt"/>
                <a:cs typeface="+mn-lt"/>
              </a:rPr>
              <a:t>шкіра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бере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b="1" dirty="0">
                <a:ea typeface="+mn-lt"/>
                <a:cs typeface="+mn-lt"/>
              </a:rPr>
              <a:t>участь у </a:t>
            </a:r>
            <a:r>
              <a:rPr lang="ru-RU" sz="1300" b="1" dirty="0" err="1">
                <a:ea typeface="+mn-lt"/>
                <a:cs typeface="+mn-lt"/>
              </a:rPr>
              <a:t>розподілі</a:t>
            </a:r>
            <a:r>
              <a:rPr lang="ru-RU" sz="1300" b="1" dirty="0">
                <a:ea typeface="+mn-lt"/>
                <a:cs typeface="+mn-lt"/>
              </a:rPr>
              <a:t> </a:t>
            </a:r>
            <a:r>
              <a:rPr lang="ru-RU" sz="1300" b="1" dirty="0" err="1">
                <a:ea typeface="+mn-lt"/>
                <a:cs typeface="+mn-lt"/>
              </a:rPr>
              <a:t>крові</a:t>
            </a:r>
            <a:r>
              <a:rPr lang="ru-RU" sz="1300" dirty="0">
                <a:ea typeface="+mn-lt"/>
                <a:cs typeface="+mn-lt"/>
              </a:rPr>
              <a:t>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b="1" dirty="0" err="1">
                <a:ea typeface="+mn-lt"/>
                <a:cs typeface="+mn-lt"/>
              </a:rPr>
              <a:t>запасна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функція</a:t>
            </a:r>
            <a:r>
              <a:rPr lang="ru-RU" sz="1300" dirty="0">
                <a:ea typeface="+mn-lt"/>
                <a:cs typeface="+mn-lt"/>
              </a:rPr>
              <a:t> — </a:t>
            </a:r>
            <a:r>
              <a:rPr lang="ru-RU" sz="1300" dirty="0" err="1">
                <a:ea typeface="+mn-lt"/>
                <a:cs typeface="+mn-lt"/>
              </a:rPr>
              <a:t>підшкірна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клітковина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складається</a:t>
            </a:r>
            <a:r>
              <a:rPr lang="ru-RU" sz="1300" dirty="0">
                <a:ea typeface="+mn-lt"/>
                <a:cs typeface="+mn-lt"/>
              </a:rPr>
              <a:t> з </a:t>
            </a:r>
            <a:r>
              <a:rPr lang="ru-RU" sz="1300" dirty="0" err="1">
                <a:ea typeface="+mn-lt"/>
                <a:cs typeface="+mn-lt"/>
              </a:rPr>
              <a:t>жирової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тканини</a:t>
            </a:r>
            <a:r>
              <a:rPr lang="ru-RU" sz="1300" dirty="0">
                <a:ea typeface="+mn-lt"/>
                <a:cs typeface="+mn-lt"/>
              </a:rPr>
              <a:t>, яка є </a:t>
            </a:r>
            <a:r>
              <a:rPr lang="ru-RU" sz="1300" dirty="0" err="1">
                <a:ea typeface="+mn-lt"/>
                <a:cs typeface="+mn-lt"/>
              </a:rPr>
              <a:t>джерелом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енергії</a:t>
            </a:r>
            <a:r>
              <a:rPr lang="ru-RU" sz="1300" dirty="0">
                <a:ea typeface="+mn-lt"/>
                <a:cs typeface="+mn-lt"/>
              </a:rPr>
              <a:t>;</a:t>
            </a:r>
            <a:endParaRPr lang="ru-RU" sz="1300" dirty="0"/>
          </a:p>
          <a:p>
            <a:pPr>
              <a:buFont typeface="Arial"/>
              <a:buChar char="•"/>
            </a:pPr>
            <a:r>
              <a:rPr lang="ru-RU" sz="1300" b="1" dirty="0" err="1">
                <a:ea typeface="+mn-lt"/>
                <a:cs typeface="+mn-lt"/>
              </a:rPr>
              <a:t>секреторна</a:t>
            </a:r>
            <a:r>
              <a:rPr lang="ru-RU" sz="1300" dirty="0">
                <a:ea typeface="+mn-lt"/>
                <a:cs typeface="+mn-lt"/>
              </a:rPr>
              <a:t> </a:t>
            </a:r>
            <a:r>
              <a:rPr lang="ru-RU" sz="1300" dirty="0" err="1">
                <a:ea typeface="+mn-lt"/>
                <a:cs typeface="+mn-lt"/>
              </a:rPr>
              <a:t>функція</a:t>
            </a:r>
            <a:r>
              <a:rPr lang="ru-RU" sz="1300" dirty="0">
                <a:ea typeface="+mn-lt"/>
                <a:cs typeface="+mn-lt"/>
              </a:rPr>
              <a:t> — </a:t>
            </a:r>
            <a:r>
              <a:rPr lang="ru-RU" sz="1300" dirty="0" err="1">
                <a:ea typeface="+mn-lt"/>
                <a:cs typeface="+mn-lt"/>
              </a:rPr>
              <a:t>сальні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залози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виділяють</a:t>
            </a:r>
            <a:r>
              <a:rPr lang="ru-RU" sz="1300" dirty="0">
                <a:ea typeface="+mn-lt"/>
                <a:cs typeface="+mn-lt"/>
              </a:rPr>
              <a:t> жир для </a:t>
            </a:r>
            <a:r>
              <a:rPr lang="ru-RU" sz="1300" dirty="0" err="1">
                <a:ea typeface="+mn-lt"/>
                <a:cs typeface="+mn-lt"/>
              </a:rPr>
              <a:t>змащення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шкіри</a:t>
            </a:r>
            <a:r>
              <a:rPr lang="ru-RU" sz="1300" dirty="0">
                <a:ea typeface="+mn-lt"/>
                <a:cs typeface="+mn-lt"/>
              </a:rPr>
              <a:t> та </a:t>
            </a:r>
            <a:r>
              <a:rPr lang="ru-RU" sz="1300" dirty="0" err="1">
                <a:ea typeface="+mn-lt"/>
                <a:cs typeface="+mn-lt"/>
              </a:rPr>
              <a:t>волосся</a:t>
            </a:r>
            <a:r>
              <a:rPr lang="ru-RU" sz="1300" dirty="0">
                <a:ea typeface="+mn-lt"/>
                <a:cs typeface="+mn-lt"/>
              </a:rPr>
              <a:t>, а </a:t>
            </a:r>
            <a:r>
              <a:rPr lang="ru-RU" sz="1300" dirty="0" err="1">
                <a:ea typeface="+mn-lt"/>
                <a:cs typeface="+mn-lt"/>
              </a:rPr>
              <a:t>молочні</a:t>
            </a:r>
            <a:r>
              <a:rPr lang="ru-RU" sz="1300" dirty="0">
                <a:ea typeface="+mn-lt"/>
                <a:cs typeface="+mn-lt"/>
              </a:rPr>
              <a:t> — молоко для </a:t>
            </a:r>
            <a:r>
              <a:rPr lang="ru-RU" sz="1300" dirty="0" err="1">
                <a:ea typeface="+mn-lt"/>
                <a:cs typeface="+mn-lt"/>
              </a:rPr>
              <a:t>вигодовування</a:t>
            </a:r>
            <a:r>
              <a:rPr lang="ru-RU" sz="1300" dirty="0">
                <a:ea typeface="+mn-lt"/>
                <a:cs typeface="+mn-lt"/>
              </a:rPr>
              <a:t> </a:t>
            </a:r>
            <a:r>
              <a:rPr lang="ru-RU" sz="1300" dirty="0" err="1">
                <a:ea typeface="+mn-lt"/>
                <a:cs typeface="+mn-lt"/>
              </a:rPr>
              <a:t>дітей</a:t>
            </a:r>
            <a:r>
              <a:rPr lang="ru-RU" sz="1300" dirty="0">
                <a:ea typeface="+mn-lt"/>
                <a:cs typeface="+mn-lt"/>
              </a:rPr>
              <a:t>.</a:t>
            </a:r>
            <a:endParaRPr lang="ru-RU" sz="1300" dirty="0"/>
          </a:p>
          <a:p>
            <a:pPr marL="0" indent="0">
              <a:buNone/>
            </a:pPr>
            <a:endParaRPr lang="ru-RU" sz="13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9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7BC80-6592-0DDC-708B-07D1AEAC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400">
                <a:solidFill>
                  <a:srgbClr val="FEFFFF"/>
                </a:solidFill>
                <a:ea typeface="+mn-lt"/>
                <a:cs typeface="+mn-lt"/>
              </a:rPr>
              <a:t>Шкіра складається з трьох шарів: </a:t>
            </a:r>
            <a:r>
              <a:rPr lang="ru-RU" sz="2400" b="1">
                <a:solidFill>
                  <a:srgbClr val="FEFFFF"/>
                </a:solidFill>
                <a:ea typeface="+mn-lt"/>
                <a:cs typeface="+mn-lt"/>
              </a:rPr>
              <a:t>епідермісу</a:t>
            </a:r>
            <a:r>
              <a:rPr lang="ru-RU" sz="2400">
                <a:solidFill>
                  <a:srgbClr val="FEFFFF"/>
                </a:solidFill>
                <a:ea typeface="+mn-lt"/>
                <a:cs typeface="+mn-lt"/>
              </a:rPr>
              <a:t>, </a:t>
            </a:r>
            <a:r>
              <a:rPr lang="ru-RU" sz="2400" b="1">
                <a:solidFill>
                  <a:srgbClr val="FEFFFF"/>
                </a:solidFill>
                <a:ea typeface="+mn-lt"/>
                <a:cs typeface="+mn-lt"/>
              </a:rPr>
              <a:t>дерми</a:t>
            </a:r>
            <a:r>
              <a:rPr lang="ru-RU" sz="2400">
                <a:solidFill>
                  <a:srgbClr val="FEFFFF"/>
                </a:solidFill>
                <a:ea typeface="+mn-lt"/>
                <a:cs typeface="+mn-lt"/>
              </a:rPr>
              <a:t> (власне шкіри) і </a:t>
            </a:r>
            <a:r>
              <a:rPr lang="ru-RU" sz="2400" b="1">
                <a:solidFill>
                  <a:srgbClr val="FEFFFF"/>
                </a:solidFill>
                <a:ea typeface="+mn-lt"/>
                <a:cs typeface="+mn-lt"/>
              </a:rPr>
              <a:t>підшкірної жирової клітковини</a:t>
            </a:r>
            <a:r>
              <a:rPr lang="ru-RU" sz="2400">
                <a:solidFill>
                  <a:srgbClr val="FEFFFF"/>
                </a:solidFill>
                <a:ea typeface="+mn-lt"/>
                <a:cs typeface="+mn-lt"/>
              </a:rPr>
              <a:t>.</a:t>
            </a:r>
            <a:endParaRPr lang="ru-RU" sz="240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ru-RU" sz="2400">
              <a:solidFill>
                <a:srgbClr val="FEFFFF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9FA5F66-C2F8-81E6-51FB-AEF8D17C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15" y="998961"/>
            <a:ext cx="6539075" cy="3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2A087E-7747-53CF-991C-A338542F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1049892"/>
            <a:ext cx="3505494" cy="37854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ru-RU" sz="2000" dirty="0" err="1">
                <a:ea typeface="+mn-lt"/>
                <a:cs typeface="+mn-lt"/>
              </a:rPr>
              <a:t>Сечовидільна</a:t>
            </a:r>
            <a:r>
              <a:rPr lang="ru-RU" sz="2000" dirty="0">
                <a:ea typeface="+mn-lt"/>
                <a:cs typeface="+mn-lt"/>
              </a:rPr>
              <a:t> система </a:t>
            </a:r>
            <a:r>
              <a:rPr lang="ru-RU" sz="2000" dirty="0" err="1">
                <a:ea typeface="+mn-lt"/>
                <a:cs typeface="+mn-lt"/>
              </a:rPr>
              <a:t>складається</a:t>
            </a:r>
            <a:r>
              <a:rPr lang="ru-RU" sz="2000" dirty="0">
                <a:ea typeface="+mn-lt"/>
                <a:cs typeface="+mn-lt"/>
              </a:rPr>
              <a:t> з </a:t>
            </a:r>
            <a:r>
              <a:rPr lang="ru-RU" sz="2000" b="1" dirty="0" err="1">
                <a:ea typeface="+mn-lt"/>
                <a:cs typeface="+mn-lt"/>
              </a:rPr>
              <a:t>нирок</a:t>
            </a:r>
            <a:r>
              <a:rPr lang="ru-RU" sz="2000" b="1" dirty="0">
                <a:ea typeface="+mn-lt"/>
                <a:cs typeface="+mn-lt"/>
              </a:rPr>
              <a:t>, </a:t>
            </a:r>
            <a:r>
              <a:rPr lang="ru-RU" sz="2000" b="1" dirty="0" err="1">
                <a:ea typeface="+mn-lt"/>
                <a:cs typeface="+mn-lt"/>
              </a:rPr>
              <a:t>сечоводів</a:t>
            </a:r>
            <a:r>
              <a:rPr lang="ru-RU" sz="2000" b="1" dirty="0">
                <a:ea typeface="+mn-lt"/>
                <a:cs typeface="+mn-lt"/>
              </a:rPr>
              <a:t>, </a:t>
            </a:r>
            <a:r>
              <a:rPr lang="ru-RU" sz="2000" b="1" dirty="0" err="1">
                <a:ea typeface="+mn-lt"/>
                <a:cs typeface="+mn-lt"/>
              </a:rPr>
              <a:t>сечового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dirty="0" err="1">
                <a:ea typeface="+mn-lt"/>
                <a:cs typeface="+mn-lt"/>
              </a:rPr>
              <a:t>міхура</a:t>
            </a:r>
            <a:r>
              <a:rPr lang="ru-RU" sz="2000" b="1" dirty="0">
                <a:ea typeface="+mn-lt"/>
                <a:cs typeface="+mn-lt"/>
              </a:rPr>
              <a:t> і </a:t>
            </a:r>
            <a:r>
              <a:rPr lang="ru-RU" sz="2000" b="1" dirty="0" err="1">
                <a:ea typeface="+mn-lt"/>
                <a:cs typeface="+mn-lt"/>
              </a:rPr>
              <a:t>сечовипускального</a:t>
            </a:r>
            <a:r>
              <a:rPr lang="ru-RU" sz="2000" b="1" dirty="0">
                <a:ea typeface="+mn-lt"/>
                <a:cs typeface="+mn-lt"/>
              </a:rPr>
              <a:t> каналу (</a:t>
            </a:r>
            <a:r>
              <a:rPr lang="ru-RU" sz="2000" b="1" dirty="0" err="1">
                <a:ea typeface="+mn-lt"/>
                <a:cs typeface="+mn-lt"/>
              </a:rPr>
              <a:t>сечівник</a:t>
            </a:r>
            <a:r>
              <a:rPr lang="ru-RU" sz="2000" b="1" dirty="0">
                <a:ea typeface="+mn-lt"/>
                <a:cs typeface="+mn-lt"/>
              </a:rPr>
              <a:t>, уретра)</a:t>
            </a:r>
            <a:r>
              <a:rPr lang="ru-RU" sz="20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ru-RU" sz="2000" b="1" dirty="0" err="1">
                <a:ea typeface="+mn-lt"/>
                <a:cs typeface="+mn-lt"/>
              </a:rPr>
              <a:t>Нирки</a:t>
            </a:r>
            <a:r>
              <a:rPr lang="ru-RU" sz="2000" dirty="0">
                <a:ea typeface="+mn-lt"/>
                <a:cs typeface="+mn-lt"/>
              </a:rPr>
              <a:t> — </a:t>
            </a:r>
            <a:r>
              <a:rPr lang="ru-RU" sz="2000" dirty="0" err="1">
                <a:ea typeface="+mn-lt"/>
                <a:cs typeface="+mn-lt"/>
              </a:rPr>
              <a:t>парні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квасолеподібні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органи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розташовані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біля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задньої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стінки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черевної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порожнини</a:t>
            </a:r>
            <a:r>
              <a:rPr lang="ru-RU" sz="2000" dirty="0">
                <a:ea typeface="+mn-lt"/>
                <a:cs typeface="+mn-lt"/>
              </a:rPr>
              <a:t> на </a:t>
            </a:r>
            <a:r>
              <a:rPr lang="ru-RU" sz="2000" dirty="0" err="1">
                <a:ea typeface="+mn-lt"/>
                <a:cs typeface="+mn-lt"/>
              </a:rPr>
              <a:t>рівні</a:t>
            </a:r>
            <a:r>
              <a:rPr lang="ru-RU" sz="2000" dirty="0">
                <a:ea typeface="+mn-lt"/>
                <a:cs typeface="+mn-lt"/>
              </a:rPr>
              <a:t> 1-го і 2-го </a:t>
            </a:r>
            <a:r>
              <a:rPr lang="ru-RU" sz="2000" dirty="0" err="1">
                <a:ea typeface="+mn-lt"/>
                <a:cs typeface="+mn-lt"/>
              </a:rPr>
              <a:t>поперекових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хребців</a:t>
            </a:r>
            <a:r>
              <a:rPr lang="ru-RU" sz="2000" dirty="0">
                <a:ea typeface="+mn-lt"/>
                <a:cs typeface="+mn-lt"/>
              </a:rPr>
              <a:t>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Увігнутий</a:t>
            </a:r>
            <a:r>
              <a:rPr lang="ru-RU" sz="2000" dirty="0">
                <a:ea typeface="+mn-lt"/>
                <a:cs typeface="+mn-lt"/>
              </a:rPr>
              <a:t> край </a:t>
            </a:r>
            <a:r>
              <a:rPr lang="ru-RU" sz="2000" dirty="0" err="1">
                <a:ea typeface="+mn-lt"/>
                <a:cs typeface="+mn-lt"/>
              </a:rPr>
              <a:t>нирок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звернений</a:t>
            </a:r>
            <a:r>
              <a:rPr lang="ru-RU" sz="2000" dirty="0">
                <a:ea typeface="+mn-lt"/>
                <a:cs typeface="+mn-lt"/>
              </a:rPr>
              <a:t> до хребта. У </a:t>
            </a:r>
            <a:r>
              <a:rPr lang="ru-RU" sz="2000" dirty="0" err="1">
                <a:ea typeface="+mn-lt"/>
                <a:cs typeface="+mn-lt"/>
              </a:rPr>
              <a:t>цьому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місці</a:t>
            </a:r>
            <a:r>
              <a:rPr lang="ru-RU" sz="2000" dirty="0">
                <a:ea typeface="+mn-lt"/>
                <a:cs typeface="+mn-lt"/>
              </a:rPr>
              <a:t> в </a:t>
            </a:r>
            <a:r>
              <a:rPr lang="ru-RU" sz="2000" dirty="0" err="1">
                <a:ea typeface="+mn-lt"/>
                <a:cs typeface="+mn-lt"/>
              </a:rPr>
              <a:t>нирку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входять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dirty="0" err="1">
                <a:ea typeface="+mn-lt"/>
                <a:cs typeface="+mn-lt"/>
              </a:rPr>
              <a:t>виходять</a:t>
            </a:r>
            <a:r>
              <a:rPr lang="ru-RU" sz="2000" dirty="0">
                <a:ea typeface="+mn-lt"/>
                <a:cs typeface="+mn-lt"/>
              </a:rPr>
              <a:t> з </a:t>
            </a:r>
            <a:r>
              <a:rPr lang="ru-RU" sz="2000" dirty="0" err="1">
                <a:ea typeface="+mn-lt"/>
                <a:cs typeface="+mn-lt"/>
              </a:rPr>
              <a:t>неї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кровоносні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судини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dirty="0"/>
          </a:p>
          <a:p>
            <a:pPr>
              <a:buNone/>
            </a:pPr>
            <a:endParaRPr lang="ru-RU" sz="2000" dirty="0">
              <a:cs typeface="Calibri"/>
            </a:endParaRPr>
          </a:p>
          <a:p>
            <a:pPr marL="0" indent="0">
              <a:buNone/>
            </a:pPr>
            <a:endParaRPr lang="ru-RU" sz="20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450273-C494-6904-61A9-D1515910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2223511"/>
            <a:ext cx="6019331" cy="24077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11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A3656-8622-C46D-26C4-3E0E960E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700">
                <a:ea typeface="+mn-lt"/>
                <a:cs typeface="+mn-lt"/>
              </a:rPr>
              <a:t>Діяльність нирок регулюється нейрогуморальним механізмом.</a:t>
            </a:r>
            <a:br>
              <a:rPr lang="ru-RU" sz="1700">
                <a:ea typeface="+mn-lt"/>
                <a:cs typeface="+mn-lt"/>
              </a:rPr>
            </a:b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b="1">
                <a:ea typeface="+mn-lt"/>
                <a:cs typeface="+mn-lt"/>
              </a:rPr>
              <a:t>Нервова регуляція</a:t>
            </a:r>
            <a:r>
              <a:rPr lang="ru-RU" sz="1700">
                <a:ea typeface="+mn-lt"/>
                <a:cs typeface="+mn-lt"/>
              </a:rPr>
              <a:t>. У кровоносних судинах містяться осмо- і хеморецептори, що передають інформацію про тиск крові і склад рідини до гіпоталамусу по провідних шляхах вегетативної нервової системи.</a:t>
            </a:r>
            <a:br>
              <a:rPr lang="ru-RU" sz="1700">
                <a:ea typeface="+mn-lt"/>
                <a:cs typeface="+mn-lt"/>
              </a:rPr>
            </a:br>
            <a:r>
              <a:rPr lang="ru-RU" sz="1700">
                <a:ea typeface="+mn-lt"/>
                <a:cs typeface="+mn-lt"/>
              </a:rPr>
              <a:t> </a:t>
            </a:r>
            <a:r>
              <a:rPr lang="ru-RU" sz="1700" b="1">
                <a:ea typeface="+mn-lt"/>
                <a:cs typeface="+mn-lt"/>
              </a:rPr>
              <a:t>Гуморальна регуляція</a:t>
            </a:r>
            <a:r>
              <a:rPr lang="ru-RU" sz="1700">
                <a:ea typeface="+mn-lt"/>
                <a:cs typeface="+mn-lt"/>
              </a:rPr>
              <a:t> діяльності нирок здійснюється гормонами гіпофізу, кори надниркових залоз, паращитовидних залоз.</a:t>
            </a:r>
            <a:br>
              <a:rPr lang="ru-RU" sz="1700">
                <a:ea typeface="+mn-lt"/>
                <a:cs typeface="+mn-lt"/>
              </a:rPr>
            </a:br>
            <a:r>
              <a:rPr lang="ru-RU" sz="1700">
                <a:ea typeface="+mn-lt"/>
                <a:cs typeface="+mn-lt"/>
              </a:rPr>
              <a:t> Ознакою захворювання нирок є присутність у сечі білка, цукру, підвищення кількості лейкоцитів або еритроцитів крові.</a:t>
            </a:r>
          </a:p>
          <a:p>
            <a:pPr marL="0" indent="0">
              <a:buNone/>
            </a:pPr>
            <a:endParaRPr lang="ru-RU" sz="1700"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0CC3A09-0753-0FDB-C938-FCD631C4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43" y="1631788"/>
            <a:ext cx="5704935" cy="39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ru-RU" err="1">
                <a:cs typeface="Calibri Light"/>
              </a:rPr>
              <a:t>Ендокринна</a:t>
            </a:r>
            <a:r>
              <a:rPr lang="ru-RU">
                <a:cs typeface="Calibri Light"/>
              </a:rPr>
              <a:t> система 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err="1">
                <a:cs typeface="Calibri"/>
              </a:rPr>
              <a:t>Анатомія</a:t>
            </a:r>
            <a:r>
              <a:rPr lang="ru-RU" dirty="0">
                <a:cs typeface="Calibri"/>
              </a:rPr>
              <a:t> і </a:t>
            </a:r>
            <a:r>
              <a:rPr lang="ru-RU" dirty="0" err="1">
                <a:cs typeface="Calibri"/>
              </a:rPr>
              <a:t>фізіологія</a:t>
            </a: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164A80D-40D1-4753-5B9B-B40A8435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01740" cy="6001305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DEF8C-3D7C-409A-2C85-F92AFC4D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476" y="383256"/>
            <a:ext cx="375843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200" dirty="0" err="1">
                <a:ea typeface="+mn-lt"/>
                <a:cs typeface="+mn-lt"/>
              </a:rPr>
              <a:t>Усі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залози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нашого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організму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діляться</a:t>
            </a:r>
            <a:r>
              <a:rPr lang="ru-RU" sz="2200" dirty="0">
                <a:ea typeface="+mn-lt"/>
                <a:cs typeface="+mn-lt"/>
              </a:rPr>
              <a:t> на три </a:t>
            </a:r>
            <a:r>
              <a:rPr lang="ru-RU" sz="2200" dirty="0" err="1">
                <a:ea typeface="+mn-lt"/>
                <a:cs typeface="+mn-lt"/>
              </a:rPr>
              <a:t>групи</a:t>
            </a:r>
            <a:r>
              <a:rPr lang="ru-RU" sz="2200" dirty="0">
                <a:ea typeface="+mn-lt"/>
                <a:cs typeface="+mn-lt"/>
              </a:rPr>
              <a:t>: </a:t>
            </a:r>
            <a:r>
              <a:rPr lang="ru-RU" sz="2200" b="1" dirty="0" err="1">
                <a:ea typeface="+mn-lt"/>
                <a:cs typeface="+mn-lt"/>
              </a:rPr>
              <a:t>залози</a:t>
            </a:r>
            <a:r>
              <a:rPr lang="ru-RU" sz="2200" b="1" dirty="0">
                <a:ea typeface="+mn-lt"/>
                <a:cs typeface="+mn-lt"/>
              </a:rPr>
              <a:t> </a:t>
            </a:r>
            <a:r>
              <a:rPr lang="ru-RU" sz="2200" b="1" dirty="0" err="1">
                <a:ea typeface="+mn-lt"/>
                <a:cs typeface="+mn-lt"/>
              </a:rPr>
              <a:t>зовнішньої</a:t>
            </a:r>
            <a:r>
              <a:rPr lang="ru-RU" sz="2200" dirty="0">
                <a:ea typeface="+mn-lt"/>
                <a:cs typeface="+mn-lt"/>
              </a:rPr>
              <a:t>, </a:t>
            </a:r>
            <a:r>
              <a:rPr lang="ru-RU" sz="2200" b="1" dirty="0" err="1">
                <a:ea typeface="+mn-lt"/>
                <a:cs typeface="+mn-lt"/>
              </a:rPr>
              <a:t>внутрішньої</a:t>
            </a:r>
            <a:r>
              <a:rPr lang="ru-RU" sz="2200" dirty="0">
                <a:ea typeface="+mn-lt"/>
                <a:cs typeface="+mn-lt"/>
              </a:rPr>
              <a:t> та </a:t>
            </a:r>
            <a:r>
              <a:rPr lang="ru-RU" sz="2200" b="1" dirty="0" err="1">
                <a:ea typeface="+mn-lt"/>
                <a:cs typeface="+mn-lt"/>
              </a:rPr>
              <a:t>змішаної</a:t>
            </a:r>
            <a:r>
              <a:rPr lang="ru-RU" sz="2200" b="1" dirty="0">
                <a:ea typeface="+mn-lt"/>
                <a:cs typeface="+mn-lt"/>
              </a:rPr>
              <a:t> </a:t>
            </a:r>
            <a:r>
              <a:rPr lang="ru-RU" sz="2200" b="1" dirty="0" err="1">
                <a:ea typeface="+mn-lt"/>
                <a:cs typeface="+mn-lt"/>
              </a:rPr>
              <a:t>секреції</a:t>
            </a:r>
            <a:r>
              <a:rPr lang="ru-RU" sz="2200" dirty="0">
                <a:ea typeface="+mn-lt"/>
                <a:cs typeface="+mn-lt"/>
              </a:rPr>
              <a:t>.</a:t>
            </a:r>
            <a:endParaRPr lang="ru-RU" sz="2200" dirty="0"/>
          </a:p>
          <a:p>
            <a:pPr marL="0" indent="0">
              <a:buNone/>
            </a:pPr>
            <a:endParaRPr lang="ru-RU" sz="2200" dirty="0">
              <a:cs typeface="Calibri" panose="020F0502020204030204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6CF7B8C-E900-499C-9827-68F4994DACA7}"/>
              </a:ext>
            </a:extLst>
          </p:cNvPr>
          <p:cNvSpPr/>
          <p:nvPr/>
        </p:nvSpPr>
        <p:spPr>
          <a:xfrm>
            <a:off x="7945515" y="4598451"/>
            <a:ext cx="4302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>
                <a:ea typeface="+mn-lt"/>
                <a:cs typeface="+mn-lt"/>
              </a:rPr>
              <a:t>Ендокринна</a:t>
            </a:r>
            <a:r>
              <a:rPr lang="ru-RU" b="1" dirty="0">
                <a:ea typeface="+mn-lt"/>
                <a:cs typeface="+mn-lt"/>
              </a:rPr>
              <a:t> система</a:t>
            </a:r>
            <a:r>
              <a:rPr lang="ru-RU" dirty="0">
                <a:ea typeface="+mn-lt"/>
                <a:cs typeface="+mn-lt"/>
              </a:rPr>
              <a:t> — </a:t>
            </a:r>
            <a:r>
              <a:rPr lang="ru-RU" dirty="0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сукупність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залоз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утворюють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гормони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забезпечують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ендокринну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регуляцію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01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16814E-E040-5506-5515-9F008E58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1700">
                <a:ea typeface="+mn-lt"/>
                <a:cs typeface="+mn-lt"/>
              </a:rPr>
              <a:t>В організмі також є залози, одні клітини яких виробляють гормони, а інші — виділяють секрети, які по спеціальним протокам потрапляють у органи або зовнішнє середовище. Такі залози називають </a:t>
            </a:r>
            <a:r>
              <a:rPr lang="ru-RU" sz="1700" b="1">
                <a:ea typeface="+mn-lt"/>
                <a:cs typeface="+mn-lt"/>
              </a:rPr>
              <a:t>залозами змішаної секреції</a:t>
            </a:r>
            <a:r>
              <a:rPr lang="ru-RU" sz="1700">
                <a:ea typeface="+mn-lt"/>
                <a:cs typeface="+mn-lt"/>
              </a:rPr>
              <a:t>.</a:t>
            </a:r>
            <a:endParaRPr lang="ru-RU" sz="1700"/>
          </a:p>
          <a:p>
            <a:pPr>
              <a:buNone/>
            </a:pPr>
            <a:r>
              <a:rPr lang="ru-RU" sz="1700">
                <a:ea typeface="+mn-lt"/>
                <a:cs typeface="+mn-lt"/>
              </a:rPr>
              <a:t>До залоз змішаної секреції належать: </a:t>
            </a:r>
            <a:r>
              <a:rPr lang="ru-RU" sz="1700" b="1">
                <a:ea typeface="+mn-lt"/>
                <a:cs typeface="+mn-lt"/>
              </a:rPr>
              <a:t>частина підшлункової залози</a:t>
            </a:r>
            <a:r>
              <a:rPr lang="ru-RU" sz="1700">
                <a:ea typeface="+mn-lt"/>
                <a:cs typeface="+mn-lt"/>
              </a:rPr>
              <a:t>, </a:t>
            </a:r>
            <a:r>
              <a:rPr lang="ru-RU" sz="1700" b="1">
                <a:ea typeface="+mn-lt"/>
                <a:cs typeface="+mn-lt"/>
              </a:rPr>
              <a:t>статеві</a:t>
            </a:r>
            <a:r>
              <a:rPr lang="ru-RU" sz="1700">
                <a:ea typeface="+mn-lt"/>
                <a:cs typeface="+mn-lt"/>
              </a:rPr>
              <a:t> (</a:t>
            </a:r>
            <a:r>
              <a:rPr lang="ru-RU" sz="1700" b="1">
                <a:ea typeface="+mn-lt"/>
                <a:cs typeface="+mn-lt"/>
              </a:rPr>
              <a:t>яєчка</a:t>
            </a:r>
            <a:r>
              <a:rPr lang="ru-RU" sz="1700">
                <a:ea typeface="+mn-lt"/>
                <a:cs typeface="+mn-lt"/>
              </a:rPr>
              <a:t> у чоловіків і </a:t>
            </a:r>
            <a:r>
              <a:rPr lang="ru-RU" sz="1700" b="1">
                <a:ea typeface="+mn-lt"/>
                <a:cs typeface="+mn-lt"/>
              </a:rPr>
              <a:t>яєчники</a:t>
            </a:r>
            <a:r>
              <a:rPr lang="ru-RU" sz="1700">
                <a:ea typeface="+mn-lt"/>
                <a:cs typeface="+mn-lt"/>
              </a:rPr>
              <a:t> у жінок) та деякі інші залози.</a:t>
            </a:r>
            <a:endParaRPr lang="ru-RU" sz="1700"/>
          </a:p>
          <a:p>
            <a:pPr>
              <a:buNone/>
            </a:pPr>
            <a:r>
              <a:rPr lang="ru-RU" sz="1700" i="1">
                <a:ea typeface="+mn-lt"/>
                <a:cs typeface="+mn-lt"/>
              </a:rPr>
              <a:t>Приклад:</a:t>
            </a:r>
            <a:endParaRPr lang="ru-RU" sz="1700"/>
          </a:p>
          <a:p>
            <a:pPr>
              <a:buNone/>
            </a:pPr>
            <a:r>
              <a:rPr lang="ru-RU" sz="1700" b="1" i="1">
                <a:ea typeface="+mn-lt"/>
                <a:cs typeface="+mn-lt"/>
              </a:rPr>
              <a:t>підшлункова залоза</a:t>
            </a:r>
            <a:r>
              <a:rPr lang="ru-RU" sz="1700" i="1">
                <a:ea typeface="+mn-lt"/>
                <a:cs typeface="+mn-lt"/>
              </a:rPr>
              <a:t> крім гормону </a:t>
            </a:r>
            <a:r>
              <a:rPr lang="ru-RU" sz="1700" b="1" i="1">
                <a:ea typeface="+mn-lt"/>
                <a:cs typeface="+mn-lt"/>
              </a:rPr>
              <a:t>інсуліну</a:t>
            </a:r>
            <a:r>
              <a:rPr lang="ru-RU" sz="1700" i="1">
                <a:ea typeface="+mn-lt"/>
                <a:cs typeface="+mn-lt"/>
              </a:rPr>
              <a:t>, що регулює рівень цукру в крові, виробляє </a:t>
            </a:r>
            <a:r>
              <a:rPr lang="ru-RU" sz="1700" b="1" i="1">
                <a:ea typeface="+mn-lt"/>
                <a:cs typeface="+mn-lt"/>
              </a:rPr>
              <a:t>травний сік</a:t>
            </a:r>
            <a:r>
              <a:rPr lang="ru-RU" sz="1700" i="1">
                <a:ea typeface="+mn-lt"/>
                <a:cs typeface="+mn-lt"/>
              </a:rPr>
              <a:t>, який виділяється в дванадцятипалу кишку.</a:t>
            </a:r>
            <a:br>
              <a:rPr lang="ru-RU" sz="1700" i="1">
                <a:ea typeface="+mn-lt"/>
                <a:cs typeface="+mn-lt"/>
              </a:rPr>
            </a:br>
            <a:r>
              <a:rPr lang="ru-RU" sz="1700" i="1">
                <a:ea typeface="+mn-lt"/>
                <a:cs typeface="+mn-lt"/>
              </a:rPr>
              <a:t> У </a:t>
            </a:r>
            <a:r>
              <a:rPr lang="ru-RU" sz="1700" b="1" i="1">
                <a:ea typeface="+mn-lt"/>
                <a:cs typeface="+mn-lt"/>
              </a:rPr>
              <a:t>статевих залозах</a:t>
            </a:r>
            <a:r>
              <a:rPr lang="ru-RU" sz="1700" i="1">
                <a:ea typeface="+mn-lt"/>
                <a:cs typeface="+mn-lt"/>
              </a:rPr>
              <a:t> утворюються не тільки </a:t>
            </a:r>
            <a:r>
              <a:rPr lang="ru-RU" sz="1700" b="1" i="1">
                <a:ea typeface="+mn-lt"/>
                <a:cs typeface="+mn-lt"/>
              </a:rPr>
              <a:t>статеві гормони</a:t>
            </a:r>
            <a:r>
              <a:rPr lang="ru-RU" sz="1700" i="1">
                <a:ea typeface="+mn-lt"/>
                <a:cs typeface="+mn-lt"/>
              </a:rPr>
              <a:t>, а й </a:t>
            </a:r>
            <a:r>
              <a:rPr lang="ru-RU" sz="1700" b="1" i="1">
                <a:ea typeface="+mn-lt"/>
                <a:cs typeface="+mn-lt"/>
              </a:rPr>
              <a:t>статеві клітини</a:t>
            </a:r>
            <a:r>
              <a:rPr lang="ru-RU" sz="1700" i="1">
                <a:ea typeface="+mn-lt"/>
                <a:cs typeface="+mn-lt"/>
              </a:rPr>
              <a:t> (яйцеклітини, сперматозоїди).</a:t>
            </a:r>
            <a:endParaRPr lang="ru-RU" sz="1700"/>
          </a:p>
          <a:p>
            <a:pPr marL="0" indent="0">
              <a:buNone/>
            </a:pPr>
            <a:endParaRPr lang="ru-RU" sz="1700">
              <a:cs typeface="Calibri" panose="020F0502020204030204"/>
            </a:endParaRPr>
          </a:p>
        </p:txBody>
      </p: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8F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C5F0903-BD96-BA09-8DC9-C99E1BE6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5" y="1308519"/>
            <a:ext cx="3610514" cy="42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96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289</Words>
  <Application>Microsoft Office PowerPoint</Application>
  <PresentationFormat>Широкий екран</PresentationFormat>
  <Paragraphs>96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Видільна система </vt:lpstr>
      <vt:lpstr>Презентація PowerPoint</vt:lpstr>
      <vt:lpstr>Шкіра</vt:lpstr>
      <vt:lpstr>Презентація PowerPoint</vt:lpstr>
      <vt:lpstr>Презентація PowerPoint</vt:lpstr>
      <vt:lpstr>Презентація PowerPoint</vt:lpstr>
      <vt:lpstr>Ендокринна система </vt:lpstr>
      <vt:lpstr>Презентація PowerPoint</vt:lpstr>
      <vt:lpstr>Презентація PowerPoint</vt:lpstr>
      <vt:lpstr>Презентація PowerPoint</vt:lpstr>
      <vt:lpstr>Презентація PowerPoint</vt:lpstr>
      <vt:lpstr>Нервова система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Периферична нервова система поділяється на соматичну та вегетативну частини </vt:lpstr>
      <vt:lpstr>Презентація PowerPoint</vt:lpstr>
      <vt:lpstr>Сенсорні системи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Vlad</cp:lastModifiedBy>
  <cp:revision>447</cp:revision>
  <dcterms:created xsi:type="dcterms:W3CDTF">2023-03-02T16:30:33Z</dcterms:created>
  <dcterms:modified xsi:type="dcterms:W3CDTF">2023-03-09T21:09:53Z</dcterms:modified>
</cp:coreProperties>
</file>