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27"/>
  </p:handoutMasterIdLst>
  <p:sldIdLst>
    <p:sldId id="297" r:id="rId2"/>
    <p:sldId id="289" r:id="rId3"/>
    <p:sldId id="368" r:id="rId4"/>
    <p:sldId id="389" r:id="rId5"/>
    <p:sldId id="390" r:id="rId6"/>
    <p:sldId id="416" r:id="rId7"/>
    <p:sldId id="399" r:id="rId8"/>
    <p:sldId id="391" r:id="rId9"/>
    <p:sldId id="392" r:id="rId10"/>
    <p:sldId id="299" r:id="rId11"/>
    <p:sldId id="387" r:id="rId12"/>
    <p:sldId id="388" r:id="rId13"/>
    <p:sldId id="400" r:id="rId14"/>
    <p:sldId id="401" r:id="rId15"/>
    <p:sldId id="404" r:id="rId16"/>
    <p:sldId id="405" r:id="rId17"/>
    <p:sldId id="406" r:id="rId18"/>
    <p:sldId id="407" r:id="rId19"/>
    <p:sldId id="408" r:id="rId20"/>
    <p:sldId id="409" r:id="rId21"/>
    <p:sldId id="410" r:id="rId22"/>
    <p:sldId id="412" r:id="rId23"/>
    <p:sldId id="413" r:id="rId24"/>
    <p:sldId id="414" r:id="rId25"/>
    <p:sldId id="417" r:id="rId26"/>
  </p:sldIdLst>
  <p:sldSz cx="9144000" cy="6858000" type="screen4x3"/>
  <p:notesSz cx="6756400" cy="98679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AFBC"/>
    <a:srgbClr val="E28A9D"/>
    <a:srgbClr val="D8627B"/>
    <a:srgbClr val="CC3455"/>
    <a:srgbClr val="800000"/>
    <a:srgbClr val="753929"/>
    <a:srgbClr val="DAA38A"/>
    <a:srgbClr val="2C16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7" autoAdjust="0"/>
    <p:restoredTop sz="94660"/>
  </p:normalViewPr>
  <p:slideViewPr>
    <p:cSldViewPr>
      <p:cViewPr>
        <p:scale>
          <a:sx n="81" d="100"/>
          <a:sy n="81" d="100"/>
        </p:scale>
        <p:origin x="-88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94" y="-90"/>
      </p:cViewPr>
      <p:guideLst>
        <p:guide orient="horz" pos="3108"/>
        <p:guide pos="2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7463" y="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F693428F-EA83-4D16-8467-E01509A18F8C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273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7463" y="9372600"/>
            <a:ext cx="292735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78CBCE6-E766-442F-B6D9-3CA14F8003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2343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CB40F9-B86D-43DD-880A-7D90CA56F3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33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705F3-2E5E-4A4D-8268-B2E7D6BF65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6920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6C057-796C-4BAA-8AEB-E3FA877F61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2275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351917-970B-4ED5-B65F-DD6CCB75E8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62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A91426-3810-4E2E-8244-C512595B84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198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571480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3600" b="1" cap="all"/>
            </a:lvl1pPr>
            <a:extLst/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1736" y="3071810"/>
            <a:ext cx="6400800" cy="357190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961434-DCAA-462A-935A-25A9F16D74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53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B61CC0-989D-4CA9-BB47-6F9572795B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658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8DD84-BE4A-4432-AEDA-DB2CFE8C31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292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18DF2-EF23-4097-AFED-D11AFCBEEA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011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5D5D44-1676-4410-ABCB-FF54378877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17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2C6F9-52E6-4CF1-9F2B-DFC45462FA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963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algn="l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b="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800" b="0"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A0D347-4D9F-4307-9E67-0659C01868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146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b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214313" y="6215063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B5A788"/>
                </a:solidFill>
              </a:defRPr>
            </a:lvl1pPr>
          </a:lstStyle>
          <a:p>
            <a:fld id="{F6C8CF65-42FD-44FD-8AD8-EE375AF3032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28" r:id="rId2"/>
    <p:sldLayoutId id="2147483832" r:id="rId3"/>
    <p:sldLayoutId id="2147483829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3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Constantia" pitchFamily="18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clipartbank.ru/watermark.php?i=3720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clipartbank.ru/watermark.php?i=38095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teamtechnology.co.uk/tt/g-articl/leadership-and-management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ln-pskov.ru/pictures/0733132642.jpg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tatic-p3.fotolia.com/jpg/00/04/81/24/400_F_4812455_ZsdZ1Qqm0Pc6RvleScZfnnDY8XFzAlKZ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hrmagazine.com.ua/data/image/02_08_3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3.bp.blogspot.com/_uO5I9FbDlXE/ST_E7uyXJ7I/AAAAAAAAA2M/GCeKI5Rzsyk/s400/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675" y="1628775"/>
            <a:ext cx="6684963" cy="19288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cap="none" dirty="0" err="1" smtClean="0">
                <a:solidFill>
                  <a:srgbClr val="823C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ЛіДЕРСТВО</a:t>
            </a:r>
            <a:r>
              <a:rPr lang="ru-RU" cap="none" dirty="0" smtClean="0">
                <a:solidFill>
                  <a:srgbClr val="823C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ТА </a:t>
            </a:r>
            <a:r>
              <a:rPr lang="ru-RU" cap="none" dirty="0" smtClean="0">
                <a:solidFill>
                  <a:srgbClr val="823C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КЕРІВНИЦТВ</a:t>
            </a:r>
            <a:r>
              <a:rPr lang="uk-UA" cap="none" dirty="0">
                <a:solidFill>
                  <a:srgbClr val="823C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</a:t>
            </a:r>
            <a:endParaRPr lang="ru-RU" cap="none" dirty="0" smtClean="0">
              <a:solidFill>
                <a:srgbClr val="823C2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body" idx="1"/>
          </p:nvPr>
        </p:nvSpPr>
        <p:spPr>
          <a:xfrm>
            <a:off x="2987675" y="5157788"/>
            <a:ext cx="6000750" cy="928687"/>
          </a:xfrm>
        </p:spPr>
        <p:txBody>
          <a:bodyPr/>
          <a:lstStyle/>
          <a:p>
            <a:pPr marL="17463"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z="21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58888" y="333375"/>
            <a:ext cx="77724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>
                <a:solidFill>
                  <a:schemeClr val="tx2"/>
                </a:solidFill>
                <a:latin typeface="Constantia" panose="02030602050306030303" pitchFamily="18" charset="0"/>
              </a:rPr>
              <a:t>Основні риси, які необхідно мати лідеру: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104900" y="1484313"/>
            <a:ext cx="80279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1 . </a:t>
            </a:r>
            <a:r>
              <a:rPr lang="ru-RU" altLang="ru-RU" sz="1800" dirty="0" err="1">
                <a:latin typeface="Constantia" panose="02030602050306030303" pitchFamily="18" charset="0"/>
              </a:rPr>
              <a:t>Далекоглядність</a:t>
            </a:r>
            <a:r>
              <a:rPr lang="ru-RU" altLang="ru-RU" sz="1800" dirty="0">
                <a:latin typeface="Constantia" panose="02030602050306030303" pitchFamily="18" charset="0"/>
              </a:rPr>
              <a:t> - </a:t>
            </a:r>
            <a:r>
              <a:rPr lang="ru-RU" altLang="ru-RU" sz="1800" dirty="0" err="1">
                <a:latin typeface="Constantia" panose="02030602050306030303" pitchFamily="18" charset="0"/>
              </a:rPr>
              <a:t>уміння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сформулювати</a:t>
            </a:r>
            <a:r>
              <a:rPr lang="ru-RU" altLang="ru-RU" sz="1800" dirty="0">
                <a:latin typeface="Constantia" panose="02030602050306030303" pitchFamily="18" charset="0"/>
              </a:rPr>
              <a:t> образ і </a:t>
            </a:r>
            <a:r>
              <a:rPr lang="ru-RU" altLang="ru-RU" sz="1800" dirty="0" err="1">
                <a:latin typeface="Constantia" panose="02030602050306030303" pitchFamily="18" charset="0"/>
              </a:rPr>
              <a:t>завдання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організації</a:t>
            </a:r>
            <a:r>
              <a:rPr lang="ru-RU" altLang="ru-RU" sz="180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2 . </a:t>
            </a:r>
            <a:r>
              <a:rPr lang="ru-RU" altLang="ru-RU" sz="1800" dirty="0" err="1">
                <a:latin typeface="Constantia" panose="02030602050306030303" pitchFamily="18" charset="0"/>
              </a:rPr>
              <a:t>Здатність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розрізняти</a:t>
            </a:r>
            <a:r>
              <a:rPr lang="ru-RU" altLang="ru-RU" sz="1800" dirty="0">
                <a:latin typeface="Constantia" panose="02030602050306030303" pitchFamily="18" charset="0"/>
              </a:rPr>
              <a:t> , </a:t>
            </a:r>
            <a:r>
              <a:rPr lang="ru-RU" altLang="ru-RU" sz="1800" dirty="0" err="1">
                <a:latin typeface="Constantia" panose="02030602050306030303" pitchFamily="18" charset="0"/>
              </a:rPr>
              <a:t>що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необхідно</a:t>
            </a:r>
            <a:r>
              <a:rPr lang="ru-RU" altLang="ru-RU" sz="1800" dirty="0">
                <a:latin typeface="Constantia" panose="02030602050306030303" pitchFamily="18" charset="0"/>
              </a:rPr>
              <a:t> , а </a:t>
            </a:r>
            <a:r>
              <a:rPr lang="ru-RU" altLang="ru-RU" sz="1800" dirty="0" err="1">
                <a:latin typeface="Constantia" panose="02030602050306030303" pitchFamily="18" charset="0"/>
              </a:rPr>
              <a:t>що</a:t>
            </a:r>
            <a:r>
              <a:rPr lang="ru-RU" altLang="ru-RU" sz="1800" dirty="0">
                <a:latin typeface="Constantia" panose="02030602050306030303" pitchFamily="18" charset="0"/>
              </a:rPr>
              <a:t> просто </a:t>
            </a:r>
            <a:r>
              <a:rPr lang="ru-RU" altLang="ru-RU" sz="1800" dirty="0" err="1">
                <a:latin typeface="Constantia" panose="02030602050306030303" pitchFamily="18" charset="0"/>
              </a:rPr>
              <a:t>важливо</a:t>
            </a:r>
            <a:r>
              <a:rPr lang="ru-RU" altLang="ru-RU" sz="1800" dirty="0">
                <a:latin typeface="Constantia" panose="02030602050306030303" pitchFamily="18" charset="0"/>
              </a:rPr>
              <a:t> 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3 . </a:t>
            </a:r>
            <a:r>
              <a:rPr lang="ru-RU" altLang="ru-RU" sz="1800" dirty="0" err="1">
                <a:latin typeface="Constantia" panose="02030602050306030303" pitchFamily="18" charset="0"/>
              </a:rPr>
              <a:t>Стимулювання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послідовників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вираженням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визнання</a:t>
            </a:r>
            <a:r>
              <a:rPr lang="ru-RU" altLang="ru-RU" sz="1800" dirty="0">
                <a:latin typeface="Constantia" panose="02030602050306030303" pitchFamily="18" charset="0"/>
              </a:rPr>
              <a:t> і </a:t>
            </a:r>
            <a:r>
              <a:rPr lang="ru-RU" altLang="ru-RU" sz="1800" dirty="0" err="1">
                <a:latin typeface="Constantia" panose="02030602050306030303" pitchFamily="18" charset="0"/>
              </a:rPr>
              <a:t>винагородою</a:t>
            </a:r>
            <a:r>
              <a:rPr lang="ru-RU" altLang="ru-RU" sz="1800" dirty="0">
                <a:latin typeface="Constantia" panose="02030602050306030303" pitchFamily="18" charset="0"/>
              </a:rPr>
              <a:t> за </a:t>
            </a:r>
            <a:r>
              <a:rPr lang="ru-RU" altLang="ru-RU" sz="1800" dirty="0" err="1">
                <a:latin typeface="Constantia" panose="02030602050306030303" pitchFamily="18" charset="0"/>
              </a:rPr>
              <a:t>успіхи</a:t>
            </a:r>
            <a:r>
              <a:rPr lang="ru-RU" altLang="ru-RU" sz="1800" dirty="0">
                <a:latin typeface="Constantia" panose="02030602050306030303" pitchFamily="18" charset="0"/>
              </a:rPr>
              <a:t> 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4 . </a:t>
            </a:r>
            <a:r>
              <a:rPr lang="ru-RU" altLang="ru-RU" sz="1800" dirty="0" err="1">
                <a:latin typeface="Constantia" panose="02030602050306030303" pitchFamily="18" charset="0"/>
              </a:rPr>
              <a:t>Володіння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мистецтвом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міжособистісних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відносин</a:t>
            </a:r>
            <a:r>
              <a:rPr lang="ru-RU" altLang="ru-RU" sz="1800" dirty="0">
                <a:latin typeface="Constantia" panose="02030602050306030303" pitchFamily="18" charset="0"/>
              </a:rPr>
              <a:t> , </a:t>
            </a:r>
            <a:r>
              <a:rPr lang="ru-RU" altLang="ru-RU" sz="1800" dirty="0" err="1">
                <a:latin typeface="Constantia" panose="02030602050306030303" pitchFamily="18" charset="0"/>
              </a:rPr>
              <a:t>тобто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вміння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вислухати</a:t>
            </a:r>
            <a:r>
              <a:rPr lang="ru-RU" altLang="ru-RU" sz="1800" dirty="0">
                <a:latin typeface="Constantia" panose="02030602050306030303" pitchFamily="18" charset="0"/>
              </a:rPr>
              <a:t> , </a:t>
            </a:r>
            <a:r>
              <a:rPr lang="ru-RU" altLang="ru-RU" sz="1800" dirty="0" err="1">
                <a:latin typeface="Constantia" panose="02030602050306030303" pitchFamily="18" charset="0"/>
              </a:rPr>
              <a:t>підказати</a:t>
            </a:r>
            <a:r>
              <a:rPr lang="ru-RU" altLang="ru-RU" sz="1800" dirty="0">
                <a:latin typeface="Constantia" panose="02030602050306030303" pitchFamily="18" charset="0"/>
              </a:rPr>
              <a:t> , бути </a:t>
            </a:r>
            <a:r>
              <a:rPr lang="ru-RU" altLang="ru-RU" sz="1800" dirty="0" err="1">
                <a:latin typeface="Constantia" panose="02030602050306030303" pitchFamily="18" charset="0"/>
              </a:rPr>
              <a:t>впевненим</a:t>
            </a:r>
            <a:r>
              <a:rPr lang="ru-RU" altLang="ru-RU" sz="1800" dirty="0">
                <a:latin typeface="Constantia" panose="02030602050306030303" pitchFamily="18" charset="0"/>
              </a:rPr>
              <a:t> у </a:t>
            </a:r>
            <a:r>
              <a:rPr lang="ru-RU" altLang="ru-RU" sz="1800" dirty="0" err="1">
                <a:latin typeface="Constantia" panose="02030602050306030303" pitchFamily="18" charset="0"/>
              </a:rPr>
              <a:t>своїх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діях</a:t>
            </a:r>
            <a:r>
              <a:rPr lang="ru-RU" altLang="ru-RU" sz="180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5 . " </a:t>
            </a:r>
            <a:r>
              <a:rPr lang="ru-RU" altLang="ru-RU" sz="1800" dirty="0" err="1">
                <a:latin typeface="Constantia" panose="02030602050306030303" pitchFamily="18" charset="0"/>
              </a:rPr>
              <a:t>Політичне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чуття</a:t>
            </a:r>
            <a:r>
              <a:rPr lang="ru-RU" altLang="ru-RU" sz="1800" dirty="0">
                <a:latin typeface="Constantia" panose="02030602050306030303" pitchFamily="18" charset="0"/>
              </a:rPr>
              <a:t> " - </a:t>
            </a:r>
            <a:r>
              <a:rPr lang="ru-RU" altLang="ru-RU" sz="1800" dirty="0" err="1">
                <a:latin typeface="Constantia" panose="02030602050306030303" pitchFamily="18" charset="0"/>
              </a:rPr>
              <a:t>здатність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розуміти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запити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свого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оточення</a:t>
            </a:r>
            <a:r>
              <a:rPr lang="ru-RU" altLang="ru-RU" sz="1800" dirty="0">
                <a:latin typeface="Constantia" panose="02030602050306030303" pitchFamily="18" charset="0"/>
              </a:rPr>
              <a:t> та </a:t>
            </a:r>
            <a:r>
              <a:rPr lang="ru-RU" altLang="ru-RU" sz="1800" dirty="0" err="1">
                <a:latin typeface="Constantia" panose="02030602050306030303" pitchFamily="18" charset="0"/>
              </a:rPr>
              <a:t>осіб</a:t>
            </a:r>
            <a:r>
              <a:rPr lang="ru-RU" altLang="ru-RU" sz="1800" dirty="0">
                <a:latin typeface="Constantia" panose="02030602050306030303" pitchFamily="18" charset="0"/>
              </a:rPr>
              <a:t> , </a:t>
            </a:r>
            <a:r>
              <a:rPr lang="ru-RU" altLang="ru-RU" sz="1800" dirty="0" err="1">
                <a:latin typeface="Constantia" panose="02030602050306030303" pitchFamily="18" charset="0"/>
              </a:rPr>
              <a:t>що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мають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владу</a:t>
            </a:r>
            <a:r>
              <a:rPr lang="ru-RU" altLang="ru-RU" sz="1800" dirty="0">
                <a:latin typeface="Constantia" panose="02030602050306030303" pitchFamily="18" charset="0"/>
              </a:rPr>
              <a:t> 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6 . </a:t>
            </a:r>
            <a:r>
              <a:rPr lang="ru-RU" altLang="ru-RU" sz="1800" dirty="0" err="1">
                <a:latin typeface="Constantia" panose="02030602050306030303" pitchFamily="18" charset="0"/>
              </a:rPr>
              <a:t>Стійкість</a:t>
            </a:r>
            <a:r>
              <a:rPr lang="ru-RU" altLang="ru-RU" sz="1800" dirty="0">
                <a:latin typeface="Constantia" panose="02030602050306030303" pitchFamily="18" charset="0"/>
              </a:rPr>
              <a:t> - </a:t>
            </a:r>
            <a:r>
              <a:rPr lang="ru-RU" altLang="ru-RU" sz="1800" dirty="0" err="1">
                <a:latin typeface="Constantia" panose="02030602050306030303" pitchFamily="18" charset="0"/>
              </a:rPr>
              <a:t>непохитність</a:t>
            </a:r>
            <a:r>
              <a:rPr lang="ru-RU" altLang="ru-RU" sz="1800" dirty="0">
                <a:latin typeface="Constantia" panose="02030602050306030303" pitchFamily="18" charset="0"/>
              </a:rPr>
              <a:t> перед </a:t>
            </a:r>
            <a:r>
              <a:rPr lang="ru-RU" altLang="ru-RU" sz="1800" dirty="0" err="1">
                <a:latin typeface="Constantia" panose="02030602050306030303" pitchFamily="18" charset="0"/>
              </a:rPr>
              <a:t>обличчям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опонента</a:t>
            </a:r>
            <a:r>
              <a:rPr lang="ru-RU" altLang="ru-RU" sz="180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7 . </a:t>
            </a:r>
            <a:r>
              <a:rPr lang="ru-RU" altLang="ru-RU" sz="1800" dirty="0" err="1">
                <a:latin typeface="Constantia" panose="02030602050306030303" pitchFamily="18" charset="0"/>
              </a:rPr>
              <a:t>Чарівність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smtClean="0">
                <a:latin typeface="Constantia" panose="02030602050306030303" pitchFamily="18" charset="0"/>
              </a:rPr>
              <a:t>(</a:t>
            </a:r>
            <a:r>
              <a:rPr lang="ru-RU" altLang="ru-RU" sz="1800" dirty="0" err="1" smtClean="0">
                <a:latin typeface="Constantia" panose="02030602050306030303" pitchFamily="18" charset="0"/>
              </a:rPr>
              <a:t>зовнішні</a:t>
            </a:r>
            <a:r>
              <a:rPr lang="ru-RU" altLang="ru-RU" sz="1800" dirty="0" smtClean="0">
                <a:latin typeface="Constantia" panose="02030602050306030303" pitchFamily="18" charset="0"/>
              </a:rPr>
              <a:t> </a:t>
            </a:r>
            <a:r>
              <a:rPr lang="ru-RU" altLang="ru-RU" sz="1800" dirty="0" err="1" smtClean="0">
                <a:latin typeface="Constantia" panose="02030602050306030303" pitchFamily="18" charset="0"/>
              </a:rPr>
              <a:t>риси</a:t>
            </a:r>
            <a:r>
              <a:rPr lang="ru-RU" altLang="ru-RU" sz="1800" dirty="0" smtClean="0">
                <a:latin typeface="Constantia" panose="02030602050306030303" pitchFamily="18" charset="0"/>
              </a:rPr>
              <a:t>).</a:t>
            </a:r>
            <a:endParaRPr lang="ru-RU" altLang="ru-RU" sz="1800" dirty="0">
              <a:latin typeface="Constantia" panose="02030602050306030303" pitchFamily="18" charset="0"/>
            </a:endParaRP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8 . </a:t>
            </a:r>
            <a:r>
              <a:rPr lang="ru-RU" altLang="ru-RU" sz="1800" dirty="0" err="1">
                <a:latin typeface="Constantia" panose="02030602050306030303" pitchFamily="18" charset="0"/>
              </a:rPr>
              <a:t>Здатність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йти</a:t>
            </a:r>
            <a:r>
              <a:rPr lang="ru-RU" altLang="ru-RU" sz="1800" dirty="0">
                <a:latin typeface="Constantia" panose="02030602050306030303" pitchFamily="18" charset="0"/>
              </a:rPr>
              <a:t> на </a:t>
            </a:r>
            <a:r>
              <a:rPr lang="ru-RU" altLang="ru-RU" sz="1800" dirty="0" err="1">
                <a:latin typeface="Constantia" panose="02030602050306030303" pitchFamily="18" charset="0"/>
              </a:rPr>
              <a:t>ризик</a:t>
            </a:r>
            <a:r>
              <a:rPr lang="ru-RU" altLang="ru-RU" sz="1800" dirty="0">
                <a:latin typeface="Constantia" panose="02030602050306030303" pitchFamily="18" charset="0"/>
              </a:rPr>
              <a:t> в таких </a:t>
            </a:r>
            <a:r>
              <a:rPr lang="ru-RU" altLang="ru-RU" sz="1800" dirty="0" err="1">
                <a:latin typeface="Constantia" panose="02030602050306030303" pitchFamily="18" charset="0"/>
              </a:rPr>
              <a:t>питаннях</a:t>
            </a:r>
            <a:r>
              <a:rPr lang="ru-RU" altLang="ru-RU" sz="1800" dirty="0">
                <a:latin typeface="Constantia" panose="02030602050306030303" pitchFamily="18" charset="0"/>
              </a:rPr>
              <a:t> , як передача </a:t>
            </a:r>
            <a:r>
              <a:rPr lang="ru-RU" altLang="ru-RU" sz="1800" dirty="0" err="1">
                <a:latin typeface="Constantia" panose="02030602050306030303" pitchFamily="18" charset="0"/>
              </a:rPr>
              <a:t>частини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роботи</a:t>
            </a:r>
            <a:r>
              <a:rPr lang="ru-RU" altLang="ru-RU" sz="1800" dirty="0">
                <a:latin typeface="Constantia" panose="02030602050306030303" pitchFamily="18" charset="0"/>
              </a:rPr>
              <a:t>, </a:t>
            </a:r>
            <a:r>
              <a:rPr lang="ru-RU" altLang="ru-RU" sz="1800" dirty="0" err="1">
                <a:latin typeface="Constantia" panose="02030602050306030303" pitchFamily="18" charset="0"/>
              </a:rPr>
              <a:t>повноважень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послідовникам</a:t>
            </a:r>
            <a:r>
              <a:rPr lang="ru-RU" altLang="ru-RU" sz="180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9 . </a:t>
            </a:r>
            <a:r>
              <a:rPr lang="ru-RU" altLang="ru-RU" sz="1800" dirty="0" err="1">
                <a:latin typeface="Constantia" panose="02030602050306030303" pitchFamily="18" charset="0"/>
              </a:rPr>
              <a:t>Гнучкість</a:t>
            </a:r>
            <a:r>
              <a:rPr lang="ru-RU" altLang="ru-RU" sz="1800" dirty="0">
                <a:latin typeface="Constantia" panose="02030602050306030303" pitchFamily="18" charset="0"/>
              </a:rPr>
              <a:t> - </a:t>
            </a:r>
            <a:r>
              <a:rPr lang="ru-RU" altLang="ru-RU" sz="1800" dirty="0" err="1">
                <a:latin typeface="Constantia" panose="02030602050306030303" pitchFamily="18" charset="0"/>
              </a:rPr>
              <a:t>здатність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відгукуватися</a:t>
            </a:r>
            <a:r>
              <a:rPr lang="ru-RU" altLang="ru-RU" sz="1800" dirty="0">
                <a:latin typeface="Constantia" panose="02030602050306030303" pitchFamily="18" charset="0"/>
              </a:rPr>
              <a:t> на </a:t>
            </a:r>
            <a:r>
              <a:rPr lang="ru-RU" altLang="ru-RU" sz="1800" dirty="0" err="1">
                <a:latin typeface="Constantia" panose="02030602050306030303" pitchFamily="18" charset="0"/>
              </a:rPr>
              <a:t>нові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ідеї</a:t>
            </a:r>
            <a:r>
              <a:rPr lang="ru-RU" altLang="ru-RU" sz="1800" dirty="0">
                <a:latin typeface="Constantia" panose="02030602050306030303" pitchFamily="18" charset="0"/>
              </a:rPr>
              <a:t> і </a:t>
            </a:r>
            <a:r>
              <a:rPr lang="ru-RU" altLang="ru-RU" sz="1800" dirty="0" err="1">
                <a:latin typeface="Constantia" panose="02030602050306030303" pitchFamily="18" charset="0"/>
              </a:rPr>
              <a:t>досвід</a:t>
            </a:r>
            <a:r>
              <a:rPr lang="ru-RU" altLang="ru-RU" sz="180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1800" dirty="0">
                <a:latin typeface="Constantia" panose="02030602050306030303" pitchFamily="18" charset="0"/>
              </a:rPr>
              <a:t>10 . </a:t>
            </a:r>
            <a:r>
              <a:rPr lang="ru-RU" altLang="ru-RU" sz="1800" dirty="0" err="1">
                <a:latin typeface="Constantia" panose="02030602050306030303" pitchFamily="18" charset="0"/>
              </a:rPr>
              <a:t>Рішучість</a:t>
            </a:r>
            <a:r>
              <a:rPr lang="ru-RU" altLang="ru-RU" sz="1800" dirty="0">
                <a:latin typeface="Constantia" panose="02030602050306030303" pitchFamily="18" charset="0"/>
              </a:rPr>
              <a:t> , </a:t>
            </a:r>
            <a:r>
              <a:rPr lang="ru-RU" altLang="ru-RU" sz="1800" dirty="0" err="1">
                <a:latin typeface="Constantia" panose="02030602050306030303" pitchFamily="18" charset="0"/>
              </a:rPr>
              <a:t>твердість</a:t>
            </a:r>
            <a:r>
              <a:rPr lang="ru-RU" altLang="ru-RU" sz="1800" dirty="0">
                <a:latin typeface="Constantia" panose="02030602050306030303" pitchFamily="18" charset="0"/>
              </a:rPr>
              <a:t> , коли </a:t>
            </a:r>
            <a:r>
              <a:rPr lang="ru-RU" altLang="ru-RU" sz="1800" dirty="0" err="1">
                <a:latin typeface="Constantia" panose="02030602050306030303" pitchFamily="18" charset="0"/>
              </a:rPr>
              <a:t>цього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вимагають</a:t>
            </a:r>
            <a:r>
              <a:rPr lang="ru-RU" altLang="ru-RU" sz="1800" dirty="0">
                <a:latin typeface="Constantia" panose="02030602050306030303" pitchFamily="18" charset="0"/>
              </a:rPr>
              <a:t> </a:t>
            </a:r>
            <a:r>
              <a:rPr lang="ru-RU" altLang="ru-RU" sz="1800" dirty="0" err="1">
                <a:latin typeface="Constantia" panose="02030602050306030303" pitchFamily="18" charset="0"/>
              </a:rPr>
              <a:t>обставини</a:t>
            </a:r>
            <a:r>
              <a:rPr lang="ru-RU" altLang="ru-RU" sz="1800" dirty="0">
                <a:latin typeface="Constantia" panose="02030602050306030303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755650" y="0"/>
            <a:ext cx="7772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tx2"/>
                </a:solidFill>
                <a:latin typeface="Constantia" panose="02030602050306030303" pitchFamily="18" charset="0"/>
              </a:rPr>
              <a:t>Теорія</a:t>
            </a:r>
            <a:r>
              <a:rPr lang="ru-RU" altLang="ru-RU" sz="3600">
                <a:latin typeface="Constantia" panose="02030602050306030303" pitchFamily="18" charset="0"/>
              </a:rPr>
              <a:t> </a:t>
            </a:r>
            <a:r>
              <a:rPr lang="ru-RU" altLang="ru-RU" sz="3600">
                <a:solidFill>
                  <a:schemeClr val="tx2"/>
                </a:solidFill>
                <a:latin typeface="Constantia" panose="02030602050306030303" pitchFamily="18" charset="0"/>
              </a:rPr>
              <a:t>рис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189038" y="908050"/>
            <a:ext cx="792003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dirty="0" err="1">
                <a:latin typeface="Constantia" panose="02030602050306030303" pitchFamily="18" charset="0"/>
              </a:rPr>
              <a:t>Теорія</a:t>
            </a:r>
            <a:r>
              <a:rPr lang="ru-RU" altLang="ru-RU" sz="2400" dirty="0">
                <a:latin typeface="Constantia" panose="02030602050306030303" pitchFamily="18" charset="0"/>
              </a:rPr>
              <a:t> рис (</a:t>
            </a:r>
            <a:r>
              <a:rPr lang="ru-RU" altLang="ru-RU" sz="2400" dirty="0" err="1">
                <a:latin typeface="Constantia" panose="02030602050306030303" pitchFamily="18" charset="0"/>
              </a:rPr>
              <a:t>харизматична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теорія</a:t>
            </a:r>
            <a:r>
              <a:rPr lang="ru-RU" altLang="ru-RU" sz="2400" dirty="0">
                <a:latin typeface="Constantia" panose="02030602050306030303" pitchFamily="18" charset="0"/>
              </a:rPr>
              <a:t>) </a:t>
            </a:r>
            <a:r>
              <a:rPr lang="ru-RU" altLang="ru-RU" sz="2400" dirty="0" err="1">
                <a:latin typeface="Constantia" panose="02030602050306030303" pitchFamily="18" charset="0"/>
              </a:rPr>
              <a:t>полягає</a:t>
            </a:r>
            <a:r>
              <a:rPr lang="ru-RU" altLang="ru-RU" sz="2400" dirty="0">
                <a:latin typeface="Constantia" panose="02030602050306030303" pitchFamily="18" charset="0"/>
              </a:rPr>
              <a:t> в тому, </a:t>
            </a:r>
            <a:r>
              <a:rPr lang="ru-RU" altLang="ru-RU" sz="2400" dirty="0" err="1">
                <a:latin typeface="Constantia" panose="02030602050306030303" pitchFamily="18" charset="0"/>
              </a:rPr>
              <a:t>що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якості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лідера</a:t>
            </a:r>
            <a:r>
              <a:rPr lang="ru-RU" altLang="ru-RU" sz="2400" dirty="0">
                <a:latin typeface="Constantia" panose="02030602050306030303" pitchFamily="18" charset="0"/>
              </a:rPr>
              <a:t> є </a:t>
            </a:r>
            <a:r>
              <a:rPr lang="ru-RU" altLang="ru-RU" sz="2400" dirty="0" err="1" smtClean="0">
                <a:latin typeface="Constantia" panose="02030602050306030303" pitchFamily="18" charset="0"/>
              </a:rPr>
              <a:t>вродженими</a:t>
            </a:r>
            <a:r>
              <a:rPr lang="ru-RU" altLang="ru-RU" sz="2400" dirty="0" smtClean="0">
                <a:latin typeface="Constantia" panose="02030602050306030303" pitchFamily="18" charset="0"/>
              </a:rPr>
              <a:t>. </a:t>
            </a:r>
            <a:r>
              <a:rPr lang="ru-RU" altLang="ru-RU" sz="2400" dirty="0" err="1">
                <a:latin typeface="Constantia" panose="02030602050306030303" pitchFamily="18" charset="0"/>
              </a:rPr>
              <a:t>Харизматичний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лідер</a:t>
            </a:r>
            <a:r>
              <a:rPr lang="ru-RU" altLang="ru-RU" sz="2400" dirty="0">
                <a:latin typeface="Constantia" panose="02030602050306030303" pitchFamily="18" charset="0"/>
              </a:rPr>
              <a:t> (харизма - благодать) - людина, </a:t>
            </a:r>
            <a:r>
              <a:rPr lang="ru-RU" altLang="ru-RU" sz="2400" dirty="0" err="1">
                <a:latin typeface="Constantia" panose="02030602050306030303" pitchFamily="18" charset="0"/>
              </a:rPr>
              <a:t>що</a:t>
            </a:r>
            <a:r>
              <a:rPr lang="ru-RU" altLang="ru-RU" sz="2400" dirty="0">
                <a:latin typeface="Constantia" panose="02030602050306030303" pitchFamily="18" charset="0"/>
              </a:rPr>
              <a:t> стала </a:t>
            </a:r>
            <a:r>
              <a:rPr lang="ru-RU" altLang="ru-RU" sz="2400" dirty="0" err="1">
                <a:latin typeface="Constantia" panose="02030602050306030303" pitchFamily="18" charset="0"/>
              </a:rPr>
              <a:t>лідером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завдяки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своїм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вродженим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якостям</a:t>
            </a:r>
            <a:r>
              <a:rPr lang="ru-RU" altLang="ru-RU" sz="240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i="1" u="sng" dirty="0" err="1">
                <a:solidFill>
                  <a:schemeClr val="tx2"/>
                </a:solidFill>
                <a:latin typeface="Constantia" panose="02030602050306030303" pitchFamily="18" charset="0"/>
              </a:rPr>
              <a:t>Деякі</a:t>
            </a:r>
            <a:r>
              <a:rPr lang="ru-RU" altLang="ru-RU" sz="2400" i="1" u="sng" dirty="0">
                <a:solidFill>
                  <a:schemeClr val="tx2"/>
                </a:solidFill>
                <a:latin typeface="Constantia" panose="02030602050306030303" pitchFamily="18" charset="0"/>
              </a:rPr>
              <a:t> їх рис:  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i="1" dirty="0">
                <a:latin typeface="Constantia" panose="02030602050306030303" pitchFamily="18" charset="0"/>
              </a:rPr>
              <a:t>-</a:t>
            </a:r>
            <a:r>
              <a:rPr lang="ru-RU" altLang="ru-RU" sz="2400" i="1" dirty="0" err="1">
                <a:latin typeface="Constantia" panose="02030602050306030303" pitchFamily="18" charset="0"/>
              </a:rPr>
              <a:t>рівень</a:t>
            </a:r>
            <a:r>
              <a:rPr lang="ru-RU" altLang="ru-RU" sz="2400" i="1" dirty="0">
                <a:latin typeface="Constantia" panose="02030602050306030303" pitchFamily="18" charset="0"/>
              </a:rPr>
              <a:t> </a:t>
            </a:r>
            <a:r>
              <a:rPr lang="ru-RU" altLang="ru-RU" sz="2400" i="1" dirty="0" err="1">
                <a:latin typeface="Constantia" panose="02030602050306030303" pitchFamily="18" charset="0"/>
              </a:rPr>
              <a:t>інтелекту</a:t>
            </a:r>
            <a:r>
              <a:rPr lang="ru-RU" altLang="ru-RU" sz="2400" i="1" dirty="0">
                <a:latin typeface="Constantia" panose="02030602050306030303" pitchFamily="18" charset="0"/>
              </a:rPr>
              <a:t> і </a:t>
            </a:r>
            <a:r>
              <a:rPr lang="ru-RU" altLang="ru-RU" sz="2400" i="1" dirty="0" err="1">
                <a:latin typeface="Constantia" panose="02030602050306030303" pitchFamily="18" charset="0"/>
              </a:rPr>
              <a:t>знання</a:t>
            </a:r>
            <a:r>
              <a:rPr lang="ru-RU" altLang="ru-RU" sz="2400" i="1" dirty="0">
                <a:latin typeface="Constantia" panose="02030602050306030303" pitchFamily="18" charset="0"/>
              </a:rPr>
              <a:t>,  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i="1" dirty="0">
                <a:latin typeface="Constantia" panose="02030602050306030303" pitchFamily="18" charset="0"/>
              </a:rPr>
              <a:t>-</a:t>
            </a:r>
            <a:r>
              <a:rPr lang="ru-RU" altLang="ru-RU" sz="2400" i="1" dirty="0" err="1">
                <a:latin typeface="Constantia" panose="02030602050306030303" pitchFamily="18" charset="0"/>
              </a:rPr>
              <a:t>вражаюча</a:t>
            </a:r>
            <a:r>
              <a:rPr lang="ru-RU" altLang="ru-RU" sz="2400" i="1" dirty="0">
                <a:latin typeface="Constantia" panose="02030602050306030303" pitchFamily="18" charset="0"/>
              </a:rPr>
              <a:t> </a:t>
            </a:r>
            <a:r>
              <a:rPr lang="ru-RU" altLang="ru-RU" sz="2400" i="1" dirty="0" err="1">
                <a:latin typeface="Constantia" panose="02030602050306030303" pitchFamily="18" charset="0"/>
              </a:rPr>
              <a:t>зовнішність</a:t>
            </a:r>
            <a:r>
              <a:rPr lang="ru-RU" altLang="ru-RU" sz="2400" i="1" dirty="0">
                <a:latin typeface="Constantia" panose="02030602050306030303" pitchFamily="18" charset="0"/>
              </a:rPr>
              <a:t>,  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i="1" dirty="0">
                <a:latin typeface="Constantia" panose="02030602050306030303" pitchFamily="18" charset="0"/>
              </a:rPr>
              <a:t>-</a:t>
            </a:r>
            <a:r>
              <a:rPr lang="ru-RU" altLang="ru-RU" sz="2400" i="1" dirty="0" err="1">
                <a:latin typeface="Constantia" panose="02030602050306030303" pitchFamily="18" charset="0"/>
              </a:rPr>
              <a:t>чесність</a:t>
            </a:r>
            <a:r>
              <a:rPr lang="ru-RU" altLang="ru-RU" sz="2400" i="1" dirty="0">
                <a:latin typeface="Constantia" panose="02030602050306030303" pitchFamily="18" charset="0"/>
              </a:rPr>
              <a:t>,  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i="1" dirty="0">
                <a:latin typeface="Constantia" panose="02030602050306030303" pitchFamily="18" charset="0"/>
              </a:rPr>
              <a:t>-здоровий </a:t>
            </a:r>
            <a:r>
              <a:rPr lang="ru-RU" altLang="ru-RU" sz="2400" i="1" dirty="0" err="1">
                <a:latin typeface="Constantia" panose="02030602050306030303" pitchFamily="18" charset="0"/>
              </a:rPr>
              <a:t>глузд</a:t>
            </a:r>
            <a:r>
              <a:rPr lang="ru-RU" altLang="ru-RU" sz="2400" i="1" dirty="0">
                <a:latin typeface="Constantia" panose="02030602050306030303" pitchFamily="18" charset="0"/>
              </a:rPr>
              <a:t>,  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i="1" dirty="0">
                <a:latin typeface="Constantia" panose="02030602050306030303" pitchFamily="18" charset="0"/>
              </a:rPr>
              <a:t>-</a:t>
            </a:r>
            <a:r>
              <a:rPr lang="ru-RU" altLang="ru-RU" sz="2400" i="1" dirty="0" err="1">
                <a:latin typeface="Constantia" panose="02030602050306030303" pitchFamily="18" charset="0"/>
              </a:rPr>
              <a:t>ініціативність</a:t>
            </a:r>
            <a:r>
              <a:rPr lang="ru-RU" altLang="ru-RU" sz="2400" i="1" dirty="0">
                <a:latin typeface="Constantia" panose="02030602050306030303" pitchFamily="18" charset="0"/>
              </a:rPr>
              <a:t>,  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i="1" dirty="0">
                <a:latin typeface="Constantia" panose="02030602050306030303" pitchFamily="18" charset="0"/>
              </a:rPr>
              <a:t>-</a:t>
            </a:r>
            <a:r>
              <a:rPr lang="ru-RU" altLang="ru-RU" sz="2400" i="1" dirty="0" err="1">
                <a:latin typeface="Constantia" panose="02030602050306030303" pitchFamily="18" charset="0"/>
              </a:rPr>
              <a:t>соціальний</a:t>
            </a:r>
            <a:r>
              <a:rPr lang="ru-RU" altLang="ru-RU" sz="2400" i="1" dirty="0">
                <a:latin typeface="Constantia" panose="02030602050306030303" pitchFamily="18" charset="0"/>
              </a:rPr>
              <a:t> і </a:t>
            </a:r>
            <a:r>
              <a:rPr lang="ru-RU" altLang="ru-RU" sz="2400" i="1" dirty="0" err="1" smtClean="0">
                <a:latin typeface="Constantia" panose="02030602050306030303" pitchFamily="18" charset="0"/>
              </a:rPr>
              <a:t>економічний</a:t>
            </a:r>
            <a:r>
              <a:rPr lang="ru-RU" altLang="ru-RU" sz="2400" i="1" dirty="0" smtClean="0">
                <a:latin typeface="Constantia" panose="02030602050306030303" pitchFamily="18" charset="0"/>
              </a:rPr>
              <a:t>,</a:t>
            </a:r>
            <a:r>
              <a:rPr lang="ru-RU" altLang="ru-RU" sz="2400" i="1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i="1" dirty="0">
                <a:latin typeface="Constantia" panose="02030602050306030303" pitchFamily="18" charset="0"/>
              </a:rPr>
              <a:t>-</a:t>
            </a:r>
            <a:r>
              <a:rPr lang="ru-RU" altLang="ru-RU" sz="2400" i="1" dirty="0" err="1">
                <a:latin typeface="Constantia" panose="02030602050306030303" pitchFamily="18" charset="0"/>
              </a:rPr>
              <a:t>висока</a:t>
            </a:r>
            <a:r>
              <a:rPr lang="ru-RU" altLang="ru-RU" sz="2400" i="1" dirty="0">
                <a:latin typeface="Constantia" panose="02030602050306030303" pitchFamily="18" charset="0"/>
              </a:rPr>
              <a:t> </a:t>
            </a:r>
            <a:r>
              <a:rPr lang="ru-RU" altLang="ru-RU" sz="2400" i="1" dirty="0" err="1">
                <a:latin typeface="Constantia" panose="02030602050306030303" pitchFamily="18" charset="0"/>
              </a:rPr>
              <a:t>ступінь</a:t>
            </a:r>
            <a:r>
              <a:rPr lang="ru-RU" altLang="ru-RU" sz="2400" i="1" dirty="0">
                <a:latin typeface="Constantia" panose="02030602050306030303" pitchFamily="18" charset="0"/>
              </a:rPr>
              <a:t> </a:t>
            </a:r>
            <a:r>
              <a:rPr lang="ru-RU" altLang="ru-RU" sz="2400" i="1" dirty="0" err="1">
                <a:latin typeface="Constantia" panose="02030602050306030303" pitchFamily="18" charset="0"/>
              </a:rPr>
              <a:t>впевненості</a:t>
            </a:r>
            <a:r>
              <a:rPr lang="ru-RU" altLang="ru-RU" sz="2400" i="1" dirty="0">
                <a:latin typeface="Constantia" panose="02030602050306030303" pitchFamily="18" charset="0"/>
              </a:rPr>
              <a:t> в </a:t>
            </a:r>
            <a:r>
              <a:rPr lang="ru-RU" altLang="ru-RU" sz="2400" i="1" dirty="0" err="1">
                <a:latin typeface="Constantia" panose="02030602050306030303" pitchFamily="18" charset="0"/>
              </a:rPr>
              <a:t>собі</a:t>
            </a:r>
            <a:r>
              <a:rPr lang="ru-RU" altLang="ru-RU" sz="2400" i="1" dirty="0">
                <a:latin typeface="Constantia" panose="02030602050306030303" pitchFamily="18" charset="0"/>
              </a:rPr>
              <a:t>.</a:t>
            </a:r>
            <a:endParaRPr lang="ru-RU" altLang="ru-RU" sz="2400" dirty="0">
              <a:latin typeface="Constantia" panose="02030602050306030303" pitchFamily="18" charset="0"/>
            </a:endParaRPr>
          </a:p>
        </p:txBody>
      </p:sp>
      <p:pic>
        <p:nvPicPr>
          <p:cNvPr id="25604" name="Picture 7" descr="KOVALEV080700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781300"/>
            <a:ext cx="1681162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260475" y="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3600" dirty="0" err="1">
                <a:solidFill>
                  <a:schemeClr val="tx2"/>
                </a:solidFill>
                <a:latin typeface="Constantia" panose="02030602050306030303" pitchFamily="18" charset="0"/>
              </a:rPr>
              <a:t>Основні</a:t>
            </a:r>
            <a:r>
              <a:rPr lang="ru-RU" altLang="ru-RU" sz="36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3600" dirty="0" err="1">
                <a:solidFill>
                  <a:schemeClr val="tx2"/>
                </a:solidFill>
                <a:latin typeface="Constantia" panose="02030602050306030303" pitchFamily="18" charset="0"/>
              </a:rPr>
              <a:t>риси</a:t>
            </a:r>
            <a:r>
              <a:rPr lang="ru-RU" altLang="ru-RU" sz="36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3600" dirty="0" err="1">
                <a:solidFill>
                  <a:schemeClr val="tx2"/>
                </a:solidFill>
                <a:latin typeface="Constantia" panose="02030602050306030303" pitchFamily="18" charset="0"/>
              </a:rPr>
              <a:t>які</a:t>
            </a:r>
            <a:r>
              <a:rPr lang="ru-RU" altLang="ru-RU" sz="36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3600" dirty="0" err="1">
                <a:solidFill>
                  <a:schemeClr val="tx2"/>
                </a:solidFill>
                <a:latin typeface="Constantia" panose="02030602050306030303" pitchFamily="18" charset="0"/>
              </a:rPr>
              <a:t>необхідно</a:t>
            </a:r>
            <a:r>
              <a:rPr lang="ru-RU" altLang="ru-RU" sz="36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3600" dirty="0" err="1">
                <a:solidFill>
                  <a:schemeClr val="tx2"/>
                </a:solidFill>
                <a:latin typeface="Constantia" panose="02030602050306030303" pitchFamily="18" charset="0"/>
              </a:rPr>
              <a:t>мати</a:t>
            </a:r>
            <a:r>
              <a:rPr lang="ru-RU" altLang="ru-RU" sz="36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3600" dirty="0" err="1">
                <a:solidFill>
                  <a:schemeClr val="tx2"/>
                </a:solidFill>
                <a:latin typeface="Constantia" panose="02030602050306030303" pitchFamily="18" charset="0"/>
              </a:rPr>
              <a:t>лідеру</a:t>
            </a:r>
            <a:r>
              <a:rPr lang="ru-RU" altLang="ru-RU" sz="3600" dirty="0">
                <a:solidFill>
                  <a:schemeClr val="tx2"/>
                </a:solidFill>
                <a:latin typeface="Constantia" panose="02030602050306030303" pitchFamily="18" charset="0"/>
              </a:rPr>
              <a:t>: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116013" y="1268413"/>
            <a:ext cx="792003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 err="1">
                <a:latin typeface="Constantia" panose="02030602050306030303" pitchFamily="18" charset="0"/>
              </a:rPr>
              <a:t>Далекоглядність</a:t>
            </a:r>
            <a:r>
              <a:rPr lang="ru-RU" altLang="ru-RU" sz="2400" b="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Здатність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розрізняти</a:t>
            </a:r>
            <a:r>
              <a:rPr lang="ru-RU" altLang="ru-RU" sz="2400" b="0" dirty="0">
                <a:latin typeface="Constantia" panose="02030602050306030303" pitchFamily="18" charset="0"/>
              </a:rPr>
              <a:t>,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що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необхідно</a:t>
            </a:r>
            <a:r>
              <a:rPr lang="ru-RU" altLang="ru-RU" sz="2400" b="0" dirty="0">
                <a:latin typeface="Constantia" panose="02030602050306030303" pitchFamily="18" charset="0"/>
              </a:rPr>
              <a:t>, а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що</a:t>
            </a:r>
            <a:r>
              <a:rPr lang="ru-RU" altLang="ru-RU" sz="2400" b="0" dirty="0">
                <a:latin typeface="Constantia" panose="02030602050306030303" pitchFamily="18" charset="0"/>
              </a:rPr>
              <a:t> просто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важливо</a:t>
            </a:r>
            <a:r>
              <a:rPr lang="ru-RU" altLang="ru-RU" sz="2400" b="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 err="1">
                <a:latin typeface="Constantia" panose="02030602050306030303" pitchFamily="18" charset="0"/>
              </a:rPr>
              <a:t>Стимулювання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послідовників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вираженням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визнання</a:t>
            </a:r>
            <a:r>
              <a:rPr lang="ru-RU" altLang="ru-RU" sz="2400" b="0" dirty="0">
                <a:latin typeface="Constantia" panose="02030602050306030303" pitchFamily="18" charset="0"/>
              </a:rPr>
              <a:t> і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винагородою</a:t>
            </a:r>
            <a:r>
              <a:rPr lang="ru-RU" altLang="ru-RU" sz="2400" b="0" dirty="0">
                <a:latin typeface="Constantia" panose="02030602050306030303" pitchFamily="18" charset="0"/>
              </a:rPr>
              <a:t> за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успіхи</a:t>
            </a:r>
            <a:r>
              <a:rPr lang="ru-RU" altLang="ru-RU" sz="2400" b="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 err="1">
                <a:latin typeface="Constantia" panose="02030602050306030303" pitchFamily="18" charset="0"/>
              </a:rPr>
              <a:t>Володіння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мистецтвом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міжособистісних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відносин</a:t>
            </a:r>
            <a:r>
              <a:rPr lang="ru-RU" altLang="ru-RU" sz="2400" b="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>
                <a:latin typeface="Constantia" panose="02030602050306030303" pitchFamily="18" charset="0"/>
              </a:rPr>
              <a:t>"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Політичне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чуття</a:t>
            </a:r>
            <a:r>
              <a:rPr lang="ru-RU" altLang="ru-RU" sz="2400" b="0" dirty="0">
                <a:latin typeface="Constantia" panose="02030602050306030303" pitchFamily="18" charset="0"/>
              </a:rPr>
              <a:t>".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 err="1">
                <a:latin typeface="Constantia" panose="02030602050306030303" pitchFamily="18" charset="0"/>
              </a:rPr>
              <a:t>Стійкість</a:t>
            </a:r>
            <a:r>
              <a:rPr lang="ru-RU" altLang="ru-RU" sz="2400" b="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 err="1">
                <a:latin typeface="Constantia" panose="02030602050306030303" pitchFamily="18" charset="0"/>
              </a:rPr>
              <a:t>Чарівність</a:t>
            </a:r>
            <a:r>
              <a:rPr lang="ru-RU" altLang="ru-RU" sz="2400" b="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 err="1">
                <a:latin typeface="Constantia" panose="02030602050306030303" pitchFamily="18" charset="0"/>
              </a:rPr>
              <a:t>Здатність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йти</a:t>
            </a:r>
            <a:r>
              <a:rPr lang="ru-RU" altLang="ru-RU" sz="2400" b="0" dirty="0">
                <a:latin typeface="Constantia" panose="02030602050306030303" pitchFamily="18" charset="0"/>
              </a:rPr>
              <a:t> на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ризик</a:t>
            </a:r>
            <a:r>
              <a:rPr lang="ru-RU" altLang="ru-RU" sz="2400" b="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 err="1">
                <a:latin typeface="Constantia" panose="02030602050306030303" pitchFamily="18" charset="0"/>
              </a:rPr>
              <a:t>Гнучкість</a:t>
            </a:r>
            <a:r>
              <a:rPr lang="ru-RU" altLang="ru-RU" sz="2400" b="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2400" b="0" dirty="0" err="1" smtClean="0">
                <a:latin typeface="Constantia" panose="02030602050306030303" pitchFamily="18" charset="0"/>
              </a:rPr>
              <a:t>Рішучість</a:t>
            </a:r>
            <a:r>
              <a:rPr lang="ru-RU" altLang="ru-RU" sz="2400" b="0" dirty="0" smtClean="0">
                <a:latin typeface="Constantia" panose="02030602050306030303" pitchFamily="18" charset="0"/>
              </a:rPr>
              <a:t>,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твердість</a:t>
            </a:r>
            <a:endParaRPr lang="ru-RU" altLang="ru-RU" sz="2400" b="0" dirty="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047750" y="692150"/>
            <a:ext cx="77724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3200" dirty="0" err="1">
                <a:solidFill>
                  <a:schemeClr val="tx2"/>
                </a:solidFill>
                <a:latin typeface="Constantia" panose="02030602050306030303" pitchFamily="18" charset="0"/>
              </a:rPr>
              <a:t>Ситуаційна</a:t>
            </a:r>
            <a:r>
              <a:rPr lang="ru-RU" altLang="ru-RU" sz="32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32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теорія</a:t>
            </a:r>
            <a:r>
              <a:rPr lang="ru-RU" altLang="ru-RU" sz="32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32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Лідер</a:t>
            </a:r>
            <a:r>
              <a:rPr lang="ru-RU" altLang="ru-RU" sz="32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3200" dirty="0">
                <a:solidFill>
                  <a:schemeClr val="tx2"/>
                </a:solidFill>
                <a:latin typeface="Constantia" panose="02030602050306030303" pitchFamily="18" charset="0"/>
              </a:rPr>
              <a:t>- </a:t>
            </a:r>
            <a:r>
              <a:rPr lang="ru-RU" altLang="ru-RU" sz="3200" dirty="0" err="1">
                <a:solidFill>
                  <a:schemeClr val="tx2"/>
                </a:solidFill>
                <a:latin typeface="Constantia" panose="02030602050306030303" pitchFamily="18" charset="0"/>
              </a:rPr>
              <a:t>функція</a:t>
            </a:r>
            <a:r>
              <a:rPr lang="ru-RU" altLang="ru-RU" sz="32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3200" dirty="0" err="1">
                <a:solidFill>
                  <a:schemeClr val="tx2"/>
                </a:solidFill>
                <a:latin typeface="Constantia" panose="02030602050306030303" pitchFamily="18" charset="0"/>
              </a:rPr>
              <a:t>певної</a:t>
            </a:r>
            <a:r>
              <a:rPr lang="ru-RU" altLang="ru-RU" sz="32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3200" dirty="0" err="1">
                <a:solidFill>
                  <a:schemeClr val="tx2"/>
                </a:solidFill>
                <a:latin typeface="Constantia" panose="02030602050306030303" pitchFamily="18" charset="0"/>
              </a:rPr>
              <a:t>ситуації</a:t>
            </a:r>
            <a:r>
              <a:rPr lang="ru-RU" altLang="ru-RU" sz="3200" b="0" dirty="0">
                <a:latin typeface="Constantia" panose="02030602050306030303" pitchFamily="18" charset="0"/>
              </a:rPr>
              <a:t/>
            </a:r>
            <a:br>
              <a:rPr lang="ru-RU" altLang="ru-RU" sz="3200" b="0" dirty="0">
                <a:latin typeface="Constantia" panose="02030602050306030303" pitchFamily="18" charset="0"/>
              </a:rPr>
            </a:br>
            <a:endParaRPr lang="ru-RU" altLang="ru-RU" sz="3200" b="0" dirty="0">
              <a:latin typeface="Constantia" panose="02030602050306030303" pitchFamily="18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17588" y="1125538"/>
            <a:ext cx="8091487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ru-RU" altLang="ru-RU" sz="2400" b="0" dirty="0"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dirty="0" err="1">
                <a:latin typeface="Constantia" panose="02030602050306030303" pitchFamily="18" charset="0"/>
              </a:rPr>
              <a:t>Чотири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інтерпретаційні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моделі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особистості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лідера</a:t>
            </a:r>
            <a:r>
              <a:rPr lang="ru-RU" altLang="ru-RU" sz="2400" dirty="0">
                <a:latin typeface="Constantia" panose="02030602050306030303" pitchFamily="18" charset="0"/>
              </a:rPr>
              <a:t> в </a:t>
            </a:r>
            <a:r>
              <a:rPr lang="ru-RU" altLang="ru-RU" sz="2400" dirty="0" err="1">
                <a:latin typeface="Constantia" panose="02030602050306030303" pitchFamily="18" charset="0"/>
              </a:rPr>
              <a:t>різних</a:t>
            </a:r>
            <a:r>
              <a:rPr lang="ru-RU" altLang="ru-RU" sz="2400" dirty="0"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latin typeface="Constantia" panose="02030602050306030303" pitchFamily="18" charset="0"/>
              </a:rPr>
              <a:t>ситуаціях</a:t>
            </a:r>
            <a:r>
              <a:rPr lang="ru-RU" altLang="ru-RU" sz="2800" dirty="0">
                <a:latin typeface="Constantia" panose="02030602050306030303" pitchFamily="18" charset="0"/>
              </a:rPr>
              <a:t> 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800" b="0" dirty="0">
                <a:latin typeface="Constantia" panose="02030602050306030303" pitchFamily="18" charset="0"/>
              </a:rPr>
              <a:t>    </a:t>
            </a:r>
            <a:r>
              <a:rPr lang="ru-RU" altLang="ru-RU" sz="2400" b="0" dirty="0">
                <a:latin typeface="Constantia" panose="02030602050306030303" pitchFamily="18" charset="0"/>
              </a:rPr>
              <a:t>а) 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якщо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хтось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зайняв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лідируючу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позицію</a:t>
            </a:r>
            <a:r>
              <a:rPr lang="ru-RU" altLang="ru-RU" sz="2000" b="0" dirty="0">
                <a:latin typeface="Constantia" panose="02030602050306030303" pitchFamily="18" charset="0"/>
              </a:rPr>
              <a:t> в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одній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ситуації,робиться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висновок</a:t>
            </a:r>
            <a:r>
              <a:rPr lang="ru-RU" altLang="ru-RU" sz="2000" b="0" dirty="0">
                <a:latin typeface="Constantia" panose="02030602050306030303" pitchFamily="18" charset="0"/>
              </a:rPr>
              <a:t>,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що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він</a:t>
            </a:r>
            <a:r>
              <a:rPr lang="ru-RU" altLang="ru-RU" sz="2000" b="0" dirty="0">
                <a:latin typeface="Constantia" panose="02030602050306030303" pitchFamily="18" charset="0"/>
              </a:rPr>
              <a:t> може бути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лідером</a:t>
            </a:r>
            <a:r>
              <a:rPr lang="ru-RU" altLang="ru-RU" sz="2000" b="0" dirty="0">
                <a:latin typeface="Constantia" panose="02030602050306030303" pitchFamily="18" charset="0"/>
              </a:rPr>
              <a:t>;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ru-RU" altLang="ru-RU" sz="2400" b="0" dirty="0"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b="0" dirty="0">
                <a:latin typeface="Constantia" panose="02030602050306030303" pitchFamily="18" charset="0"/>
              </a:rPr>
              <a:t>    б) 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лідера</a:t>
            </a:r>
            <a:r>
              <a:rPr lang="ru-RU" altLang="ru-RU" sz="2000" b="0" dirty="0">
                <a:latin typeface="Constantia" panose="02030602050306030303" pitchFamily="18" charset="0"/>
              </a:rPr>
              <a:t> в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одній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ситуації</a:t>
            </a:r>
            <a:r>
              <a:rPr lang="ru-RU" altLang="ru-RU" sz="2000" b="0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000" b="0" dirty="0">
                <a:latin typeface="Constantia" panose="02030602050306030303" pitchFamily="18" charset="0"/>
              </a:rPr>
              <a:t>          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починають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вважати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лідером</a:t>
            </a:r>
            <a:endParaRPr lang="ru-RU" altLang="ru-RU" sz="2000" b="0" dirty="0"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000" b="0" dirty="0">
                <a:latin typeface="Constantia" panose="02030602050306030303" pitchFamily="18" charset="0"/>
              </a:rPr>
              <a:t>           «</a:t>
            </a:r>
            <a:r>
              <a:rPr lang="ru-RU" altLang="ru-RU" sz="2000" b="0" dirty="0" err="1">
                <a:latin typeface="Constantia" panose="02030602050306030303" pitchFamily="18" charset="0"/>
              </a:rPr>
              <a:t>Взагалі</a:t>
            </a:r>
            <a:r>
              <a:rPr lang="ru-RU" altLang="ru-RU" sz="2000" b="0" dirty="0">
                <a:latin typeface="Constantia" panose="02030602050306030303" pitchFamily="18" charset="0"/>
              </a:rPr>
              <a:t>»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000" b="0" dirty="0">
                <a:latin typeface="Constantia" panose="02030602050306030303" pitchFamily="18" charset="0"/>
              </a:rPr>
              <a:t>           (</a:t>
            </a:r>
            <a:r>
              <a:rPr lang="ru-RU" altLang="ru-RU" sz="2000" b="0" dirty="0" err="1">
                <a:latin typeface="Constantia" panose="02030602050306030303" pitchFamily="18" charset="0"/>
              </a:rPr>
              <a:t>стереотипне</a:t>
            </a:r>
            <a:r>
              <a:rPr lang="ru-RU" altLang="ru-RU" sz="2000" b="0" dirty="0">
                <a:latin typeface="Constantia" panose="02030602050306030303" pitchFamily="18" charset="0"/>
              </a:rPr>
              <a:t> </a:t>
            </a:r>
            <a:r>
              <a:rPr lang="ru-RU" altLang="ru-RU" sz="2000" b="0" dirty="0" smtClean="0">
                <a:latin typeface="Constantia" panose="02030602050306030303" pitchFamily="18" charset="0"/>
              </a:rPr>
              <a:t> </a:t>
            </a:r>
            <a:r>
              <a:rPr lang="ru-RU" altLang="ru-RU" sz="2000" b="0" dirty="0" err="1" smtClean="0">
                <a:latin typeface="Constantia" panose="02030602050306030303" pitchFamily="18" charset="0"/>
              </a:rPr>
              <a:t>узагальнення</a:t>
            </a:r>
            <a:r>
              <a:rPr lang="ru-RU" altLang="ru-RU" sz="2000" b="0" dirty="0">
                <a:latin typeface="Constantia" panose="02030602050306030303" pitchFamily="18" charset="0"/>
              </a:rPr>
              <a:t>);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ru-RU" altLang="ru-RU" sz="2400" b="0" dirty="0">
              <a:latin typeface="Constantia" panose="02030602050306030303" pitchFamily="18" charset="0"/>
            </a:endParaRPr>
          </a:p>
        </p:txBody>
      </p:sp>
      <p:pic>
        <p:nvPicPr>
          <p:cNvPr id="27652" name="Picture 7" descr="Картинка 193 из 4655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573463"/>
            <a:ext cx="3240087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914400" y="6318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b="0" dirty="0">
                <a:latin typeface="Constantia" panose="02030602050306030303" pitchFamily="18" charset="0"/>
              </a:rPr>
              <a:t>в) 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лідерство</a:t>
            </a:r>
            <a:r>
              <a:rPr lang="ru-RU" altLang="ru-RU" sz="2400" b="0" dirty="0">
                <a:latin typeface="Constantia" panose="02030602050306030303" pitchFamily="18" charset="0"/>
              </a:rPr>
              <a:t> в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одній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ситуації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забезпечує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індивідуальний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громадський</a:t>
            </a:r>
            <a:r>
              <a:rPr lang="ru-RU" altLang="ru-RU" sz="2400" b="0" dirty="0">
                <a:latin typeface="Constantia" panose="02030602050306030303" pitchFamily="18" charset="0"/>
              </a:rPr>
              <a:t> авторитет -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цей</a:t>
            </a:r>
            <a:r>
              <a:rPr lang="ru-RU" altLang="ru-RU" sz="2400" b="0" dirty="0">
                <a:latin typeface="Constantia" panose="02030602050306030303" pitchFamily="18" charset="0"/>
              </a:rPr>
              <a:t> авторитет «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працює</a:t>
            </a:r>
            <a:r>
              <a:rPr lang="ru-RU" altLang="ru-RU" sz="2400" b="0" dirty="0">
                <a:latin typeface="Constantia" panose="02030602050306030303" pitchFamily="18" charset="0"/>
              </a:rPr>
              <a:t>» на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нього</a:t>
            </a:r>
            <a:r>
              <a:rPr lang="ru-RU" altLang="ru-RU" sz="2400" b="0" dirty="0">
                <a:latin typeface="Constantia" panose="02030602050306030303" pitchFamily="18" charset="0"/>
              </a:rPr>
              <a:t> в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інших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ситуаціях</a:t>
            </a:r>
            <a:r>
              <a:rPr lang="ru-RU" altLang="ru-RU" sz="2400" b="0" dirty="0">
                <a:latin typeface="Constantia" panose="02030602050306030303" pitchFamily="18" charset="0"/>
              </a:rPr>
              <a:t>,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допомагаючи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йому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ставати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лідером</a:t>
            </a:r>
            <a:r>
              <a:rPr lang="ru-RU" altLang="ru-RU" sz="2400" b="0" dirty="0">
                <a:latin typeface="Constantia" panose="02030602050306030303" pitchFamily="18" charset="0"/>
              </a:rPr>
              <a:t>;</a:t>
            </a:r>
          </a:p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400" b="0" dirty="0">
                <a:latin typeface="Constantia" panose="02030602050306030303" pitchFamily="18" charset="0"/>
              </a:rPr>
              <a:t>г) 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певна</a:t>
            </a:r>
            <a:r>
              <a:rPr lang="ru-RU" altLang="ru-RU" sz="2400" b="0" dirty="0">
                <a:latin typeface="Constantia" panose="02030602050306030303" pitchFamily="18" charset="0"/>
              </a:rPr>
              <a:t> структура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особистості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призводить</a:t>
            </a:r>
            <a:r>
              <a:rPr lang="ru-RU" altLang="ru-RU" sz="2400" b="0" dirty="0">
                <a:latin typeface="Constantia" panose="02030602050306030303" pitchFamily="18" charset="0"/>
              </a:rPr>
              <a:t> до того, 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що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її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власник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прагне</a:t>
            </a:r>
            <a:r>
              <a:rPr lang="ru-RU" altLang="ru-RU" sz="2400" b="0" dirty="0">
                <a:latin typeface="Constantia" panose="02030602050306030303" pitchFamily="18" charset="0"/>
              </a:rPr>
              <a:t> до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лідерства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smtClean="0">
                <a:latin typeface="Constantia" panose="02030602050306030303" pitchFamily="18" charset="0"/>
              </a:rPr>
              <a:t>і поводиться </a:t>
            </a:r>
            <a:r>
              <a:rPr lang="ru-RU" altLang="ru-RU" sz="2400" b="0" dirty="0">
                <a:latin typeface="Constantia" panose="02030602050306030303" pitchFamily="18" charset="0"/>
              </a:rPr>
              <a:t>так,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що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його</a:t>
            </a:r>
            <a:r>
              <a:rPr lang="ru-RU" altLang="ru-RU" sz="2400" b="0" dirty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 smtClean="0">
                <a:latin typeface="Constantia" panose="02030602050306030303" pitchFamily="18" charset="0"/>
              </a:rPr>
              <a:t>вибирають</a:t>
            </a:r>
            <a:r>
              <a:rPr lang="ru-RU" altLang="ru-RU" sz="2400" b="0" dirty="0" smtClean="0">
                <a:latin typeface="Constantia" panose="02030602050306030303" pitchFamily="18" charset="0"/>
              </a:rPr>
              <a:t> </a:t>
            </a:r>
            <a:r>
              <a:rPr lang="ru-RU" altLang="ru-RU" sz="2400" b="0" dirty="0" err="1">
                <a:latin typeface="Constantia" panose="02030602050306030303" pitchFamily="18" charset="0"/>
              </a:rPr>
              <a:t>лідером</a:t>
            </a:r>
            <a:r>
              <a:rPr lang="ru-RU" altLang="ru-RU" sz="2400" b="0" dirty="0">
                <a:latin typeface="Constantia" panose="02030602050306030303" pitchFamily="18" charset="0"/>
              </a:rPr>
              <a:t>.</a:t>
            </a:r>
          </a:p>
        </p:txBody>
      </p:sp>
      <p:pic>
        <p:nvPicPr>
          <p:cNvPr id="28675" name="Picture 7" descr="Картинка 193 из 4655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617913"/>
            <a:ext cx="3240088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971550" y="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4400">
                <a:solidFill>
                  <a:schemeClr val="tx2"/>
                </a:solidFill>
                <a:latin typeface="Constantia" panose="02030602050306030303" pitchFamily="18" charset="0"/>
              </a:rPr>
              <a:t>Системна теорія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116013" y="1268413"/>
            <a:ext cx="85693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800" dirty="0" err="1">
                <a:latin typeface="Constantia" panose="02030602050306030303" pitchFamily="18" charset="0"/>
              </a:rPr>
              <a:t>Показник</a:t>
            </a:r>
            <a:r>
              <a:rPr lang="ru-RU" altLang="ru-RU" sz="2800" dirty="0"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latin typeface="Constantia" panose="02030602050306030303" pitchFamily="18" charset="0"/>
              </a:rPr>
              <a:t>успішності</a:t>
            </a:r>
            <a:r>
              <a:rPr lang="ru-RU" altLang="ru-RU" sz="2800" dirty="0"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latin typeface="Constantia" panose="02030602050306030303" pitchFamily="18" charset="0"/>
              </a:rPr>
              <a:t>лідера</a:t>
            </a:r>
            <a:r>
              <a:rPr lang="ru-RU" altLang="ru-RU" sz="2800" dirty="0">
                <a:latin typeface="Constantia" panose="02030602050306030303" pitchFamily="18" charset="0"/>
              </a:rPr>
              <a:t> –</a:t>
            </a:r>
          </a:p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800" dirty="0" err="1">
                <a:latin typeface="Constantia" panose="02030602050306030303" pitchFamily="18" charset="0"/>
              </a:rPr>
              <a:t>групова</a:t>
            </a:r>
            <a:r>
              <a:rPr lang="ru-RU" altLang="ru-RU" sz="2800" dirty="0"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latin typeface="Constantia" panose="02030602050306030303" pitchFamily="18" charset="0"/>
              </a:rPr>
              <a:t>продуктивність</a:t>
            </a:r>
            <a:r>
              <a:rPr lang="ru-RU" altLang="ru-RU" sz="2400" dirty="0"/>
              <a:t>							</a:t>
            </a:r>
            <a:endParaRPr lang="ru-RU" altLang="ru-RU" sz="1400" dirty="0">
              <a:latin typeface="Constantia" panose="02030602050306030303" pitchFamily="18" charset="0"/>
            </a:endParaRPr>
          </a:p>
          <a:p>
            <a:pPr algn="r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ru-RU" altLang="ru-RU" sz="1400" dirty="0">
              <a:latin typeface="Constantia" panose="02030602050306030303" pitchFamily="18" charset="0"/>
            </a:endParaRPr>
          </a:p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000" dirty="0">
                <a:solidFill>
                  <a:schemeClr val="tx2"/>
                </a:solidFill>
                <a:latin typeface="Constantia" panose="02030602050306030303" pitchFamily="18" charset="0"/>
              </a:rPr>
              <a:t>Три </a:t>
            </a:r>
            <a:r>
              <a:rPr lang="ru-RU" altLang="ru-RU" sz="2000" dirty="0" err="1">
                <a:solidFill>
                  <a:schemeClr val="tx2"/>
                </a:solidFill>
                <a:latin typeface="Constantia" panose="02030602050306030303" pitchFamily="18" charset="0"/>
              </a:rPr>
              <a:t>фактори</a:t>
            </a:r>
            <a:r>
              <a:rPr lang="ru-RU" altLang="ru-RU" sz="20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000" dirty="0" err="1">
                <a:solidFill>
                  <a:schemeClr val="tx2"/>
                </a:solidFill>
                <a:latin typeface="Constantia" panose="02030602050306030303" pitchFamily="18" charset="0"/>
              </a:rPr>
              <a:t>що</a:t>
            </a:r>
            <a:r>
              <a:rPr lang="ru-RU" altLang="ru-RU" sz="20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000" dirty="0" err="1">
                <a:solidFill>
                  <a:schemeClr val="tx2"/>
                </a:solidFill>
                <a:latin typeface="Constantia" panose="02030602050306030303" pitchFamily="18" charset="0"/>
              </a:rPr>
              <a:t>впливають</a:t>
            </a:r>
            <a:r>
              <a:rPr lang="ru-RU" altLang="ru-RU" sz="2000" dirty="0">
                <a:solidFill>
                  <a:schemeClr val="tx2"/>
                </a:solidFill>
                <a:latin typeface="Constantia" panose="02030602050306030303" pitchFamily="18" charset="0"/>
              </a:rPr>
              <a:t> на </a:t>
            </a:r>
            <a:r>
              <a:rPr lang="ru-RU" altLang="ru-RU" sz="2000" dirty="0" err="1">
                <a:solidFill>
                  <a:schemeClr val="tx2"/>
                </a:solidFill>
                <a:latin typeface="Constantia" panose="02030602050306030303" pitchFamily="18" charset="0"/>
              </a:rPr>
              <a:t>поведінку</a:t>
            </a:r>
            <a:r>
              <a:rPr lang="ru-RU" altLang="ru-RU" sz="20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000" dirty="0" err="1">
                <a:solidFill>
                  <a:schemeClr val="tx2"/>
                </a:solidFill>
                <a:latin typeface="Constantia" panose="02030602050306030303" pitchFamily="18" charset="0"/>
              </a:rPr>
              <a:t>керівника</a:t>
            </a:r>
            <a:r>
              <a:rPr lang="ru-RU" altLang="ru-RU" sz="1600" dirty="0">
                <a:solidFill>
                  <a:schemeClr val="tx2"/>
                </a:solidFill>
                <a:latin typeface="Constantia" panose="02030602050306030303" pitchFamily="18" charset="0"/>
              </a:rPr>
              <a:t>:</a:t>
            </a:r>
            <a:endParaRPr lang="ru-RU" altLang="ru-RU" sz="1600" dirty="0">
              <a:solidFill>
                <a:schemeClr val="tx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ru-RU" altLang="ru-RU" sz="1400" dirty="0">
              <a:solidFill>
                <a:schemeClr val="tx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1600" dirty="0" err="1">
                <a:latin typeface="Constantia" panose="02030602050306030303" pitchFamily="18" charset="0"/>
              </a:rPr>
              <a:t>Відносини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між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керівником</a:t>
            </a:r>
            <a:r>
              <a:rPr lang="ru-RU" altLang="ru-RU" sz="1600" dirty="0">
                <a:latin typeface="Constantia" panose="02030602050306030303" pitchFamily="18" charset="0"/>
              </a:rPr>
              <a:t> і членами </a:t>
            </a:r>
            <a:r>
              <a:rPr lang="ru-RU" altLang="ru-RU" sz="1600" dirty="0" err="1">
                <a:latin typeface="Constantia" panose="02030602050306030303" pitchFamily="18" charset="0"/>
              </a:rPr>
              <a:t>колективу</a:t>
            </a:r>
            <a:r>
              <a:rPr lang="ru-RU" altLang="ru-RU" sz="1600" dirty="0">
                <a:latin typeface="Constantia" panose="02030602050306030303" pitchFamily="18" charset="0"/>
              </a:rPr>
              <a:t>. </a:t>
            </a:r>
            <a:r>
              <a:rPr lang="ru-RU" altLang="ru-RU" sz="1600" dirty="0" err="1" smtClean="0">
                <a:latin typeface="Constantia" panose="02030602050306030303" pitchFamily="18" charset="0"/>
              </a:rPr>
              <a:t>Розуміється</a:t>
            </a:r>
            <a:r>
              <a:rPr lang="ru-RU" altLang="ru-RU" sz="1600" dirty="0" smtClean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лояльність</a:t>
            </a:r>
            <a:r>
              <a:rPr lang="ru-RU" altLang="ru-RU" sz="1600" dirty="0">
                <a:latin typeface="Constantia" panose="02030602050306030303" pitchFamily="18" charset="0"/>
              </a:rPr>
              <a:t>, </a:t>
            </a:r>
            <a:r>
              <a:rPr lang="ru-RU" altLang="ru-RU" sz="1600" dirty="0" err="1">
                <a:latin typeface="Constantia" panose="02030602050306030303" pitchFamily="18" charset="0"/>
              </a:rPr>
              <a:t>демонстрована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підлеглими</a:t>
            </a:r>
            <a:r>
              <a:rPr lang="ru-RU" altLang="ru-RU" sz="1600" dirty="0">
                <a:latin typeface="Constantia" panose="02030602050306030303" pitchFamily="18" charset="0"/>
              </a:rPr>
              <a:t>, їх </a:t>
            </a:r>
            <a:r>
              <a:rPr lang="ru-RU" altLang="ru-RU" sz="1600" dirty="0" err="1">
                <a:latin typeface="Constantia" panose="02030602050306030303" pitchFamily="18" charset="0"/>
              </a:rPr>
              <a:t>довіру</a:t>
            </a:r>
            <a:r>
              <a:rPr lang="ru-RU" altLang="ru-RU" sz="1600" dirty="0">
                <a:latin typeface="Constantia" panose="02030602050306030303" pitchFamily="18" charset="0"/>
              </a:rPr>
              <a:t> до </a:t>
            </a:r>
            <a:r>
              <a:rPr lang="ru-RU" altLang="ru-RU" sz="1600" dirty="0" err="1">
                <a:latin typeface="Constantia" panose="02030602050306030303" pitchFamily="18" charset="0"/>
              </a:rPr>
              <a:t>свого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керівника</a:t>
            </a:r>
            <a:r>
              <a:rPr lang="ru-RU" altLang="ru-RU" sz="1600" dirty="0">
                <a:latin typeface="Constantia" panose="02030602050306030303" pitchFamily="18" charset="0"/>
              </a:rPr>
              <a:t> і </a:t>
            </a:r>
            <a:r>
              <a:rPr lang="ru-RU" altLang="ru-RU" sz="1600" dirty="0" err="1">
                <a:latin typeface="Constantia" panose="02030602050306030303" pitchFamily="18" charset="0"/>
              </a:rPr>
              <a:t>привабливість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особистості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керівника</a:t>
            </a:r>
            <a:r>
              <a:rPr lang="ru-RU" altLang="ru-RU" sz="1600" dirty="0">
                <a:latin typeface="Constantia" panose="02030602050306030303" pitchFamily="18" charset="0"/>
              </a:rPr>
              <a:t> для </a:t>
            </a:r>
            <a:r>
              <a:rPr lang="ru-RU" altLang="ru-RU" sz="1600" dirty="0" err="1">
                <a:latin typeface="Constantia" panose="02030602050306030303" pitchFamily="18" charset="0"/>
              </a:rPr>
              <a:t>виконавців</a:t>
            </a:r>
            <a:endParaRPr lang="ru-RU" altLang="ru-RU" sz="1600" dirty="0">
              <a:latin typeface="Constantia" panose="02030602050306030303" pitchFamily="18" charset="0"/>
            </a:endParaRPr>
          </a:p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1600" dirty="0">
                <a:latin typeface="Constantia" panose="02030602050306030303" pitchFamily="18" charset="0"/>
              </a:rPr>
              <a:t>Структура </a:t>
            </a:r>
            <a:r>
              <a:rPr lang="ru-RU" altLang="ru-RU" sz="1600" dirty="0" err="1">
                <a:latin typeface="Constantia" panose="02030602050306030303" pitchFamily="18" charset="0"/>
              </a:rPr>
              <a:t>завдання</a:t>
            </a:r>
            <a:r>
              <a:rPr lang="ru-RU" altLang="ru-RU" sz="1600" dirty="0">
                <a:latin typeface="Constantia" panose="02030602050306030303" pitchFamily="18" charset="0"/>
              </a:rPr>
              <a:t>. </a:t>
            </a:r>
            <a:r>
              <a:rPr lang="ru-RU" altLang="ru-RU" sz="1600" dirty="0" err="1" smtClean="0">
                <a:latin typeface="Constantia" panose="02030602050306030303" pitchFamily="18" charset="0"/>
              </a:rPr>
              <a:t>Це</a:t>
            </a:r>
            <a:r>
              <a:rPr lang="ru-RU" altLang="ru-RU" sz="1600" dirty="0" smtClean="0">
                <a:latin typeface="Constantia" panose="02030602050306030303" pitchFamily="18" charset="0"/>
              </a:rPr>
              <a:t> </a:t>
            </a:r>
            <a:r>
              <a:rPr lang="ru-RU" altLang="ru-RU" sz="1600" dirty="0" err="1" smtClean="0">
                <a:latin typeface="Constantia" panose="02030602050306030303" pitchFamily="18" charset="0"/>
              </a:rPr>
              <a:t>зрозумілість</a:t>
            </a:r>
            <a:r>
              <a:rPr lang="ru-RU" altLang="ru-RU" sz="1600" dirty="0" smtClean="0">
                <a:latin typeface="Constantia" panose="02030602050306030303" pitchFamily="18" charset="0"/>
              </a:rPr>
              <a:t> </a:t>
            </a:r>
            <a:r>
              <a:rPr lang="ru-RU" altLang="ru-RU" sz="1600" dirty="0" err="1" smtClean="0">
                <a:latin typeface="Constantia" panose="02030602050306030303" pitchFamily="18" charset="0"/>
              </a:rPr>
              <a:t>завдання</a:t>
            </a:r>
            <a:r>
              <a:rPr lang="ru-RU" altLang="ru-RU" sz="1600" dirty="0">
                <a:latin typeface="Constantia" panose="02030602050306030303" pitchFamily="18" charset="0"/>
              </a:rPr>
              <a:t>, </a:t>
            </a:r>
            <a:r>
              <a:rPr lang="ru-RU" altLang="ru-RU" sz="1600" dirty="0" err="1">
                <a:latin typeface="Constantia" panose="02030602050306030303" pitchFamily="18" charset="0"/>
              </a:rPr>
              <a:t>чіткість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 smtClean="0">
                <a:latin typeface="Constantia" panose="02030602050306030303" pitchFamily="18" charset="0"/>
              </a:rPr>
              <a:t>формулювання</a:t>
            </a:r>
            <a:r>
              <a:rPr lang="ru-RU" altLang="ru-RU" sz="1600" dirty="0" smtClean="0">
                <a:latin typeface="Constantia" panose="02030602050306030303" pitchFamily="18" charset="0"/>
              </a:rPr>
              <a:t> </a:t>
            </a:r>
            <a:r>
              <a:rPr lang="ru-RU" altLang="ru-RU" sz="1600" dirty="0">
                <a:latin typeface="Constantia" panose="02030602050306030303" pitchFamily="18" charset="0"/>
              </a:rPr>
              <a:t>і </a:t>
            </a:r>
            <a:r>
              <a:rPr lang="ru-RU" altLang="ru-RU" sz="1600" dirty="0" err="1">
                <a:latin typeface="Constantia" panose="02030602050306030303" pitchFamily="18" charset="0"/>
              </a:rPr>
              <a:t>структуризації</a:t>
            </a:r>
            <a:r>
              <a:rPr lang="ru-RU" altLang="ru-RU" sz="160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AutoNum type="arabicPeriod"/>
            </a:pPr>
            <a:r>
              <a:rPr lang="ru-RU" altLang="ru-RU" sz="1600" dirty="0" err="1">
                <a:latin typeface="Constantia" panose="02030602050306030303" pitchFamily="18" charset="0"/>
              </a:rPr>
              <a:t>Посадові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повноваження</a:t>
            </a:r>
            <a:r>
              <a:rPr lang="ru-RU" altLang="ru-RU" sz="1600" dirty="0">
                <a:latin typeface="Constantia" panose="02030602050306030303" pitchFamily="18" charset="0"/>
              </a:rPr>
              <a:t>. </a:t>
            </a:r>
            <a:r>
              <a:rPr lang="ru-RU" altLang="ru-RU" sz="1600" dirty="0" err="1">
                <a:latin typeface="Constantia" panose="02030602050306030303" pitchFamily="18" charset="0"/>
              </a:rPr>
              <a:t>Це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обсяг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законної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влади</a:t>
            </a:r>
            <a:r>
              <a:rPr lang="ru-RU" altLang="ru-RU" sz="1600" dirty="0">
                <a:latin typeface="Constantia" panose="02030602050306030303" pitchFamily="18" charset="0"/>
              </a:rPr>
              <a:t>, </a:t>
            </a:r>
            <a:r>
              <a:rPr lang="ru-RU" altLang="ru-RU" sz="1600" dirty="0" err="1">
                <a:latin typeface="Constantia" panose="02030602050306030303" pitchFamily="18" charset="0"/>
              </a:rPr>
              <a:t>пов'язаної</a:t>
            </a:r>
            <a:r>
              <a:rPr lang="ru-RU" altLang="ru-RU" sz="1600" dirty="0">
                <a:latin typeface="Constantia" panose="02030602050306030303" pitchFamily="18" charset="0"/>
              </a:rPr>
              <a:t> з </a:t>
            </a:r>
            <a:r>
              <a:rPr lang="ru-RU" altLang="ru-RU" sz="1600" dirty="0" err="1">
                <a:latin typeface="Constantia" panose="02030602050306030303" pitchFamily="18" charset="0"/>
              </a:rPr>
              <a:t>посадою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керівника</a:t>
            </a:r>
            <a:r>
              <a:rPr lang="ru-RU" altLang="ru-RU" sz="1600" dirty="0">
                <a:latin typeface="Constantia" panose="02030602050306030303" pitchFamily="18" charset="0"/>
              </a:rPr>
              <a:t>, яка дозволяє </a:t>
            </a:r>
            <a:r>
              <a:rPr lang="ru-RU" altLang="ru-RU" sz="1600" dirty="0" err="1">
                <a:latin typeface="Constantia" panose="02030602050306030303" pitchFamily="18" charset="0"/>
              </a:rPr>
              <a:t>йому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використовувати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винагороду</a:t>
            </a:r>
            <a:r>
              <a:rPr lang="ru-RU" altLang="ru-RU" sz="1600" dirty="0">
                <a:latin typeface="Constantia" panose="02030602050306030303" pitchFamily="18" charset="0"/>
              </a:rPr>
              <a:t>, а </a:t>
            </a:r>
            <a:r>
              <a:rPr lang="ru-RU" altLang="ru-RU" sz="1600" dirty="0" err="1">
                <a:latin typeface="Constantia" panose="02030602050306030303" pitchFamily="18" charset="0"/>
              </a:rPr>
              <a:t>також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рівень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підтримки</a:t>
            </a:r>
            <a:r>
              <a:rPr lang="ru-RU" altLang="ru-RU" sz="1600" dirty="0">
                <a:latin typeface="Constantia" panose="02030602050306030303" pitchFamily="18" charset="0"/>
              </a:rPr>
              <a:t>, </a:t>
            </a:r>
            <a:r>
              <a:rPr lang="ru-RU" altLang="ru-RU" sz="1600" dirty="0" err="1">
                <a:latin typeface="Constantia" panose="02030602050306030303" pitchFamily="18" charset="0"/>
              </a:rPr>
              <a:t>який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надає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керівнику</a:t>
            </a:r>
            <a:r>
              <a:rPr lang="ru-RU" altLang="ru-RU" sz="1600" dirty="0">
                <a:latin typeface="Constantia" panose="02030602050306030303" pitchFamily="18" charset="0"/>
              </a:rPr>
              <a:t> формальна </a:t>
            </a:r>
            <a:r>
              <a:rPr lang="ru-RU" altLang="ru-RU" sz="1600" dirty="0" err="1">
                <a:latin typeface="Constantia" panose="02030602050306030303" pitchFamily="18" charset="0"/>
              </a:rPr>
              <a:t>організація</a:t>
            </a:r>
            <a:r>
              <a:rPr lang="ru-RU" altLang="ru-RU" sz="1600" dirty="0">
                <a:latin typeface="Constantia" panose="02030602050306030303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/>
          </p:cNvSpPr>
          <p:nvPr/>
        </p:nvSpPr>
        <p:spPr bwMode="auto">
          <a:xfrm>
            <a:off x="1403350" y="2792413"/>
            <a:ext cx="7048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ts val="4500"/>
              </a:lnSpc>
              <a:defRPr/>
            </a:pPr>
            <a:r>
              <a:rPr lang="ru-RU" dirty="0" err="1">
                <a:solidFill>
                  <a:srgbClr val="96430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Лідерство</a:t>
            </a:r>
            <a:r>
              <a:rPr lang="ru-RU" dirty="0">
                <a:solidFill>
                  <a:srgbClr val="96430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 и </a:t>
            </a:r>
            <a:r>
              <a:rPr lang="ru-RU" dirty="0" err="1">
                <a:solidFill>
                  <a:srgbClr val="96430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керівництво</a:t>
            </a:r>
            <a:r>
              <a:rPr lang="ru-RU" dirty="0">
                <a:solidFill>
                  <a:srgbClr val="96430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 </a:t>
            </a:r>
            <a:endParaRPr lang="ru-RU" sz="3200" dirty="0">
              <a:solidFill>
                <a:srgbClr val="96430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187450" y="620713"/>
            <a:ext cx="748823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Керівництво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-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здійснення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відповідального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  і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кваліфікованого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управління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в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колективі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організації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, на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підприємстві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.</a:t>
            </a:r>
          </a:p>
          <a:p>
            <a:pPr algn="l" eaLnBrk="1" hangingPunct="1"/>
            <a:endParaRPr lang="ru-RU" altLang="ru-RU" sz="2800" dirty="0">
              <a:solidFill>
                <a:schemeClr val="tx2"/>
              </a:solidFill>
              <a:latin typeface="Constantia" panose="02030602050306030303" pitchFamily="18" charset="0"/>
            </a:endParaRPr>
          </a:p>
          <a:p>
            <a:pPr algn="l" eaLnBrk="1" hangingPunct="1"/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Лідерство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- один з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механізмів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об'єднання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групової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діяльності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коли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індивід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або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частина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соціальної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групи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виконують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роль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лідера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тобто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організовують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направляють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дії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всієї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групи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яка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очікує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приймає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і </a:t>
            </a:r>
            <a:r>
              <a:rPr lang="ru-RU" altLang="ru-RU" sz="2800" dirty="0" err="1">
                <a:solidFill>
                  <a:schemeClr val="tx2"/>
                </a:solidFill>
                <a:latin typeface="Constantia" panose="02030602050306030303" pitchFamily="18" charset="0"/>
              </a:rPr>
              <a:t>підтримує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дії</a:t>
            </a:r>
            <a:r>
              <a:rPr lang="ru-RU" altLang="ru-RU" sz="28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8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лідера</a:t>
            </a:r>
            <a:r>
              <a:rPr lang="ru-RU" altLang="ru-RU" sz="2800" dirty="0">
                <a:solidFill>
                  <a:schemeClr val="tx2"/>
                </a:solidFill>
                <a:latin typeface="Constantia" panose="02030602050306030303" pitchFamily="18" charset="0"/>
              </a:rPr>
              <a:t>.</a:t>
            </a:r>
            <a:endParaRPr lang="ru-RU" altLang="ru-RU" sz="2800" dirty="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971550" y="549275"/>
            <a:ext cx="7920038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3200">
                <a:solidFill>
                  <a:schemeClr val="tx2"/>
                </a:solidFill>
                <a:latin typeface="Constantia" panose="02030602050306030303" pitchFamily="18" charset="0"/>
              </a:rPr>
              <a:t>Відмінності лідерства та керівництва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ru-RU" altLang="ru-RU" sz="3200">
              <a:solidFill>
                <a:schemeClr val="tx2"/>
              </a:solidFill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r>
              <a:rPr lang="ru-RU" altLang="ru-RU" sz="2800">
                <a:latin typeface="Constantia" panose="02030602050306030303" pitchFamily="18" charset="0"/>
              </a:rPr>
              <a:t>Відмінності лідерства та керівництва 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r>
              <a:rPr lang="ru-RU" altLang="ru-RU" sz="2800">
                <a:latin typeface="Constantia" panose="02030602050306030303" pitchFamily="18" charset="0"/>
              </a:rPr>
              <a:t>Походження.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r>
              <a:rPr lang="ru-RU" altLang="ru-RU" sz="2800">
                <a:latin typeface="Constantia" panose="02030602050306030303" pitchFamily="18" charset="0"/>
              </a:rPr>
              <a:t>Способи здійснення функцій.Сфери впливу</a:t>
            </a:r>
          </a:p>
        </p:txBody>
      </p:sp>
      <p:pic>
        <p:nvPicPr>
          <p:cNvPr id="32771" name="Picture 5" descr="Картинка 193 из 4655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644900"/>
            <a:ext cx="2116138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539750" y="260350"/>
            <a:ext cx="84248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3200">
                <a:solidFill>
                  <a:schemeClr val="tx2"/>
                </a:solidFill>
                <a:latin typeface="Constantia" panose="02030602050306030303" pitchFamily="18" charset="0"/>
              </a:rPr>
              <a:t>Керівництво та лідерство</a:t>
            </a:r>
          </a:p>
        </p:txBody>
      </p:sp>
      <p:sp>
        <p:nvSpPr>
          <p:cNvPr id="33795" name="Line 4"/>
          <p:cNvSpPr>
            <a:spLocks noChangeShapeType="1"/>
          </p:cNvSpPr>
          <p:nvPr/>
        </p:nvSpPr>
        <p:spPr bwMode="auto">
          <a:xfrm>
            <a:off x="1187450" y="908050"/>
            <a:ext cx="0" cy="568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6" name="Line 5"/>
          <p:cNvSpPr>
            <a:spLocks noChangeShapeType="1"/>
          </p:cNvSpPr>
          <p:nvPr/>
        </p:nvSpPr>
        <p:spPr bwMode="auto">
          <a:xfrm>
            <a:off x="8893175" y="908050"/>
            <a:ext cx="0" cy="568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>
            <a:off x="1187450" y="908050"/>
            <a:ext cx="770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8" name="Line 7"/>
          <p:cNvSpPr>
            <a:spLocks noChangeShapeType="1"/>
          </p:cNvSpPr>
          <p:nvPr/>
        </p:nvSpPr>
        <p:spPr bwMode="auto">
          <a:xfrm>
            <a:off x="1187450" y="6597650"/>
            <a:ext cx="770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9" name="Line 8"/>
          <p:cNvSpPr>
            <a:spLocks noChangeShapeType="1"/>
          </p:cNvSpPr>
          <p:nvPr/>
        </p:nvSpPr>
        <p:spPr bwMode="auto">
          <a:xfrm>
            <a:off x="5148263" y="908050"/>
            <a:ext cx="0" cy="568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84355" name="Group 35"/>
          <p:cNvGraphicFramePr>
            <a:graphicFrameLocks noGrp="1"/>
          </p:cNvGraphicFramePr>
          <p:nvPr/>
        </p:nvGraphicFramePr>
        <p:xfrm>
          <a:off x="1258888" y="931863"/>
          <a:ext cx="3744912" cy="5532711"/>
        </p:xfrm>
        <a:graphic>
          <a:graphicData uri="http://schemas.openxmlformats.org/drawingml/2006/table">
            <a:tbl>
              <a:tblPr/>
              <a:tblGrid>
                <a:gridCol w="3744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633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Здійснюється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регуляція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офіційних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відносин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групи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як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певної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соціальної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організації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05" marB="4570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1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Пов'язано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з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усією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системою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суспільних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відносин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і є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елементом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макросередовища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05" marB="4570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4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Цілеспрямований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процес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здійснюваний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під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контролем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різних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елементів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соціальної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структури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05" marB="4570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Явище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більш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стабільне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05" marB="4570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Більш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певна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система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різних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санкцій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05" marB="4570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098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Процес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прийняття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рішень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значно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більш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складний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опосередкований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безліччю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різних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обставин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міркувань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, не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обов'язково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пов'язаних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з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даною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групою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05" marB="4570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1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Сфера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дій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керівника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ширше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оскільки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він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представляє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малу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групу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більш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широкій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соціальній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системі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05" marB="4570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84354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929710"/>
              </p:ext>
            </p:extLst>
          </p:nvPr>
        </p:nvGraphicFramePr>
        <p:xfrm>
          <a:off x="5148263" y="836613"/>
          <a:ext cx="3816350" cy="5467350"/>
        </p:xfrm>
        <a:graphic>
          <a:graphicData uri="http://schemas.openxmlformats.org/drawingml/2006/table">
            <a:tbl>
              <a:tblPr/>
              <a:tblGrid>
                <a:gridCol w="3816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2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Здійснюється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регуляція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міжособистісних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відносин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у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групі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Є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елементом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макросередовища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(так само, як сама мала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група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Виникає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стихійно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9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Явище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менш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стабільне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залежить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більшою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мірою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від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настрою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групи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0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Менш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певна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система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різних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санкцій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96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Рішення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приймають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безпосередньо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з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групової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діяльності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0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Сфера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діяльності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лідера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 - в основному мала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Times New Roman" pitchFamily="18" charset="0"/>
                        </a:rPr>
                        <a:t>група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16013" y="981075"/>
            <a:ext cx="8280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Лідерство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- один з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механізмів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об'єднання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групової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діяльності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, коли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індивід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або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частина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соціальної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групи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виконують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роль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лідера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тобто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організовують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спрямовують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дії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всієї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групи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, яка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очікує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приймає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і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підтримує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дії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лідера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.</a:t>
            </a:r>
            <a:endParaRPr lang="ru-RU" altLang="ru-RU" sz="2400" b="0" dirty="0">
              <a:latin typeface="Constantia" panose="02030602050306030303" pitchFamily="18" charset="0"/>
            </a:endParaRPr>
          </a:p>
        </p:txBody>
      </p:sp>
      <p:pic>
        <p:nvPicPr>
          <p:cNvPr id="16387" name="Picture 6" descr="Картинка 5 из 4657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2997200"/>
            <a:ext cx="476250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/>
          </p:cNvSpPr>
          <p:nvPr/>
        </p:nvSpPr>
        <p:spPr bwMode="auto">
          <a:xfrm>
            <a:off x="900113" y="188913"/>
            <a:ext cx="822960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0">
                <a:solidFill>
                  <a:srgbClr val="572314"/>
                </a:solidFill>
                <a:latin typeface="Constantia" panose="02030602050306030303" pitchFamily="18" charset="0"/>
              </a:rPr>
              <a:t>Лідер і Керівник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59642" y="1056206"/>
            <a:ext cx="2982712" cy="5796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800" dirty="0" err="1">
                <a:solidFill>
                  <a:srgbClr val="000000"/>
                </a:solidFill>
                <a:latin typeface="+mj-lt"/>
              </a:rPr>
              <a:t>Лідер</a:t>
            </a:r>
            <a:endParaRPr lang="ru-RU" sz="2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" name="Прямоугольник 4"/>
          <p:cNvSpPr/>
          <p:nvPr/>
        </p:nvSpPr>
        <p:spPr>
          <a:xfrm>
            <a:off x="5661628" y="1056206"/>
            <a:ext cx="2643496" cy="5796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800" dirty="0" err="1">
                <a:solidFill>
                  <a:srgbClr val="572314"/>
                </a:solidFill>
                <a:latin typeface="+mj-lt"/>
              </a:rPr>
              <a:t>Керівник</a:t>
            </a:r>
            <a:endParaRPr lang="ru-RU" sz="2800" dirty="0">
              <a:solidFill>
                <a:srgbClr val="572314"/>
              </a:solidFill>
              <a:latin typeface="+mj-lt"/>
            </a:endParaRPr>
          </a:p>
        </p:txBody>
      </p:sp>
      <p:sp>
        <p:nvSpPr>
          <p:cNvPr id="3" name="Прямоугольник 4"/>
          <p:cNvSpPr/>
          <p:nvPr/>
        </p:nvSpPr>
        <p:spPr>
          <a:xfrm>
            <a:off x="1426020" y="2100304"/>
            <a:ext cx="3049957" cy="38460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Неформальний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Послідовники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Спонукання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Натхнення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Горизонтальне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Шануймо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Професіонал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>
                <a:solidFill>
                  <a:srgbClr val="000000"/>
                </a:solidFill>
              </a:rPr>
              <a:t>Контроль</a:t>
            </a: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Адміністратор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Раціональний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4" name="Прямоугольник 4"/>
          <p:cNvSpPr/>
          <p:nvPr/>
        </p:nvSpPr>
        <p:spPr>
          <a:xfrm>
            <a:off x="5422112" y="2055854"/>
            <a:ext cx="3184450" cy="38460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Формальний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Підпорядкування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>
                <a:solidFill>
                  <a:srgbClr val="000000"/>
                </a:solidFill>
              </a:rPr>
              <a:t>Сила </a:t>
            </a:r>
            <a:r>
              <a:rPr lang="ru-RU" sz="2400" dirty="0" err="1">
                <a:solidFill>
                  <a:srgbClr val="000000"/>
                </a:solidFill>
              </a:rPr>
              <a:t>влади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Підпорядкування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Ієрархія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Обожнюємо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Ентузіаст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smtClean="0">
                <a:solidFill>
                  <a:srgbClr val="000000"/>
                </a:solidFill>
              </a:rPr>
              <a:t>Довіра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Інноватор</a:t>
            </a:r>
            <a:endParaRPr lang="ru-RU" sz="2400" dirty="0">
              <a:solidFill>
                <a:srgbClr val="000000"/>
              </a:solidFill>
            </a:endParaRPr>
          </a:p>
          <a:p>
            <a:pPr algn="l">
              <a:buFontTx/>
              <a:buChar char="•"/>
              <a:defRPr/>
            </a:pPr>
            <a:r>
              <a:rPr lang="ru-RU" sz="2400" dirty="0" err="1">
                <a:solidFill>
                  <a:srgbClr val="000000"/>
                </a:solidFill>
              </a:rPr>
              <a:t>І</a:t>
            </a:r>
            <a:r>
              <a:rPr lang="ru-RU" sz="2400" dirty="0" err="1" smtClean="0">
                <a:solidFill>
                  <a:srgbClr val="000000"/>
                </a:solidFill>
              </a:rPr>
              <a:t>рраціональний</a:t>
            </a:r>
            <a:endParaRPr lang="ru-RU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/>
          </p:cNvSpPr>
          <p:nvPr/>
        </p:nvSpPr>
        <p:spPr bwMode="auto">
          <a:xfrm>
            <a:off x="1403350" y="2792413"/>
            <a:ext cx="7048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ts val="4500"/>
              </a:lnSpc>
              <a:defRPr/>
            </a:pPr>
            <a:r>
              <a:rPr lang="ru-RU" dirty="0" err="1" smtClean="0">
                <a:solidFill>
                  <a:srgbClr val="96430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Стилі</a:t>
            </a:r>
            <a:r>
              <a:rPr lang="ru-RU" dirty="0" smtClean="0">
                <a:solidFill>
                  <a:srgbClr val="96430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 </a:t>
            </a:r>
            <a:r>
              <a:rPr lang="ru-RU" dirty="0" err="1">
                <a:solidFill>
                  <a:srgbClr val="96430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керівництва</a:t>
            </a:r>
            <a:endParaRPr lang="ru-RU" sz="3200" dirty="0">
              <a:solidFill>
                <a:srgbClr val="96430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2257425" y="-171450"/>
            <a:ext cx="749935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smtClean="0">
                <a:effectLst/>
              </a:rPr>
              <a:t>Стилі керівництва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1331913" y="765175"/>
            <a:ext cx="2663825" cy="575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892" name="Rectangle 7"/>
          <p:cNvSpPr>
            <a:spLocks noChangeArrowheads="1"/>
          </p:cNvSpPr>
          <p:nvPr/>
        </p:nvSpPr>
        <p:spPr bwMode="auto">
          <a:xfrm>
            <a:off x="3995738" y="765175"/>
            <a:ext cx="2520950" cy="575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893" name="Rectangle 8"/>
          <p:cNvSpPr>
            <a:spLocks noChangeArrowheads="1"/>
          </p:cNvSpPr>
          <p:nvPr/>
        </p:nvSpPr>
        <p:spPr bwMode="auto">
          <a:xfrm>
            <a:off x="6516688" y="765175"/>
            <a:ext cx="2519362" cy="575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1331913" y="836613"/>
            <a:ext cx="2663825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dirty="0" err="1">
                <a:latin typeface="Constantia" panose="02030602050306030303" pitchFamily="18" charset="0"/>
              </a:rPr>
              <a:t>Авторитарний</a:t>
            </a:r>
            <a:endParaRPr lang="ru-RU" altLang="ru-RU" sz="2400" dirty="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500" dirty="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500" dirty="0"/>
          </a:p>
          <a:p>
            <a:pPr algn="l" eaLnBrk="1" hangingPunct="1">
              <a:buFontTx/>
              <a:buChar char="•"/>
            </a:pPr>
            <a:r>
              <a:rPr lang="ru-RU" altLang="ru-RU" sz="1500" dirty="0"/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Зосередження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всієї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влади</a:t>
            </a:r>
            <a:r>
              <a:rPr lang="ru-RU" altLang="ru-RU" sz="1500" dirty="0">
                <a:latin typeface="Constantia" panose="02030602050306030303" pitchFamily="18" charset="0"/>
              </a:rPr>
              <a:t> і </a:t>
            </a:r>
            <a:r>
              <a:rPr lang="ru-RU" altLang="ru-RU" sz="1500" dirty="0" err="1">
                <a:latin typeface="Constantia" panose="02030602050306030303" pitchFamily="18" charset="0"/>
              </a:rPr>
              <a:t>відповідальності</a:t>
            </a:r>
            <a:r>
              <a:rPr lang="ru-RU" altLang="ru-RU" sz="1500" dirty="0">
                <a:latin typeface="Constantia" panose="02030602050306030303" pitchFamily="18" charset="0"/>
              </a:rPr>
              <a:t> в руках </a:t>
            </a:r>
            <a:r>
              <a:rPr lang="ru-RU" altLang="ru-RU" sz="1500" dirty="0" err="1" smtClean="0">
                <a:latin typeface="Constantia" panose="02030602050306030303" pitchFamily="18" charset="0"/>
              </a:rPr>
              <a:t>керівника</a:t>
            </a:r>
            <a:endParaRPr lang="ru-RU" altLang="ru-RU" sz="1500" dirty="0">
              <a:latin typeface="Constantia" panose="02030602050306030303" pitchFamily="18" charset="0"/>
            </a:endParaRPr>
          </a:p>
          <a:p>
            <a:pPr algn="l" eaLnBrk="1" hangingPunct="1">
              <a:buFontTx/>
              <a:buChar char="•"/>
            </a:pPr>
            <a:r>
              <a:rPr lang="ru-RU" altLang="ru-RU" sz="1500" dirty="0">
                <a:latin typeface="Constantia" panose="02030602050306030303" pitchFamily="18" charset="0"/>
              </a:rPr>
              <a:t>Прерогатива у </a:t>
            </a:r>
            <a:r>
              <a:rPr lang="ru-RU" altLang="ru-RU" sz="1500" dirty="0" err="1">
                <a:latin typeface="Constantia" panose="02030602050306030303" pitchFamily="18" charset="0"/>
              </a:rPr>
              <a:t>встановленні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цілей</a:t>
            </a:r>
            <a:r>
              <a:rPr lang="ru-RU" altLang="ru-RU" sz="1500" dirty="0">
                <a:latin typeface="Constantia" panose="02030602050306030303" pitchFamily="18" charset="0"/>
              </a:rPr>
              <a:t> і </a:t>
            </a:r>
            <a:r>
              <a:rPr lang="ru-RU" altLang="ru-RU" sz="1500" dirty="0" err="1">
                <a:latin typeface="Constantia" panose="02030602050306030303" pitchFamily="18" charset="0"/>
              </a:rPr>
              <a:t>виборі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засобів</a:t>
            </a:r>
            <a:r>
              <a:rPr lang="ru-RU" altLang="ru-RU" sz="1500" dirty="0">
                <a:latin typeface="Constantia" panose="02030602050306030303" pitchFamily="18" charset="0"/>
              </a:rPr>
              <a:t> їх </a:t>
            </a:r>
            <a:r>
              <a:rPr lang="ru-RU" altLang="ru-RU" sz="1500" dirty="0" err="1">
                <a:latin typeface="Constantia" panose="02030602050306030303" pitchFamily="18" charset="0"/>
              </a:rPr>
              <a:t>досягнення</a:t>
            </a:r>
            <a:r>
              <a:rPr lang="ru-RU" altLang="ru-RU" sz="1500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 err="1">
                <a:latin typeface="Constantia" panose="02030602050306030303" pitchFamily="18" charset="0"/>
              </a:rPr>
              <a:t>Комунікаційні</a:t>
            </a:r>
            <a:r>
              <a:rPr lang="ru-RU" altLang="ru-RU" sz="1500" dirty="0">
                <a:latin typeface="Constantia" panose="02030602050306030303" pitchFamily="18" charset="0"/>
              </a:rPr>
              <a:t> потоки </a:t>
            </a:r>
            <a:r>
              <a:rPr lang="ru-RU" altLang="ru-RU" sz="1500" dirty="0" err="1">
                <a:latin typeface="Constantia" panose="02030602050306030303" pitchFamily="18" charset="0"/>
              </a:rPr>
              <a:t>йдуть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переважно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зверху</a:t>
            </a:r>
            <a:r>
              <a:rPr lang="ru-RU" altLang="ru-RU" sz="1500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 err="1" smtClean="0">
                <a:latin typeface="Constantia" panose="02030602050306030303" pitchFamily="18" charset="0"/>
              </a:rPr>
              <a:t>Вплив</a:t>
            </a:r>
            <a:r>
              <a:rPr lang="ru-RU" altLang="ru-RU" sz="1500" dirty="0" smtClean="0">
                <a:latin typeface="Constantia" panose="02030602050306030303" pitchFamily="18" charset="0"/>
              </a:rPr>
              <a:t> </a:t>
            </a:r>
            <a:r>
              <a:rPr lang="ru-RU" altLang="ru-RU" sz="1500" dirty="0">
                <a:latin typeface="Constantia" panose="02030602050306030303" pitchFamily="18" charset="0"/>
              </a:rPr>
              <a:t>на потреби </a:t>
            </a:r>
            <a:r>
              <a:rPr lang="ru-RU" altLang="ru-RU" sz="1500" dirty="0" err="1">
                <a:latin typeface="Constantia" panose="02030602050306030303" pitchFamily="18" charset="0"/>
              </a:rPr>
              <a:t>підлеглих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нижчих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рівнів</a:t>
            </a:r>
            <a:r>
              <a:rPr lang="ru-RU" altLang="ru-RU" sz="1500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 err="1">
                <a:latin typeface="Constantia" panose="02030602050306030303" pitchFamily="18" charset="0"/>
              </a:rPr>
              <a:t>Застосування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погроз</a:t>
            </a:r>
            <a:r>
              <a:rPr lang="ru-RU" altLang="ru-RU" sz="1500" dirty="0">
                <a:latin typeface="Constantia" panose="02030602050306030303" pitchFamily="18" charset="0"/>
              </a:rPr>
              <a:t> і </a:t>
            </a:r>
            <a:r>
              <a:rPr lang="ru-RU" altLang="ru-RU" sz="1500" dirty="0" err="1">
                <a:latin typeface="Constantia" panose="02030602050306030303" pitchFamily="18" charset="0"/>
              </a:rPr>
              <a:t>вчинення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психологічного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тиску</a:t>
            </a:r>
            <a:r>
              <a:rPr lang="ru-RU" altLang="ru-RU" sz="1500" dirty="0">
                <a:latin typeface="Constantia" panose="02030602050306030303" pitchFamily="18" charset="0"/>
              </a:rPr>
              <a:t> на </a:t>
            </a:r>
            <a:r>
              <a:rPr lang="ru-RU" altLang="ru-RU" sz="1500" dirty="0" err="1">
                <a:latin typeface="Constantia" panose="02030602050306030303" pitchFamily="18" charset="0"/>
              </a:rPr>
              <a:t>підлеглих</a:t>
            </a:r>
            <a:endParaRPr lang="ru-RU" altLang="ru-RU" sz="1500" dirty="0">
              <a:latin typeface="Constantia" panose="02030602050306030303" pitchFamily="18" charset="0"/>
            </a:endParaRPr>
          </a:p>
        </p:txBody>
      </p:sp>
      <p:sp>
        <p:nvSpPr>
          <p:cNvPr id="37895" name="Text Box 11"/>
          <p:cNvSpPr txBox="1">
            <a:spLocks noChangeArrowheads="1"/>
          </p:cNvSpPr>
          <p:nvPr/>
        </p:nvSpPr>
        <p:spPr bwMode="auto">
          <a:xfrm>
            <a:off x="3924300" y="765175"/>
            <a:ext cx="2663825" cy="481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dirty="0" err="1">
                <a:latin typeface="Constantia" panose="02030602050306030303" pitchFamily="18" charset="0"/>
              </a:rPr>
              <a:t>Демократичний</a:t>
            </a:r>
            <a:endParaRPr lang="ru-RU" altLang="ru-RU" sz="2000" dirty="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600" dirty="0"/>
          </a:p>
          <a:p>
            <a:pPr eaLnBrk="1" hangingPunct="1"/>
            <a:endParaRPr lang="ru-RU" altLang="ru-RU" sz="1600" dirty="0"/>
          </a:p>
          <a:p>
            <a:pPr algn="l" eaLnBrk="1" hangingPunct="1">
              <a:buFontTx/>
              <a:buChar char="•"/>
            </a:pPr>
            <a:r>
              <a:rPr lang="ru-RU" altLang="ru-RU" sz="1400" dirty="0"/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Делегування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повноважень</a:t>
            </a:r>
            <a:r>
              <a:rPr lang="ru-RU" altLang="ru-RU" sz="1500" dirty="0">
                <a:latin typeface="Constantia" panose="02030602050306030303" pitchFamily="18" charset="0"/>
              </a:rPr>
              <a:t> з </a:t>
            </a:r>
            <a:r>
              <a:rPr lang="ru-RU" altLang="ru-RU" sz="1500" dirty="0" err="1">
                <a:latin typeface="Constantia" panose="02030602050306030303" pitchFamily="18" charset="0"/>
              </a:rPr>
              <a:t>утримання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smtClean="0">
                <a:latin typeface="Constantia" panose="02030602050306030303" pitchFamily="18" charset="0"/>
              </a:rPr>
              <a:t>к</a:t>
            </a:r>
            <a:r>
              <a:rPr lang="uk-UA" altLang="ru-RU" sz="1500" dirty="0">
                <a:latin typeface="Constantia" panose="02030602050306030303" pitchFamily="18" charset="0"/>
              </a:rPr>
              <a:t>л</a:t>
            </a:r>
            <a:r>
              <a:rPr lang="ru-RU" altLang="ru-RU" sz="1500" dirty="0" err="1" smtClean="0">
                <a:latin typeface="Constantia" panose="02030602050306030303" pitchFamily="18" charset="0"/>
              </a:rPr>
              <a:t>ючових</a:t>
            </a:r>
            <a:r>
              <a:rPr lang="ru-RU" altLang="ru-RU" sz="1500" dirty="0" smtClean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позицій</a:t>
            </a:r>
            <a:r>
              <a:rPr lang="ru-RU" altLang="ru-RU" sz="1500" dirty="0">
                <a:latin typeface="Constantia" panose="02030602050306030303" pitchFamily="18" charset="0"/>
              </a:rPr>
              <a:t> у </a:t>
            </a:r>
            <a:r>
              <a:rPr lang="ru-RU" altLang="ru-RU" sz="1500" dirty="0" err="1">
                <a:latin typeface="Constantia" panose="02030602050306030303" pitchFamily="18" charset="0"/>
              </a:rPr>
              <a:t>лідера</a:t>
            </a:r>
            <a:r>
              <a:rPr lang="ru-RU" altLang="ru-RU" sz="1500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 err="1">
                <a:latin typeface="Constantia" panose="02030602050306030303" pitchFamily="18" charset="0"/>
              </a:rPr>
              <a:t>Ухвалення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рішення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роздільно</a:t>
            </a:r>
            <a:r>
              <a:rPr lang="ru-RU" altLang="ru-RU" sz="1500" dirty="0">
                <a:latin typeface="Constantia" panose="02030602050306030303" pitchFamily="18" charset="0"/>
              </a:rPr>
              <a:t> по всіх </a:t>
            </a:r>
            <a:r>
              <a:rPr lang="ru-RU" altLang="ru-RU" sz="1500" dirty="0" err="1">
                <a:latin typeface="Constantia" panose="02030602050306030303" pitchFamily="18" charset="0"/>
              </a:rPr>
              <a:t>рівнях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управління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із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залученням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виконавців</a:t>
            </a:r>
            <a:r>
              <a:rPr lang="ru-RU" altLang="ru-RU" sz="1500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>
                <a:latin typeface="Constantia" panose="02030602050306030303" pitchFamily="18" charset="0"/>
              </a:rPr>
              <a:t>Комунікація активно </a:t>
            </a:r>
            <a:r>
              <a:rPr lang="ru-RU" altLang="ru-RU" sz="1500" dirty="0" err="1">
                <a:latin typeface="Constantia" panose="02030602050306030303" pitchFamily="18" charset="0"/>
              </a:rPr>
              <a:t>здійснюється</a:t>
            </a:r>
            <a:r>
              <a:rPr lang="ru-RU" altLang="ru-RU" sz="1500" dirty="0">
                <a:latin typeface="Constantia" panose="02030602050306030303" pitchFamily="18" charset="0"/>
              </a:rPr>
              <a:t> у </a:t>
            </a:r>
            <a:r>
              <a:rPr lang="ru-RU" altLang="ru-RU" sz="1500" dirty="0" err="1">
                <a:latin typeface="Constantia" panose="02030602050306030303" pitchFamily="18" charset="0"/>
              </a:rPr>
              <a:t>двох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напрямках</a:t>
            </a:r>
            <a:r>
              <a:rPr lang="ru-RU" altLang="ru-RU" sz="1500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 err="1">
                <a:latin typeface="Constantia" panose="02030602050306030303" pitchFamily="18" charset="0"/>
              </a:rPr>
              <a:t>Вплив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smtClean="0">
                <a:latin typeface="Constantia" panose="02030602050306030303" pitchFamily="18" charset="0"/>
              </a:rPr>
              <a:t> </a:t>
            </a:r>
            <a:r>
              <a:rPr lang="ru-RU" altLang="ru-RU" sz="1500" dirty="0">
                <a:latin typeface="Constantia" panose="02030602050306030303" pitchFamily="18" charset="0"/>
              </a:rPr>
              <a:t>на потреби </a:t>
            </a:r>
            <a:r>
              <a:rPr lang="ru-RU" altLang="ru-RU" sz="1500" dirty="0" err="1">
                <a:latin typeface="Constantia" panose="02030602050306030303" pitchFamily="18" charset="0"/>
              </a:rPr>
              <a:t>підлеглих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більш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високого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рівня</a:t>
            </a:r>
            <a:r>
              <a:rPr lang="ru-RU" altLang="ru-RU" sz="1500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 err="1">
                <a:latin typeface="Constantia" panose="02030602050306030303" pitchFamily="18" charset="0"/>
              </a:rPr>
              <a:t>Забезпечення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smtClean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нормальних</a:t>
            </a:r>
            <a:r>
              <a:rPr lang="ru-RU" altLang="ru-RU" sz="1500" dirty="0">
                <a:latin typeface="Constantia" panose="02030602050306030303" pitchFamily="18" charset="0"/>
              </a:rPr>
              <a:t> умов для </a:t>
            </a:r>
            <a:r>
              <a:rPr lang="ru-RU" altLang="ru-RU" sz="1500" dirty="0" err="1">
                <a:latin typeface="Constantia" panose="02030602050306030303" pitchFamily="18" charset="0"/>
              </a:rPr>
              <a:t>роботи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підлеглих</a:t>
            </a:r>
            <a:endParaRPr lang="ru-RU" altLang="ru-RU" sz="1500" dirty="0">
              <a:latin typeface="Constantia" panose="02030602050306030303" pitchFamily="18" charset="0"/>
            </a:endParaRPr>
          </a:p>
        </p:txBody>
      </p:sp>
      <p:sp>
        <p:nvSpPr>
          <p:cNvPr id="37896" name="Text Box 12"/>
          <p:cNvSpPr txBox="1">
            <a:spLocks noChangeArrowheads="1"/>
          </p:cNvSpPr>
          <p:nvPr/>
        </p:nvSpPr>
        <p:spPr bwMode="auto">
          <a:xfrm>
            <a:off x="6480175" y="765175"/>
            <a:ext cx="2663825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dirty="0" err="1">
                <a:latin typeface="Constantia" panose="02030602050306030303" pitchFamily="18" charset="0"/>
              </a:rPr>
              <a:t>Ліберальний</a:t>
            </a:r>
            <a:endParaRPr lang="ru-RU" altLang="ru-RU" sz="2000" dirty="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600" dirty="0"/>
          </a:p>
          <a:p>
            <a:pPr eaLnBrk="1" hangingPunct="1"/>
            <a:endParaRPr lang="ru-RU" altLang="ru-RU" sz="1600" dirty="0"/>
          </a:p>
          <a:p>
            <a:pPr algn="l" eaLnBrk="1" hangingPunct="1">
              <a:buFontTx/>
              <a:buChar char="•"/>
            </a:pPr>
            <a:r>
              <a:rPr lang="ru-RU" altLang="ru-RU" sz="1400" dirty="0"/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Зняття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 smtClean="0">
                <a:latin typeface="Constantia" panose="02030602050306030303" pitchFamily="18" charset="0"/>
              </a:rPr>
              <a:t>керівником</a:t>
            </a:r>
            <a:r>
              <a:rPr lang="ru-RU" altLang="ru-RU" sz="1500" dirty="0" smtClean="0">
                <a:latin typeface="Constantia" panose="02030602050306030303" pitchFamily="18" charset="0"/>
              </a:rPr>
              <a:t> </a:t>
            </a:r>
            <a:r>
              <a:rPr lang="ru-RU" altLang="ru-RU" sz="1500" dirty="0">
                <a:latin typeface="Constantia" panose="02030602050306030303" pitchFamily="18" charset="0"/>
              </a:rPr>
              <a:t>з себе </a:t>
            </a:r>
            <a:r>
              <a:rPr lang="ru-RU" altLang="ru-RU" sz="1500" dirty="0" err="1">
                <a:latin typeface="Constantia" panose="02030602050306030303" pitchFamily="18" charset="0"/>
              </a:rPr>
              <a:t>відповідальності</a:t>
            </a:r>
            <a:r>
              <a:rPr lang="ru-RU" altLang="ru-RU" sz="1500" dirty="0">
                <a:latin typeface="Constantia" panose="02030602050306030303" pitchFamily="18" charset="0"/>
              </a:rPr>
              <a:t> і </a:t>
            </a:r>
            <a:r>
              <a:rPr lang="ru-RU" altLang="ru-RU" sz="1500" dirty="0" err="1">
                <a:latin typeface="Constantia" panose="02030602050306030303" pitchFamily="18" charset="0"/>
              </a:rPr>
              <a:t>самоусунення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 smtClean="0">
                <a:latin typeface="Constantia" panose="02030602050306030303" pitchFamily="18" charset="0"/>
              </a:rPr>
              <a:t>від</a:t>
            </a:r>
            <a:r>
              <a:rPr lang="ru-RU" altLang="ru-RU" sz="1500" dirty="0" smtClean="0">
                <a:latin typeface="Constantia" panose="02030602050306030303" pitchFamily="18" charset="0"/>
              </a:rPr>
              <a:t> </a:t>
            </a:r>
            <a:r>
              <a:rPr lang="ru-RU" altLang="ru-RU" sz="1500" dirty="0" err="1" smtClean="0">
                <a:latin typeface="Constantia" panose="02030602050306030303" pitchFamily="18" charset="0"/>
              </a:rPr>
              <a:t>влади</a:t>
            </a:r>
            <a:r>
              <a:rPr lang="ru-RU" altLang="ru-RU" sz="1500" dirty="0" smtClean="0">
                <a:latin typeface="Constantia" panose="02030602050306030303" pitchFamily="18" charset="0"/>
              </a:rPr>
              <a:t> </a:t>
            </a:r>
            <a:r>
              <a:rPr lang="ru-RU" altLang="ru-RU" sz="1500" dirty="0">
                <a:latin typeface="Constantia" panose="02030602050306030303" pitchFamily="18" charset="0"/>
              </a:rPr>
              <a:t>на </a:t>
            </a:r>
            <a:r>
              <a:rPr lang="ru-RU" altLang="ru-RU" sz="1500" dirty="0" err="1">
                <a:latin typeface="Constantia" panose="02030602050306030303" pitchFamily="18" charset="0"/>
              </a:rPr>
              <a:t>користь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групи</a:t>
            </a:r>
            <a:r>
              <a:rPr lang="ru-RU" altLang="ru-RU" sz="1500" dirty="0">
                <a:latin typeface="Constantia" panose="02030602050306030303" pitchFamily="18" charset="0"/>
              </a:rPr>
              <a:t>.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 err="1">
                <a:latin typeface="Constantia" panose="02030602050306030303" pitchFamily="18" charset="0"/>
              </a:rPr>
              <a:t>Надання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групі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можливості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самоврядування</a:t>
            </a:r>
            <a:r>
              <a:rPr lang="ru-RU" altLang="ru-RU" sz="1500" dirty="0">
                <a:latin typeface="Constantia" panose="02030602050306030303" pitchFamily="18" charset="0"/>
              </a:rPr>
              <a:t> 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>
                <a:latin typeface="Constantia" panose="02030602050306030303" pitchFamily="18" charset="0"/>
              </a:rPr>
              <a:t>Комунікація в основному </a:t>
            </a:r>
            <a:r>
              <a:rPr lang="ru-RU" altLang="ru-RU" sz="1500" dirty="0" err="1" smtClean="0">
                <a:latin typeface="Constantia" panose="02030602050306030303" pitchFamily="18" charset="0"/>
              </a:rPr>
              <a:t>будується</a:t>
            </a:r>
            <a:r>
              <a:rPr lang="ru-RU" altLang="ru-RU" sz="1500" dirty="0" smtClean="0">
                <a:latin typeface="Constantia" panose="02030602050306030303" pitchFamily="18" charset="0"/>
              </a:rPr>
              <a:t> </a:t>
            </a:r>
            <a:r>
              <a:rPr lang="ru-RU" altLang="ru-RU" sz="1500" dirty="0">
                <a:latin typeface="Constantia" panose="02030602050306030303" pitchFamily="18" charset="0"/>
              </a:rPr>
              <a:t>на «</a:t>
            </a:r>
            <a:r>
              <a:rPr lang="ru-RU" altLang="ru-RU" sz="1500" dirty="0" err="1" smtClean="0">
                <a:latin typeface="Constantia" panose="02030602050306030303" pitchFamily="18" charset="0"/>
              </a:rPr>
              <a:t>горизонтальній</a:t>
            </a:r>
            <a:r>
              <a:rPr lang="ru-RU" altLang="ru-RU" sz="1500" dirty="0" smtClean="0">
                <a:latin typeface="Constantia" panose="02030602050306030303" pitchFamily="18" charset="0"/>
              </a:rPr>
              <a:t>» </a:t>
            </a:r>
            <a:r>
              <a:rPr lang="ru-RU" altLang="ru-RU" sz="1500" dirty="0" err="1">
                <a:latin typeface="Constantia" panose="02030602050306030303" pitchFamily="18" charset="0"/>
              </a:rPr>
              <a:t>основі</a:t>
            </a:r>
            <a:r>
              <a:rPr lang="ru-RU" altLang="ru-RU" sz="1500" dirty="0">
                <a:latin typeface="Constantia" panose="02030602050306030303" pitchFamily="18" charset="0"/>
              </a:rPr>
              <a:t>. 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 err="1">
                <a:latin typeface="Constantia" panose="02030602050306030303" pitchFamily="18" charset="0"/>
              </a:rPr>
              <a:t>Недостатня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вимогливість</a:t>
            </a:r>
            <a:r>
              <a:rPr lang="ru-RU" altLang="ru-RU" sz="1500" dirty="0">
                <a:latin typeface="Constantia" panose="02030602050306030303" pitchFamily="18" charset="0"/>
              </a:rPr>
              <a:t> до </a:t>
            </a:r>
            <a:r>
              <a:rPr lang="ru-RU" altLang="ru-RU" sz="1500" dirty="0" err="1">
                <a:latin typeface="Constantia" panose="02030602050306030303" pitchFamily="18" charset="0"/>
              </a:rPr>
              <a:t>порушників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дисципліни</a:t>
            </a:r>
            <a:r>
              <a:rPr lang="ru-RU" altLang="ru-RU" sz="1500" dirty="0">
                <a:latin typeface="Constantia" panose="02030602050306030303" pitchFamily="18" charset="0"/>
              </a:rPr>
              <a:t>, до </a:t>
            </a:r>
            <a:r>
              <a:rPr lang="ru-RU" altLang="ru-RU" sz="1500" dirty="0" err="1">
                <a:latin typeface="Constantia" panose="02030602050306030303" pitchFamily="18" charset="0"/>
              </a:rPr>
              <a:t>невиконуваності</a:t>
            </a:r>
            <a:r>
              <a:rPr lang="ru-RU" altLang="ru-RU" sz="1500" dirty="0">
                <a:latin typeface="Constantia" panose="02030602050306030303" pitchFamily="18" charset="0"/>
              </a:rPr>
              <a:t>, </a:t>
            </a:r>
            <a:r>
              <a:rPr lang="ru-RU" altLang="ru-RU" sz="1500" dirty="0" err="1">
                <a:latin typeface="Constantia" panose="02030602050306030303" pitchFamily="18" charset="0"/>
              </a:rPr>
              <a:t>низької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кваліфікації</a:t>
            </a:r>
            <a:r>
              <a:rPr lang="ru-RU" altLang="ru-RU" sz="1500" dirty="0">
                <a:latin typeface="Constantia" panose="02030602050306030303" pitchFamily="18" charset="0"/>
              </a:rPr>
              <a:t>.</a:t>
            </a:r>
          </a:p>
          <a:p>
            <a:pPr algn="l" eaLnBrk="1" hangingPunct="1">
              <a:buFontTx/>
              <a:buChar char="•"/>
            </a:pPr>
            <a:r>
              <a:rPr lang="ru-RU" altLang="ru-RU" sz="1500" dirty="0" err="1" smtClean="0">
                <a:latin typeface="Constantia" panose="02030602050306030303" pitchFamily="18" charset="0"/>
              </a:rPr>
              <a:t>Крівник</a:t>
            </a:r>
            <a:r>
              <a:rPr lang="ru-RU" altLang="ru-RU" sz="1500" dirty="0" smtClean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знаходиться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під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впливом</a:t>
            </a:r>
            <a:r>
              <a:rPr lang="ru-RU" altLang="ru-RU" sz="1500" dirty="0">
                <a:latin typeface="Constantia" panose="02030602050306030303" pitchFamily="18" charset="0"/>
              </a:rPr>
              <a:t> </a:t>
            </a:r>
            <a:r>
              <a:rPr lang="ru-RU" altLang="ru-RU" sz="1500" dirty="0" err="1">
                <a:latin typeface="Constantia" panose="02030602050306030303" pitchFamily="18" charset="0"/>
              </a:rPr>
              <a:t>підлеглих</a:t>
            </a:r>
            <a:endParaRPr lang="ru-RU" altLang="ru-RU" sz="1500" dirty="0">
              <a:latin typeface="Constantia" panose="02030602050306030303" pitchFamily="18" charset="0"/>
            </a:endParaRPr>
          </a:p>
        </p:txBody>
      </p:sp>
      <p:sp>
        <p:nvSpPr>
          <p:cNvPr id="37897" name="Rectangle 14"/>
          <p:cNvSpPr>
            <a:spLocks noChangeArrowheads="1"/>
          </p:cNvSpPr>
          <p:nvPr/>
        </p:nvSpPr>
        <p:spPr bwMode="auto">
          <a:xfrm>
            <a:off x="1331913" y="1196975"/>
            <a:ext cx="770413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Constantia" panose="02030602050306030303" pitchFamily="18" charset="0"/>
              </a:rPr>
              <a:t>Природа стилю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1331913" y="765175"/>
            <a:ext cx="2663825" cy="575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3995738" y="765175"/>
            <a:ext cx="2520950" cy="575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16" name="Rectangle 6"/>
          <p:cNvSpPr>
            <a:spLocks noChangeArrowheads="1"/>
          </p:cNvSpPr>
          <p:nvPr/>
        </p:nvSpPr>
        <p:spPr bwMode="auto">
          <a:xfrm>
            <a:off x="6516688" y="765175"/>
            <a:ext cx="2519362" cy="575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1331913" y="836613"/>
            <a:ext cx="2663825" cy="446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Constantia" panose="02030602050306030303" pitchFamily="18" charset="0"/>
              </a:rPr>
              <a:t>Авторитарний</a:t>
            </a:r>
          </a:p>
          <a:p>
            <a:pPr eaLnBrk="1" hangingPunct="1"/>
            <a:endParaRPr lang="ru-RU" altLang="ru-RU" sz="240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600"/>
          </a:p>
          <a:p>
            <a:pPr eaLnBrk="1" hangingPunct="1"/>
            <a:endParaRPr lang="ru-RU" altLang="ru-RU" sz="1600">
              <a:latin typeface="Constantia" panose="02030602050306030303" pitchFamily="18" charset="0"/>
            </a:endParaRPr>
          </a:p>
          <a:p>
            <a:pPr algn="l" eaLnBrk="1" hangingPunct="1"/>
            <a:r>
              <a:rPr lang="ru-RU" altLang="ru-RU" sz="1600">
                <a:latin typeface="Constantia" panose="02030602050306030303" pitchFamily="18" charset="0"/>
              </a:rPr>
              <a:t>Прихильності оперативності і порядку, можливість передбачення результатів, організованість</a:t>
            </a:r>
            <a:endParaRPr lang="ru-RU" altLang="ru-RU" sz="1600"/>
          </a:p>
          <a:p>
            <a:pPr algn="l" eaLnBrk="1" hangingPunct="1"/>
            <a:endParaRPr lang="ru-RU" altLang="ru-RU" sz="1600"/>
          </a:p>
          <a:p>
            <a:pPr algn="l" eaLnBrk="1" hangingPunct="1"/>
            <a:endParaRPr lang="ru-RU" altLang="ru-RU" sz="1600"/>
          </a:p>
          <a:p>
            <a:pPr algn="l" eaLnBrk="1" hangingPunct="1"/>
            <a:r>
              <a:rPr lang="ru-RU" altLang="ru-RU" sz="1600">
                <a:latin typeface="Constantia" panose="02030602050306030303" pitchFamily="18" charset="0"/>
              </a:rPr>
              <a:t/>
            </a:r>
            <a:br>
              <a:rPr lang="ru-RU" altLang="ru-RU" sz="1600">
                <a:latin typeface="Constantia" panose="02030602050306030303" pitchFamily="18" charset="0"/>
              </a:rPr>
            </a:br>
            <a:r>
              <a:rPr lang="ru-RU" altLang="ru-RU" sz="1600">
                <a:latin typeface="Constantia" panose="02030602050306030303" pitchFamily="18" charset="0"/>
              </a:rPr>
              <a:t>Є тенденція до стримування індивідуальної ініціативи</a:t>
            </a:r>
          </a:p>
        </p:txBody>
      </p:sp>
      <p:sp>
        <p:nvSpPr>
          <p:cNvPr id="38918" name="Text Box 8"/>
          <p:cNvSpPr txBox="1">
            <a:spLocks noChangeArrowheads="1"/>
          </p:cNvSpPr>
          <p:nvPr/>
        </p:nvSpPr>
        <p:spPr bwMode="auto">
          <a:xfrm>
            <a:off x="3924300" y="765175"/>
            <a:ext cx="266382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Constantia" panose="02030602050306030303" pitchFamily="18" charset="0"/>
              </a:rPr>
              <a:t>Демократичний</a:t>
            </a:r>
          </a:p>
          <a:p>
            <a:pPr eaLnBrk="1" hangingPunct="1"/>
            <a:endParaRPr lang="ru-RU" altLang="ru-RU" sz="200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600"/>
          </a:p>
          <a:p>
            <a:pPr eaLnBrk="1" hangingPunct="1"/>
            <a:endParaRPr lang="ru-RU" altLang="ru-RU" sz="1600">
              <a:latin typeface="Constantia" panose="02030602050306030303" pitchFamily="18" charset="0"/>
            </a:endParaRPr>
          </a:p>
          <a:p>
            <a:pPr algn="l" eaLnBrk="1" hangingPunct="1"/>
            <a:r>
              <a:rPr lang="ru-RU" altLang="ru-RU" sz="1600">
                <a:latin typeface="Constantia" panose="02030602050306030303" pitchFamily="18" charset="0"/>
              </a:rPr>
              <a:t>Посилення мотивації роботи персоналу за допомогою його участі в управлінні</a:t>
            </a:r>
          </a:p>
          <a:p>
            <a:pPr eaLnBrk="1" hangingPunct="1"/>
            <a:endParaRPr lang="ru-RU" altLang="ru-RU" sz="160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60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60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600">
              <a:latin typeface="Constantia" panose="02030602050306030303" pitchFamily="18" charset="0"/>
            </a:endParaRPr>
          </a:p>
          <a:p>
            <a:pPr algn="l" eaLnBrk="1" hangingPunct="1"/>
            <a:endParaRPr lang="ru-RU" altLang="ru-RU" sz="1600">
              <a:latin typeface="Constantia" panose="02030602050306030303" pitchFamily="18" charset="0"/>
            </a:endParaRPr>
          </a:p>
          <a:p>
            <a:pPr algn="l" eaLnBrk="1" hangingPunct="1"/>
            <a:endParaRPr lang="ru-RU" altLang="ru-RU" sz="1600">
              <a:latin typeface="Constantia" panose="02030602050306030303" pitchFamily="18" charset="0"/>
            </a:endParaRPr>
          </a:p>
          <a:p>
            <a:pPr algn="l" eaLnBrk="1" hangingPunct="1"/>
            <a:r>
              <a:rPr lang="ru-RU" altLang="ru-RU" sz="1600">
                <a:latin typeface="Constantia" panose="02030602050306030303" pitchFamily="18" charset="0"/>
              </a:rPr>
              <a:t>Реалізація демократичного стилю вимагає тривалого часу</a:t>
            </a:r>
          </a:p>
          <a:p>
            <a:pPr algn="l" eaLnBrk="1" hangingPunct="1"/>
            <a:endParaRPr lang="ru-RU" altLang="ru-RU" sz="1600">
              <a:latin typeface="Constantia" panose="02030602050306030303" pitchFamily="18" charset="0"/>
            </a:endParaRPr>
          </a:p>
        </p:txBody>
      </p:sp>
      <p:sp>
        <p:nvSpPr>
          <p:cNvPr id="38919" name="Text Box 9"/>
          <p:cNvSpPr txBox="1">
            <a:spLocks noChangeArrowheads="1"/>
          </p:cNvSpPr>
          <p:nvPr/>
        </p:nvSpPr>
        <p:spPr bwMode="auto">
          <a:xfrm>
            <a:off x="6480175" y="765175"/>
            <a:ext cx="26638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dirty="0" err="1">
                <a:latin typeface="Constantia" panose="02030602050306030303" pitchFamily="18" charset="0"/>
              </a:rPr>
              <a:t>Ліберальний</a:t>
            </a:r>
            <a:endParaRPr lang="ru-RU" altLang="ru-RU" sz="2000" dirty="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2000" dirty="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600" dirty="0">
              <a:latin typeface="Constantia" panose="02030602050306030303" pitchFamily="18" charset="0"/>
            </a:endParaRPr>
          </a:p>
          <a:p>
            <a:pPr eaLnBrk="1" hangingPunct="1"/>
            <a:endParaRPr lang="ru-RU" altLang="ru-RU" sz="1600" dirty="0"/>
          </a:p>
          <a:p>
            <a:pPr algn="l" eaLnBrk="1" hangingPunct="1"/>
            <a:r>
              <a:rPr lang="ru-RU" altLang="ru-RU" sz="1600" dirty="0">
                <a:latin typeface="Constantia" panose="02030602050306030303" pitchFamily="18" charset="0"/>
              </a:rPr>
              <a:t>Дозволяє </a:t>
            </a:r>
            <a:r>
              <a:rPr lang="ru-RU" altLang="ru-RU" sz="1600" dirty="0" err="1">
                <a:latin typeface="Constantia" panose="02030602050306030303" pitchFamily="18" charset="0"/>
              </a:rPr>
              <a:t>почати</a:t>
            </a:r>
            <a:r>
              <a:rPr lang="ru-RU" altLang="ru-RU" sz="1600" dirty="0">
                <a:latin typeface="Constantia" panose="02030602050306030303" pitchFamily="18" charset="0"/>
              </a:rPr>
              <a:t> справу так, як </a:t>
            </a:r>
            <a:r>
              <a:rPr lang="ru-RU" altLang="ru-RU" sz="1600" dirty="0" err="1">
                <a:latin typeface="Constantia" panose="02030602050306030303" pitchFamily="18" charset="0"/>
              </a:rPr>
              <a:t>це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бачиться</a:t>
            </a:r>
            <a:r>
              <a:rPr lang="ru-RU" altLang="ru-RU" sz="1600" dirty="0">
                <a:latin typeface="Constantia" panose="02030602050306030303" pitchFamily="18" charset="0"/>
              </a:rPr>
              <a:t> і без </a:t>
            </a:r>
            <a:r>
              <a:rPr lang="ru-RU" altLang="ru-RU" sz="1600" dirty="0" err="1">
                <a:latin typeface="Constantia" panose="02030602050306030303" pitchFamily="18" charset="0"/>
              </a:rPr>
              <a:t>втручання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 smtClean="0">
                <a:latin typeface="Constantia" panose="02030602050306030303" pitchFamily="18" charset="0"/>
              </a:rPr>
              <a:t>керівника</a:t>
            </a:r>
            <a:endParaRPr lang="ru-RU" altLang="ru-RU" sz="1600" dirty="0">
              <a:latin typeface="Constantia" panose="02030602050306030303" pitchFamily="18" charset="0"/>
            </a:endParaRPr>
          </a:p>
          <a:p>
            <a:pPr algn="l" eaLnBrk="1" hangingPunct="1"/>
            <a:endParaRPr lang="ru-RU" altLang="ru-RU" sz="1600" dirty="0">
              <a:latin typeface="Constantia" panose="02030602050306030303" pitchFamily="18" charset="0"/>
            </a:endParaRPr>
          </a:p>
          <a:p>
            <a:pPr algn="l" eaLnBrk="1" hangingPunct="1"/>
            <a:endParaRPr lang="ru-RU" altLang="ru-RU" sz="1600" dirty="0">
              <a:latin typeface="Constantia" panose="02030602050306030303" pitchFamily="18" charset="0"/>
            </a:endParaRPr>
          </a:p>
          <a:p>
            <a:pPr algn="l" eaLnBrk="1" hangingPunct="1"/>
            <a:endParaRPr lang="ru-RU" altLang="ru-RU" sz="1600" dirty="0">
              <a:latin typeface="Constantia" panose="02030602050306030303" pitchFamily="18" charset="0"/>
            </a:endParaRPr>
          </a:p>
          <a:p>
            <a:pPr algn="l" eaLnBrk="1" hangingPunct="1"/>
            <a:endParaRPr lang="ru-RU" altLang="ru-RU" sz="1600" dirty="0">
              <a:latin typeface="Constantia" panose="02030602050306030303" pitchFamily="18" charset="0"/>
            </a:endParaRPr>
          </a:p>
          <a:p>
            <a:pPr algn="l" eaLnBrk="1" hangingPunct="1"/>
            <a:endParaRPr lang="ru-RU" altLang="ru-RU" sz="1600" dirty="0">
              <a:latin typeface="Constantia" panose="02030602050306030303" pitchFamily="18" charset="0"/>
            </a:endParaRPr>
          </a:p>
          <a:p>
            <a:pPr algn="l" eaLnBrk="1" hangingPunct="1"/>
            <a:r>
              <a:rPr lang="ru-RU" altLang="ru-RU" sz="1600" dirty="0">
                <a:latin typeface="Constantia" panose="02030602050306030303" pitchFamily="18" charset="0"/>
              </a:rPr>
              <a:t>Группа может потерять </a:t>
            </a:r>
          </a:p>
          <a:p>
            <a:pPr algn="l" eaLnBrk="1" hangingPunct="1"/>
            <a:endParaRPr lang="ru-RU" altLang="ru-RU" sz="1600" dirty="0">
              <a:latin typeface="Constantia" panose="02030602050306030303" pitchFamily="18" charset="0"/>
            </a:endParaRPr>
          </a:p>
          <a:p>
            <a:pPr algn="l" eaLnBrk="1" hangingPunct="1"/>
            <a:r>
              <a:rPr lang="ru-RU" altLang="ru-RU" sz="1600" dirty="0" err="1">
                <a:latin typeface="Constantia" panose="02030602050306030303" pitchFamily="18" charset="0"/>
              </a:rPr>
              <a:t>швидкість</a:t>
            </a:r>
            <a:r>
              <a:rPr lang="ru-RU" altLang="ru-RU" sz="1600" dirty="0">
                <a:latin typeface="Constantia" panose="02030602050306030303" pitchFamily="18" charset="0"/>
              </a:rPr>
              <a:t> і </a:t>
            </a:r>
            <a:r>
              <a:rPr lang="ru-RU" altLang="ru-RU" sz="1600" dirty="0" err="1">
                <a:latin typeface="Constantia" panose="02030602050306030303" pitchFamily="18" charset="0"/>
              </a:rPr>
              <a:t>напрямок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руху</a:t>
            </a:r>
            <a:r>
              <a:rPr lang="ru-RU" altLang="ru-RU" sz="1600" dirty="0">
                <a:latin typeface="Constantia" panose="02030602050306030303" pitchFamily="18" charset="0"/>
              </a:rPr>
              <a:t> без </a:t>
            </a:r>
            <a:r>
              <a:rPr lang="ru-RU" altLang="ru-RU" sz="1600" dirty="0" err="1">
                <a:latin typeface="Constantia" panose="02030602050306030303" pitchFamily="18" charset="0"/>
              </a:rPr>
              <a:t>лідерського</a:t>
            </a:r>
            <a:r>
              <a:rPr lang="ru-RU" altLang="ru-RU" sz="1600" dirty="0">
                <a:latin typeface="Constantia" panose="02030602050306030303" pitchFamily="18" charset="0"/>
              </a:rPr>
              <a:t> </a:t>
            </a:r>
            <a:r>
              <a:rPr lang="ru-RU" altLang="ru-RU" sz="1600" dirty="0" err="1">
                <a:latin typeface="Constantia" panose="02030602050306030303" pitchFamily="18" charset="0"/>
              </a:rPr>
              <a:t>втручання</a:t>
            </a:r>
            <a:endParaRPr lang="ru-RU" altLang="ru-RU" sz="1600" dirty="0">
              <a:latin typeface="Constantia" panose="02030602050306030303" pitchFamily="18" charset="0"/>
            </a:endParaRPr>
          </a:p>
        </p:txBody>
      </p:sp>
      <p:sp>
        <p:nvSpPr>
          <p:cNvPr id="38920" name="Rectangle 10"/>
          <p:cNvSpPr>
            <a:spLocks noChangeArrowheads="1"/>
          </p:cNvSpPr>
          <p:nvPr/>
        </p:nvSpPr>
        <p:spPr bwMode="auto">
          <a:xfrm>
            <a:off x="1331913" y="1196975"/>
            <a:ext cx="770413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solidFill>
                  <a:schemeClr val="tx2"/>
                </a:solidFill>
                <a:latin typeface="Constantia" panose="02030602050306030303" pitchFamily="18" charset="0"/>
              </a:rPr>
              <a:t>Сильні сторони</a:t>
            </a:r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1331913" y="3716338"/>
            <a:ext cx="770413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solidFill>
                  <a:schemeClr val="tx2"/>
                </a:solidFill>
                <a:latin typeface="Constantia" panose="02030602050306030303" pitchFamily="18" charset="0"/>
              </a:rPr>
              <a:t>Слабі сторони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76619" y="1612895"/>
            <a:ext cx="2301292" cy="4286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800" dirty="0" err="1">
                <a:solidFill>
                  <a:srgbClr val="000000"/>
                </a:solidFill>
              </a:rPr>
              <a:t>Вплив</a:t>
            </a: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39941" name="Rectangle 2"/>
          <p:cNvSpPr>
            <a:spLocks noChangeArrowheads="1"/>
          </p:cNvSpPr>
          <p:nvPr/>
        </p:nvSpPr>
        <p:spPr bwMode="auto">
          <a:xfrm>
            <a:off x="447675" y="1158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tx2"/>
                </a:solidFill>
                <a:latin typeface="Constantia" panose="02030602050306030303" pitchFamily="18" charset="0"/>
              </a:rPr>
              <a:t>Стиль керівництва</a:t>
            </a:r>
          </a:p>
        </p:txBody>
      </p:sp>
      <p:sp>
        <p:nvSpPr>
          <p:cNvPr id="2" name="Прямоугольник 4"/>
          <p:cNvSpPr/>
          <p:nvPr/>
        </p:nvSpPr>
        <p:spPr>
          <a:xfrm>
            <a:off x="3490481" y="3114671"/>
            <a:ext cx="2301292" cy="4286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800" dirty="0" err="1" smtClean="0">
                <a:solidFill>
                  <a:srgbClr val="000000"/>
                </a:solidFill>
              </a:rPr>
              <a:t>Процес</a:t>
            </a: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3" name="Прямоугольник 4"/>
          <p:cNvSpPr/>
          <p:nvPr/>
        </p:nvSpPr>
        <p:spPr>
          <a:xfrm>
            <a:off x="3563506" y="4698996"/>
            <a:ext cx="2301292" cy="4286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800" dirty="0" err="1">
                <a:solidFill>
                  <a:srgbClr val="000000"/>
                </a:solidFill>
              </a:rPr>
              <a:t>Распорядження</a:t>
            </a:r>
            <a:endParaRPr lang="ru-RU" sz="1800" dirty="0">
              <a:solidFill>
                <a:srgbClr val="000000"/>
              </a:solidFill>
            </a:endParaRPr>
          </a:p>
        </p:txBody>
      </p:sp>
      <p:sp>
        <p:nvSpPr>
          <p:cNvPr id="39948" name="Line 14"/>
          <p:cNvSpPr>
            <a:spLocks noChangeShapeType="1"/>
          </p:cNvSpPr>
          <p:nvPr/>
        </p:nvSpPr>
        <p:spPr bwMode="auto">
          <a:xfrm>
            <a:off x="5795963" y="1844675"/>
            <a:ext cx="2663825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9" name="Line 15"/>
          <p:cNvSpPr>
            <a:spLocks noChangeShapeType="1"/>
          </p:cNvSpPr>
          <p:nvPr/>
        </p:nvSpPr>
        <p:spPr bwMode="auto">
          <a:xfrm>
            <a:off x="5867400" y="4941888"/>
            <a:ext cx="2663825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0" name="Line 16"/>
          <p:cNvSpPr>
            <a:spLocks noChangeShapeType="1"/>
          </p:cNvSpPr>
          <p:nvPr/>
        </p:nvSpPr>
        <p:spPr bwMode="auto">
          <a:xfrm>
            <a:off x="5795963" y="3284538"/>
            <a:ext cx="2663825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1" name="Text Box 17"/>
          <p:cNvSpPr txBox="1">
            <a:spLocks noChangeArrowheads="1"/>
          </p:cNvSpPr>
          <p:nvPr/>
        </p:nvSpPr>
        <p:spPr bwMode="auto">
          <a:xfrm>
            <a:off x="6062663" y="1268413"/>
            <a:ext cx="2097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>
                <a:latin typeface="Constantia" panose="02030602050306030303" pitchFamily="18" charset="0"/>
              </a:rPr>
              <a:t>Підтримка</a:t>
            </a:r>
          </a:p>
        </p:txBody>
      </p:sp>
      <p:sp>
        <p:nvSpPr>
          <p:cNvPr id="39952" name="Text Box 18"/>
          <p:cNvSpPr txBox="1">
            <a:spLocks noChangeArrowheads="1"/>
          </p:cNvSpPr>
          <p:nvPr/>
        </p:nvSpPr>
        <p:spPr bwMode="auto">
          <a:xfrm>
            <a:off x="5848350" y="2359025"/>
            <a:ext cx="19632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800" dirty="0" err="1" smtClean="0">
                <a:latin typeface="Constantia" panose="02030602050306030303" pitchFamily="18" charset="0"/>
              </a:rPr>
              <a:t>Основні</a:t>
            </a:r>
            <a:r>
              <a:rPr lang="ru-RU" altLang="ru-RU" sz="2800" dirty="0" smtClean="0">
                <a:latin typeface="Constantia" panose="02030602050306030303" pitchFamily="18" charset="0"/>
              </a:rPr>
              <a:t> </a:t>
            </a:r>
            <a:endParaRPr lang="ru-RU" altLang="ru-RU" sz="2800" dirty="0">
              <a:latin typeface="Constantia" panose="02030602050306030303" pitchFamily="18" charset="0"/>
            </a:endParaRPr>
          </a:p>
          <a:p>
            <a:pPr algn="l" eaLnBrk="1" hangingPunct="1"/>
            <a:r>
              <a:rPr lang="ru-RU" altLang="ru-RU" sz="2800" dirty="0" smtClean="0">
                <a:latin typeface="Constantia" panose="02030602050306030303" pitchFamily="18" charset="0"/>
              </a:rPr>
              <a:t>напрямки</a:t>
            </a:r>
            <a:endParaRPr lang="ru-RU" altLang="ru-RU" sz="2800" dirty="0">
              <a:latin typeface="Constantia" panose="02030602050306030303" pitchFamily="18" charset="0"/>
            </a:endParaRPr>
          </a:p>
        </p:txBody>
      </p:sp>
      <p:sp>
        <p:nvSpPr>
          <p:cNvPr id="39953" name="Text Box 19"/>
          <p:cNvSpPr txBox="1">
            <a:spLocks noChangeArrowheads="1"/>
          </p:cNvSpPr>
          <p:nvPr/>
        </p:nvSpPr>
        <p:spPr bwMode="auto">
          <a:xfrm>
            <a:off x="5867400" y="4365625"/>
            <a:ext cx="2795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>
                <a:latin typeface="Constantia" panose="02030602050306030303" pitchFamily="18" charset="0"/>
              </a:rPr>
              <a:t>Демократично</a:t>
            </a:r>
          </a:p>
        </p:txBody>
      </p:sp>
      <p:sp>
        <p:nvSpPr>
          <p:cNvPr id="39954" name="Text Box 20"/>
          <p:cNvSpPr txBox="1">
            <a:spLocks noChangeArrowheads="1"/>
          </p:cNvSpPr>
          <p:nvPr/>
        </p:nvSpPr>
        <p:spPr bwMode="auto">
          <a:xfrm>
            <a:off x="6027738" y="5033963"/>
            <a:ext cx="1890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Constantia" panose="02030602050306030303" pitchFamily="18" charset="0"/>
              </a:rPr>
              <a:t>обговорюємо</a:t>
            </a:r>
          </a:p>
        </p:txBody>
      </p:sp>
      <p:sp>
        <p:nvSpPr>
          <p:cNvPr id="39955" name="Text Box 21"/>
          <p:cNvSpPr txBox="1">
            <a:spLocks noChangeArrowheads="1"/>
          </p:cNvSpPr>
          <p:nvPr/>
        </p:nvSpPr>
        <p:spPr bwMode="auto">
          <a:xfrm>
            <a:off x="5942013" y="3357563"/>
            <a:ext cx="275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Constantia" panose="02030602050306030303" pitchFamily="18" charset="0"/>
              </a:rPr>
              <a:t>орієнтири, варіанти</a:t>
            </a:r>
          </a:p>
        </p:txBody>
      </p:sp>
      <p:sp>
        <p:nvSpPr>
          <p:cNvPr id="39956" name="Text Box 22"/>
          <p:cNvSpPr txBox="1">
            <a:spLocks noChangeArrowheads="1"/>
          </p:cNvSpPr>
          <p:nvPr/>
        </p:nvSpPr>
        <p:spPr bwMode="auto">
          <a:xfrm>
            <a:off x="5703888" y="1844675"/>
            <a:ext cx="295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Constantia" panose="02030602050306030303" pitchFamily="18" charset="0"/>
              </a:rPr>
              <a:t>   довіра,   самооцінка</a:t>
            </a:r>
          </a:p>
        </p:txBody>
      </p:sp>
      <p:sp>
        <p:nvSpPr>
          <p:cNvPr id="39957" name="Line 23"/>
          <p:cNvSpPr>
            <a:spLocks noChangeShapeType="1"/>
          </p:cNvSpPr>
          <p:nvPr/>
        </p:nvSpPr>
        <p:spPr bwMode="auto">
          <a:xfrm flipV="1">
            <a:off x="6948488" y="1989138"/>
            <a:ext cx="7143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8" name="Line 24"/>
          <p:cNvSpPr>
            <a:spLocks noChangeShapeType="1"/>
          </p:cNvSpPr>
          <p:nvPr/>
        </p:nvSpPr>
        <p:spPr bwMode="auto">
          <a:xfrm flipH="1">
            <a:off x="1042988" y="4940300"/>
            <a:ext cx="2520950" cy="1588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9" name="Text Box 25"/>
          <p:cNvSpPr txBox="1">
            <a:spLocks noChangeArrowheads="1"/>
          </p:cNvSpPr>
          <p:nvPr/>
        </p:nvSpPr>
        <p:spPr bwMode="auto">
          <a:xfrm>
            <a:off x="1116013" y="4437063"/>
            <a:ext cx="25003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>
                <a:latin typeface="Constantia" panose="02030602050306030303" pitchFamily="18" charset="0"/>
              </a:rPr>
              <a:t>Авторитарно</a:t>
            </a:r>
          </a:p>
        </p:txBody>
      </p:sp>
      <p:sp>
        <p:nvSpPr>
          <p:cNvPr id="39960" name="Text Box 26"/>
          <p:cNvSpPr txBox="1">
            <a:spLocks noChangeArrowheads="1"/>
          </p:cNvSpPr>
          <p:nvPr/>
        </p:nvSpPr>
        <p:spPr bwMode="auto">
          <a:xfrm>
            <a:off x="1227138" y="5013325"/>
            <a:ext cx="2127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Constantia" panose="02030602050306030303" pitchFamily="18" charset="0"/>
              </a:rPr>
              <a:t>без обговорень</a:t>
            </a:r>
          </a:p>
        </p:txBody>
      </p:sp>
      <p:sp>
        <p:nvSpPr>
          <p:cNvPr id="39961" name="Text Box 27"/>
          <p:cNvSpPr txBox="1">
            <a:spLocks noChangeArrowheads="1"/>
          </p:cNvSpPr>
          <p:nvPr/>
        </p:nvSpPr>
        <p:spPr bwMode="auto">
          <a:xfrm>
            <a:off x="1088951" y="2781300"/>
            <a:ext cx="22670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800" dirty="0" smtClean="0">
                <a:latin typeface="Constantia" panose="02030602050306030303" pitchFamily="18" charset="0"/>
              </a:rPr>
              <a:t>Деталізація</a:t>
            </a:r>
            <a:endParaRPr lang="ru-RU" altLang="ru-RU" sz="2800" dirty="0">
              <a:latin typeface="Constantia" panose="02030602050306030303" pitchFamily="18" charset="0"/>
            </a:endParaRPr>
          </a:p>
        </p:txBody>
      </p:sp>
      <p:sp>
        <p:nvSpPr>
          <p:cNvPr id="39962" name="Text Box 28"/>
          <p:cNvSpPr txBox="1">
            <a:spLocks noChangeArrowheads="1"/>
          </p:cNvSpPr>
          <p:nvPr/>
        </p:nvSpPr>
        <p:spPr bwMode="auto">
          <a:xfrm>
            <a:off x="1324834" y="3357563"/>
            <a:ext cx="16476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Constantia" panose="02030602050306030303" pitchFamily="18" charset="0"/>
              </a:rPr>
              <a:t>і результат, </a:t>
            </a:r>
            <a:endParaRPr lang="ru-RU" altLang="ru-RU" sz="2000" dirty="0" smtClean="0">
              <a:latin typeface="Constantia" panose="02030602050306030303" pitchFamily="18" charset="0"/>
            </a:endParaRPr>
          </a:p>
          <a:p>
            <a:pPr eaLnBrk="1" hangingPunct="1"/>
            <a:r>
              <a:rPr lang="ru-RU" altLang="ru-RU" sz="2000" dirty="0" smtClean="0">
                <a:latin typeface="Constantia" panose="02030602050306030303" pitchFamily="18" charset="0"/>
              </a:rPr>
              <a:t> </a:t>
            </a:r>
            <a:r>
              <a:rPr lang="ru-RU" altLang="ru-RU" sz="2000" dirty="0">
                <a:latin typeface="Constantia" panose="02030602050306030303" pitchFamily="18" charset="0"/>
              </a:rPr>
              <a:t>по </a:t>
            </a:r>
            <a:r>
              <a:rPr lang="ru-RU" altLang="ru-RU" sz="2000" dirty="0" err="1" smtClean="0">
                <a:latin typeface="Constantia" panose="02030602050306030303" pitchFamily="18" charset="0"/>
              </a:rPr>
              <a:t>кроках</a:t>
            </a:r>
            <a:endParaRPr lang="ru-RU" altLang="ru-RU" sz="2000" dirty="0">
              <a:latin typeface="Constantia" panose="02030602050306030303" pitchFamily="18" charset="0"/>
            </a:endParaRPr>
          </a:p>
        </p:txBody>
      </p:sp>
      <p:sp>
        <p:nvSpPr>
          <p:cNvPr id="39963" name="Line 29"/>
          <p:cNvSpPr>
            <a:spLocks noChangeShapeType="1"/>
          </p:cNvSpPr>
          <p:nvPr/>
        </p:nvSpPr>
        <p:spPr bwMode="auto">
          <a:xfrm flipH="1">
            <a:off x="971550" y="1844675"/>
            <a:ext cx="2520950" cy="1588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4" name="Line 30"/>
          <p:cNvSpPr>
            <a:spLocks noChangeShapeType="1"/>
          </p:cNvSpPr>
          <p:nvPr/>
        </p:nvSpPr>
        <p:spPr bwMode="auto">
          <a:xfrm flipH="1">
            <a:off x="971550" y="3284538"/>
            <a:ext cx="2520950" cy="1587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5" name="Text Box 31"/>
          <p:cNvSpPr txBox="1">
            <a:spLocks noChangeArrowheads="1"/>
          </p:cNvSpPr>
          <p:nvPr/>
        </p:nvSpPr>
        <p:spPr bwMode="auto">
          <a:xfrm>
            <a:off x="1741488" y="1268413"/>
            <a:ext cx="1012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>
                <a:latin typeface="Constantia" panose="02030602050306030303" pitchFamily="18" charset="0"/>
              </a:rPr>
              <a:t>Тиск</a:t>
            </a:r>
          </a:p>
        </p:txBody>
      </p:sp>
      <p:sp>
        <p:nvSpPr>
          <p:cNvPr id="39966" name="Text Box 32"/>
          <p:cNvSpPr txBox="1">
            <a:spLocks noChangeArrowheads="1"/>
          </p:cNvSpPr>
          <p:nvPr/>
        </p:nvSpPr>
        <p:spPr bwMode="auto">
          <a:xfrm>
            <a:off x="989013" y="1916113"/>
            <a:ext cx="2513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Constantia" panose="02030602050306030303" pitchFamily="18" charset="0"/>
              </a:rPr>
              <a:t>вина,   самооцінка</a:t>
            </a:r>
          </a:p>
        </p:txBody>
      </p:sp>
      <p:sp>
        <p:nvSpPr>
          <p:cNvPr id="39967" name="Line 33"/>
          <p:cNvSpPr>
            <a:spLocks noChangeShapeType="1"/>
          </p:cNvSpPr>
          <p:nvPr/>
        </p:nvSpPr>
        <p:spPr bwMode="auto">
          <a:xfrm>
            <a:off x="1763713" y="2060575"/>
            <a:ext cx="1444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endParaRPr lang="uk-UA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smtClean="0">
                <a:latin typeface="Times New Roman" pitchFamily="18" charset="0"/>
                <a:cs typeface="Times New Roman" pitchFamily="18" charset="0"/>
              </a:rPr>
              <a:t>ДЯКУЮ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 УВАГУ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9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117600" y="765175"/>
            <a:ext cx="820737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000">
                <a:latin typeface="Constantia" panose="02030602050306030303" pitchFamily="18" charset="0"/>
              </a:rPr>
              <a:t/>
            </a:r>
            <a:br>
              <a:rPr lang="ru-RU" altLang="ru-RU" sz="2000">
                <a:latin typeface="Constantia" panose="02030602050306030303" pitchFamily="18" charset="0"/>
              </a:rPr>
            </a:br>
            <a:r>
              <a:rPr lang="ru-RU" altLang="ru-RU" sz="2000">
                <a:solidFill>
                  <a:schemeClr val="tx2"/>
                </a:solidFill>
                <a:latin typeface="Constantia" panose="02030602050306030303" pitchFamily="18" charset="0"/>
              </a:rPr>
              <a:t>Лідер - член малої групи, який висувається в результаті взаємодії членів групи для організації групи при вирішенні конкретної задачі в конкретній ситуації, приймаючи на себе певні функції. Він демонструє більш високий, ніж інші члени групи, рівень активності, участі, впливу на поведінку інших.</a:t>
            </a:r>
            <a:endParaRPr lang="ru-RU" altLang="ru-RU" sz="2000" b="0">
              <a:latin typeface="Constantia" panose="02030602050306030303" pitchFamily="18" charset="0"/>
            </a:endParaRPr>
          </a:p>
        </p:txBody>
      </p:sp>
      <p:pic>
        <p:nvPicPr>
          <p:cNvPr id="17411" name="Picture 6" descr="Картинка 6 из 4657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708275"/>
            <a:ext cx="3744912" cy="37449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accent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55650" y="-100013"/>
            <a:ext cx="7772400" cy="1470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>
                <a:solidFill>
                  <a:schemeClr val="tx2"/>
                </a:solidFill>
                <a:latin typeface="Constantia" panose="02030602050306030303" pitchFamily="18" charset="0"/>
              </a:rPr>
              <a:t>Задача лідера</a:t>
            </a:r>
            <a:endParaRPr lang="ru-RU" altLang="ru-RU" sz="4400" b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23963" y="1171575"/>
            <a:ext cx="792003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800">
                <a:latin typeface="Constantia" panose="02030602050306030303" pitchFamily="18" charset="0"/>
              </a:rPr>
              <a:t>стимулювати групу, націлювати її на вирішення певних завдань, піклуватися про засоби, за допомогою яких ці завдання можуть бути вирішені.</a:t>
            </a:r>
          </a:p>
        </p:txBody>
      </p:sp>
      <p:pic>
        <p:nvPicPr>
          <p:cNvPr id="18436" name="Picture 6" descr="Картинка 7 из 4657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924175"/>
            <a:ext cx="4679950" cy="334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258888" y="981075"/>
            <a:ext cx="771525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800">
                <a:solidFill>
                  <a:srgbClr val="753929"/>
                </a:solidFill>
                <a:latin typeface="Constantia" panose="02030602050306030303" pitchFamily="18" charset="0"/>
              </a:rPr>
              <a:t>Влада - особлива сутність, носієм якої виступає особистість, виражається в концентрованій енергії, яка змушує інших людей коритися</a:t>
            </a:r>
          </a:p>
          <a:p>
            <a:pPr algn="l" eaLnBrk="1" hangingPunct="1"/>
            <a:endParaRPr lang="ru-RU" altLang="ru-RU" sz="2800">
              <a:solidFill>
                <a:srgbClr val="753929"/>
              </a:solidFill>
              <a:latin typeface="Constantia" panose="02030602050306030303" pitchFamily="18" charset="0"/>
            </a:endParaRPr>
          </a:p>
          <a:p>
            <a:pPr algn="l" eaLnBrk="1" hangingPunct="1"/>
            <a:r>
              <a:rPr lang="ru-RU" altLang="ru-RU" sz="2800">
                <a:solidFill>
                  <a:srgbClr val="753929"/>
                </a:solidFill>
                <a:latin typeface="Constantia" panose="02030602050306030303" pitchFamily="18" charset="0"/>
              </a:rPr>
              <a:t>Лідерство - процес, в ході якого певні члени групи ведуть за собою всіх інших</a:t>
            </a:r>
            <a:endParaRPr lang="ru-RU" altLang="ru-RU" sz="2800">
              <a:latin typeface="Constantia" panose="02030602050306030303" pitchFamily="18" charset="0"/>
            </a:endParaRPr>
          </a:p>
          <a:p>
            <a:pPr algn="l" eaLnBrk="1" hangingPunct="1"/>
            <a:endParaRPr lang="ru-RU" altLang="ru-RU" sz="2800" b="0">
              <a:latin typeface="Constantia" panose="02030602050306030303" pitchFamily="18" charset="0"/>
            </a:endParaRPr>
          </a:p>
          <a:p>
            <a:pPr algn="l" eaLnBrk="1" hangingPunct="1"/>
            <a:endParaRPr lang="ru-RU" altLang="ru-RU" sz="280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000" dirty="0" smtClean="0"/>
              <a:t>Не варто </a:t>
            </a:r>
            <a:r>
              <a:rPr lang="ru-RU" altLang="ru-RU" sz="2000" dirty="0" err="1" smtClean="0"/>
              <a:t>вважати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лідерство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вузькою</a:t>
            </a:r>
            <a:r>
              <a:rPr lang="ru-RU" altLang="ru-RU" sz="2000" dirty="0" smtClean="0"/>
              <a:t> темою </a:t>
            </a:r>
            <a:r>
              <a:rPr lang="ru-RU" altLang="ru-RU" sz="2000" dirty="0" err="1" smtClean="0"/>
              <a:t>управління</a:t>
            </a:r>
            <a:r>
              <a:rPr lang="ru-RU" altLang="ru-RU" sz="2000" dirty="0" smtClean="0"/>
              <a:t> персоналом. </a:t>
            </a:r>
            <a:r>
              <a:rPr lang="ru-RU" altLang="ru-RU" sz="2000" dirty="0" err="1" smtClean="0"/>
              <a:t>Лідерство</a:t>
            </a:r>
            <a:r>
              <a:rPr lang="ru-RU" altLang="ru-RU" sz="2000" dirty="0" smtClean="0"/>
              <a:t> старше менеджменту і </a:t>
            </a:r>
            <a:r>
              <a:rPr lang="ru-RU" altLang="ru-RU" sz="2000" dirty="0" err="1" smtClean="0"/>
              <a:t>вже</a:t>
            </a:r>
            <a:r>
              <a:rPr lang="ru-RU" altLang="ru-RU" sz="2000" dirty="0" smtClean="0"/>
              <a:t> давно </a:t>
            </a:r>
            <a:r>
              <a:rPr lang="ru-RU" altLang="ru-RU" sz="2000" dirty="0" err="1" smtClean="0"/>
              <a:t>виявилося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ключовим</a:t>
            </a:r>
            <a:r>
              <a:rPr lang="ru-RU" altLang="ru-RU" sz="2000" dirty="0" smtClean="0"/>
              <a:t>, </a:t>
            </a:r>
            <a:r>
              <a:rPr lang="ru-RU" altLang="ru-RU" sz="2000" dirty="0" err="1" smtClean="0"/>
              <a:t>основоположним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об'єктом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уваги</a:t>
            </a:r>
            <a:r>
              <a:rPr lang="ru-RU" altLang="ru-RU" sz="2000" dirty="0" smtClean="0"/>
              <a:t> і предметом </a:t>
            </a:r>
            <a:r>
              <a:rPr lang="ru-RU" altLang="ru-RU" sz="2000" dirty="0" err="1" smtClean="0"/>
              <a:t>вивчення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практиків</a:t>
            </a:r>
            <a:r>
              <a:rPr lang="ru-RU" altLang="ru-RU" sz="2000" dirty="0" smtClean="0"/>
              <a:t> великого і малого </a:t>
            </a:r>
            <a:r>
              <a:rPr lang="ru-RU" altLang="ru-RU" sz="2000" dirty="0" err="1" smtClean="0"/>
              <a:t>бізнесів</a:t>
            </a:r>
            <a:r>
              <a:rPr lang="ru-RU" altLang="ru-RU" sz="2000" dirty="0" smtClean="0"/>
              <a:t>.</a:t>
            </a:r>
          </a:p>
          <a:p>
            <a:r>
              <a:rPr lang="ru-RU" altLang="ru-RU" sz="2000" dirty="0" smtClean="0"/>
              <a:t>ЛІДЕР </a:t>
            </a:r>
            <a:r>
              <a:rPr lang="ru-RU" altLang="ru-RU" sz="2000" dirty="0" err="1" smtClean="0"/>
              <a:t>шукає</a:t>
            </a:r>
            <a:r>
              <a:rPr lang="ru-RU" altLang="ru-RU" sz="2000" dirty="0" smtClean="0"/>
              <a:t> мету та шляхи </a:t>
            </a:r>
            <a:r>
              <a:rPr lang="ru-RU" altLang="ru-RU" sz="2000" dirty="0" err="1" smtClean="0"/>
              <a:t>її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досягнення</a:t>
            </a:r>
            <a:r>
              <a:rPr lang="ru-RU" altLang="ru-RU" sz="2000" dirty="0" smtClean="0"/>
              <a:t>, </a:t>
            </a:r>
            <a:r>
              <a:rPr lang="ru-RU" altLang="ru-RU" sz="2000" dirty="0" err="1" smtClean="0"/>
              <a:t>керівник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забезпечує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досягнення</a:t>
            </a:r>
            <a:r>
              <a:rPr lang="ru-RU" altLang="ru-RU" sz="2000" dirty="0" smtClean="0"/>
              <a:t> мети і </a:t>
            </a:r>
            <a:r>
              <a:rPr lang="ru-RU" altLang="ru-RU" sz="2000" dirty="0" err="1" smtClean="0"/>
              <a:t>йде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зазначеним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лідером</a:t>
            </a:r>
            <a:r>
              <a:rPr lang="ru-RU" altLang="ru-RU" sz="2000" dirty="0" smtClean="0"/>
              <a:t> шляхом, </a:t>
            </a:r>
            <a:r>
              <a:rPr lang="ru-RU" altLang="ru-RU" sz="2000" dirty="0" err="1" smtClean="0"/>
              <a:t>лідер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визначає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правильні</a:t>
            </a:r>
            <a:r>
              <a:rPr lang="ru-RU" altLang="ru-RU" sz="2000" dirty="0" smtClean="0"/>
              <a:t> </a:t>
            </a:r>
            <a:r>
              <a:rPr lang="ru-RU" altLang="ru-RU" sz="2000" dirty="0" err="1" smtClean="0"/>
              <a:t>справи</a:t>
            </a:r>
            <a:r>
              <a:rPr lang="ru-RU" altLang="ru-RU" sz="2000" dirty="0" smtClean="0"/>
              <a:t>, менеджер правильно </a:t>
            </a:r>
            <a:r>
              <a:rPr lang="ru-RU" altLang="ru-RU" sz="2000" dirty="0" err="1" smtClean="0"/>
              <a:t>виконує</a:t>
            </a:r>
            <a:r>
              <a:rPr lang="ru-RU" altLang="ru-RU" sz="2000" dirty="0" smtClean="0"/>
              <a:t> функції і </a:t>
            </a:r>
            <a:r>
              <a:rPr lang="ru-RU" altLang="ru-RU" sz="2000" dirty="0" err="1" smtClean="0"/>
              <a:t>справи</a:t>
            </a:r>
            <a:r>
              <a:rPr lang="ru-RU" altLang="ru-RU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476375" y="2420938"/>
            <a:ext cx="7559675" cy="142875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77888" indent="-609600">
              <a:defRPr/>
            </a:pPr>
            <a:r>
              <a:rPr lang="ru-RU" sz="4000" b="1" dirty="0" err="1" smtClean="0"/>
              <a:t>Теорії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походження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лідерства</a:t>
            </a:r>
            <a:endParaRPr 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4"/>
          <p:cNvSpPr>
            <a:spLocks noChangeArrowheads="1"/>
          </p:cNvSpPr>
          <p:nvPr/>
        </p:nvSpPr>
        <p:spPr bwMode="auto">
          <a:xfrm>
            <a:off x="1238250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Лідерство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- </a:t>
            </a:r>
            <a:r>
              <a:rPr lang="ru-RU" altLang="ru-RU" sz="24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стійкий</a:t>
            </a:r>
            <a:r>
              <a:rPr lang="ru-RU" altLang="ru-RU" sz="24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вплив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одного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учасника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групи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на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інших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, </a:t>
            </a:r>
            <a:r>
              <a:rPr lang="ru-RU" altLang="ru-RU" sz="2400" dirty="0" err="1" smtClean="0">
                <a:solidFill>
                  <a:schemeClr val="tx2"/>
                </a:solidFill>
                <a:latin typeface="Constantia" panose="02030602050306030303" pitchFamily="18" charset="0"/>
              </a:rPr>
              <a:t>спрямований</a:t>
            </a:r>
            <a:r>
              <a:rPr lang="ru-RU" altLang="ru-RU" sz="240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на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досягнення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групових</a:t>
            </a:r>
            <a:r>
              <a:rPr lang="ru-RU" altLang="ru-RU" sz="2400" dirty="0">
                <a:solidFill>
                  <a:schemeClr val="tx2"/>
                </a:solidFill>
                <a:latin typeface="Constantia" panose="02030602050306030303" pitchFamily="18" charset="0"/>
              </a:rPr>
              <a:t> </a:t>
            </a:r>
            <a:r>
              <a:rPr lang="ru-RU" altLang="ru-RU" sz="2400" dirty="0" err="1">
                <a:solidFill>
                  <a:schemeClr val="tx2"/>
                </a:solidFill>
                <a:latin typeface="Constantia" panose="02030602050306030303" pitchFamily="18" charset="0"/>
              </a:rPr>
              <a:t>цілей</a:t>
            </a:r>
            <a:endParaRPr lang="ru-RU" altLang="ru-RU" sz="2400" b="0" dirty="0">
              <a:latin typeface="Constantia" panose="02030602050306030303" pitchFamily="18" charset="0"/>
            </a:endParaRPr>
          </a:p>
        </p:txBody>
      </p:sp>
      <p:graphicFrame>
        <p:nvGraphicFramePr>
          <p:cNvPr id="33796" name="Group 4"/>
          <p:cNvGraphicFramePr>
            <a:graphicFrameLocks noGrp="1"/>
          </p:cNvGraphicFramePr>
          <p:nvPr>
            <p:ph type="tbl" idx="1"/>
          </p:nvPr>
        </p:nvGraphicFramePr>
        <p:xfrm>
          <a:off x="1331913" y="1639888"/>
          <a:ext cx="7561262" cy="4525963"/>
        </p:xfrm>
        <a:graphic>
          <a:graphicData uri="http://schemas.openxmlformats.org/drawingml/2006/table">
            <a:tbl>
              <a:tblPr/>
              <a:tblGrid>
                <a:gridCol w="37814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98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Теорії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лідерства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Основа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виникнення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лідерства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Теорії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видатної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особистості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Особисті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якості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лідера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Теорії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відносин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Взаємовідносини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з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групою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Теорії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атрибуції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Сприйняття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лідера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групою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Ситуативні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теорії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Ситуація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9001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>
                <a:solidFill>
                  <a:schemeClr val="tx2"/>
                </a:solidFill>
                <a:latin typeface="Constantia" panose="02030602050306030303" pitchFamily="18" charset="0"/>
              </a:rPr>
              <a:t>Теорія рис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971550" y="11969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3200" b="0" dirty="0">
                <a:latin typeface="Constantia" panose="02030602050306030303" pitchFamily="18" charset="0"/>
              </a:rPr>
              <a:t>Пятифакторная модель </a:t>
            </a:r>
            <a:r>
              <a:rPr lang="ru-RU" altLang="ru-RU" sz="3200" b="0" dirty="0" err="1">
                <a:latin typeface="Constantia" panose="02030602050306030303" pitchFamily="18" charset="0"/>
              </a:rPr>
              <a:t>особистісних</a:t>
            </a:r>
            <a:r>
              <a:rPr lang="ru-RU" altLang="ru-RU" sz="3200" b="0" dirty="0">
                <a:latin typeface="Constantia" panose="02030602050306030303" pitchFamily="18" charset="0"/>
              </a:rPr>
              <a:t> рис 						</a:t>
            </a:r>
            <a:endParaRPr lang="ru-RU" altLang="ru-RU" sz="1600" dirty="0"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r>
              <a:rPr lang="ru-RU" altLang="ru-RU" sz="2000" dirty="0" err="1">
                <a:latin typeface="Constantia" panose="02030602050306030303" pitchFamily="18" charset="0"/>
              </a:rPr>
              <a:t>П'ять</a:t>
            </a:r>
            <a:r>
              <a:rPr lang="ru-RU" altLang="ru-RU" sz="2000" dirty="0">
                <a:latin typeface="Constantia" panose="02030602050306030303" pitchFamily="18" charset="0"/>
              </a:rPr>
              <a:t> </a:t>
            </a:r>
            <a:r>
              <a:rPr lang="ru-RU" altLang="ru-RU" sz="2000" dirty="0" err="1">
                <a:latin typeface="Constantia" panose="02030602050306030303" pitchFamily="18" charset="0"/>
              </a:rPr>
              <a:t>блоків</a:t>
            </a:r>
            <a:r>
              <a:rPr lang="ru-RU" altLang="ru-RU" sz="2000" dirty="0">
                <a:latin typeface="Constantia" panose="02030602050306030303" pitchFamily="18" charset="0"/>
              </a:rPr>
              <a:t> </a:t>
            </a:r>
            <a:r>
              <a:rPr lang="ru-RU" altLang="ru-RU" sz="2000" dirty="0" err="1">
                <a:latin typeface="Constantia" panose="02030602050306030303" pitchFamily="18" charset="0"/>
              </a:rPr>
              <a:t>базових</a:t>
            </a:r>
            <a:r>
              <a:rPr lang="ru-RU" altLang="ru-RU" sz="2000" dirty="0">
                <a:latin typeface="Constantia" panose="02030602050306030303" pitchFamily="18" charset="0"/>
              </a:rPr>
              <a:t> </a:t>
            </a:r>
            <a:r>
              <a:rPr lang="ru-RU" altLang="ru-RU" sz="2000" dirty="0" err="1">
                <a:latin typeface="Constantia" panose="02030602050306030303" pitchFamily="18" charset="0"/>
              </a:rPr>
              <a:t>особистісних</a:t>
            </a:r>
            <a:r>
              <a:rPr lang="ru-RU" altLang="ru-RU" sz="2000" dirty="0">
                <a:latin typeface="Constantia" panose="02030602050306030303" pitchFamily="18" charset="0"/>
              </a:rPr>
              <a:t> </a:t>
            </a:r>
            <a:r>
              <a:rPr lang="ru-RU" altLang="ru-RU" sz="2000" dirty="0" err="1">
                <a:latin typeface="Constantia" panose="02030602050306030303" pitchFamily="18" charset="0"/>
              </a:rPr>
              <a:t>якостей</a:t>
            </a:r>
            <a:r>
              <a:rPr lang="ru-RU" altLang="ru-RU" sz="2000" dirty="0">
                <a:latin typeface="Constantia" panose="02030602050306030303" pitchFamily="18" charset="0"/>
              </a:rPr>
              <a:t>:</a:t>
            </a: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ru-RU" altLang="ru-RU" sz="2000" dirty="0"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r>
              <a:rPr lang="ru-RU" altLang="ru-RU" sz="2000" dirty="0" err="1" smtClean="0">
                <a:latin typeface="Constantia" panose="02030602050306030303" pitchFamily="18" charset="0"/>
              </a:rPr>
              <a:t>Екстраверсія</a:t>
            </a:r>
            <a:r>
              <a:rPr lang="ru-RU" altLang="ru-RU" sz="2000" dirty="0" smtClean="0">
                <a:latin typeface="Constantia" panose="02030602050306030303" pitchFamily="18" charset="0"/>
              </a:rPr>
              <a:t> (</a:t>
            </a:r>
            <a:r>
              <a:rPr lang="ru-RU" altLang="ru-RU" sz="2000" dirty="0" err="1" smtClean="0">
                <a:latin typeface="Constantia" panose="02030602050306030303" pitchFamily="18" charset="0"/>
              </a:rPr>
              <a:t>особистість</a:t>
            </a:r>
            <a:r>
              <a:rPr lang="ru-RU" altLang="ru-RU" sz="2000" dirty="0" smtClean="0">
                <a:latin typeface="Constantia" panose="02030602050306030303" pitchFamily="18" charset="0"/>
              </a:rPr>
              <a:t>, </a:t>
            </a:r>
          </a:p>
          <a:p>
            <a:pPr marL="82550" indent="0" algn="l" eaLnBrk="1" hangingPunct="1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ru-RU" altLang="ru-RU" sz="2000" dirty="0" err="1">
                <a:latin typeface="Constantia" panose="02030602050306030303" pitchFamily="18" charset="0"/>
              </a:rPr>
              <a:t>о</a:t>
            </a:r>
            <a:r>
              <a:rPr lang="ru-RU" altLang="ru-RU" sz="2000" dirty="0" err="1" smtClean="0">
                <a:latin typeface="Constantia" panose="02030602050306030303" pitchFamily="18" charset="0"/>
              </a:rPr>
              <a:t>рієнтована</a:t>
            </a:r>
            <a:r>
              <a:rPr lang="ru-RU" altLang="ru-RU" sz="2000" dirty="0" smtClean="0">
                <a:latin typeface="Constantia" panose="02030602050306030303" pitchFamily="18" charset="0"/>
              </a:rPr>
              <a:t> на </a:t>
            </a:r>
            <a:r>
              <a:rPr lang="ru-RU" altLang="ru-RU" sz="2000" dirty="0" err="1" smtClean="0">
                <a:latin typeface="Constantia" panose="02030602050306030303" pitchFamily="18" charset="0"/>
              </a:rPr>
              <a:t>оточення</a:t>
            </a:r>
            <a:r>
              <a:rPr lang="ru-RU" altLang="ru-RU" sz="2000" dirty="0" smtClean="0">
                <a:latin typeface="Constantia" panose="02030602050306030303" pitchFamily="18" charset="0"/>
              </a:rPr>
              <a:t>) ,</a:t>
            </a:r>
            <a:endParaRPr lang="ru-RU" altLang="ru-RU" sz="2000" dirty="0"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r>
              <a:rPr lang="ru-RU" altLang="ru-RU" sz="2000" dirty="0" err="1" smtClean="0">
                <a:latin typeface="Constantia" panose="02030602050306030303" pitchFamily="18" charset="0"/>
              </a:rPr>
              <a:t>Невротизм</a:t>
            </a:r>
            <a:r>
              <a:rPr lang="ru-RU" altLang="ru-RU" sz="2000" dirty="0" smtClean="0">
                <a:latin typeface="Constantia" panose="02030602050306030303" pitchFamily="18" charset="0"/>
              </a:rPr>
              <a:t> (</a:t>
            </a:r>
            <a:r>
              <a:rPr lang="ru-RU" altLang="ru-RU" sz="2000" dirty="0" err="1" smtClean="0">
                <a:latin typeface="Constantia" panose="02030602050306030303" pitchFamily="18" charset="0"/>
              </a:rPr>
              <a:t>тривожність</a:t>
            </a:r>
            <a:r>
              <a:rPr lang="ru-RU" altLang="ru-RU" sz="2000" dirty="0" smtClean="0">
                <a:latin typeface="Constantia" panose="02030602050306030303" pitchFamily="18" charset="0"/>
              </a:rPr>
              <a:t>,</a:t>
            </a:r>
          </a:p>
          <a:p>
            <a:pPr marL="82550" indent="0" algn="l" eaLnBrk="1" hangingPunct="1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ru-RU" altLang="ru-RU" sz="2000" dirty="0">
                <a:latin typeface="Constantia" panose="02030602050306030303" pitchFamily="18" charset="0"/>
              </a:rPr>
              <a:t>с</a:t>
            </a:r>
            <a:r>
              <a:rPr lang="ru-RU" altLang="ru-RU" sz="2000" dirty="0" smtClean="0">
                <a:latin typeface="Constantia" panose="02030602050306030303" pitchFamily="18" charset="0"/>
              </a:rPr>
              <a:t>трах, </a:t>
            </a:r>
            <a:r>
              <a:rPr lang="ru-RU" altLang="ru-RU" sz="2000" dirty="0" err="1" smtClean="0">
                <a:latin typeface="Constantia" panose="02030602050306030303" pitchFamily="18" charset="0"/>
              </a:rPr>
              <a:t>зміна</a:t>
            </a:r>
            <a:r>
              <a:rPr lang="ru-RU" altLang="ru-RU" sz="2000" dirty="0" smtClean="0">
                <a:latin typeface="Constantia" panose="02030602050306030303" pitchFamily="18" charset="0"/>
              </a:rPr>
              <a:t> настрою),</a:t>
            </a:r>
            <a:endParaRPr lang="ru-RU" altLang="ru-RU" sz="2000" dirty="0"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r>
              <a:rPr lang="ru-RU" altLang="ru-RU" sz="2000" dirty="0" err="1" smtClean="0">
                <a:latin typeface="Constantia" panose="02030602050306030303" pitchFamily="18" charset="0"/>
              </a:rPr>
              <a:t>Свідомість</a:t>
            </a:r>
            <a:r>
              <a:rPr lang="ru-RU" altLang="ru-RU" sz="2000" dirty="0" smtClean="0">
                <a:latin typeface="Constantia" panose="02030602050306030303" pitchFamily="18" charset="0"/>
              </a:rPr>
              <a:t> ,</a:t>
            </a:r>
            <a:endParaRPr lang="ru-RU" altLang="ru-RU" sz="2000" dirty="0"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r>
              <a:rPr lang="ru-RU" altLang="ru-RU" sz="2000" dirty="0" err="1" smtClean="0">
                <a:latin typeface="Constantia" panose="02030602050306030303" pitchFamily="18" charset="0"/>
              </a:rPr>
              <a:t>Доброзичливість</a:t>
            </a:r>
            <a:r>
              <a:rPr lang="ru-RU" altLang="ru-RU" sz="2000" dirty="0" smtClean="0">
                <a:latin typeface="Constantia" panose="02030602050306030303" pitchFamily="18" charset="0"/>
              </a:rPr>
              <a:t> ,</a:t>
            </a:r>
            <a:endParaRPr lang="ru-RU" altLang="ru-RU" sz="2000" dirty="0">
              <a:latin typeface="Constantia" panose="02030602050306030303" pitchFamily="18" charset="0"/>
            </a:endParaRPr>
          </a:p>
          <a:p>
            <a:pPr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r>
              <a:rPr lang="ru-RU" altLang="ru-RU" sz="2000" dirty="0" err="1" smtClean="0">
                <a:latin typeface="Constantia" panose="02030602050306030303" pitchFamily="18" charset="0"/>
              </a:rPr>
              <a:t>Відкритість</a:t>
            </a:r>
            <a:r>
              <a:rPr lang="ru-RU" altLang="ru-RU" sz="2000" dirty="0" smtClean="0">
                <a:latin typeface="Constantia" panose="02030602050306030303" pitchFamily="18" charset="0"/>
              </a:rPr>
              <a:t> .</a:t>
            </a:r>
            <a:endParaRPr lang="ru-RU" altLang="ru-RU" sz="2000" dirty="0">
              <a:latin typeface="Constantia" panose="02030602050306030303" pitchFamily="18" charset="0"/>
            </a:endParaRPr>
          </a:p>
        </p:txBody>
      </p:sp>
      <p:pic>
        <p:nvPicPr>
          <p:cNvPr id="23556" name="Picture 7" descr="Картинка 4 из 4723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284538"/>
            <a:ext cx="31686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8853</TotalTime>
  <Words>784</Words>
  <Application>Microsoft Office PowerPoint</Application>
  <PresentationFormat>Экран (4:3)</PresentationFormat>
  <Paragraphs>216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Солнцестояние</vt:lpstr>
      <vt:lpstr>ЛіДЕРСТВО ТА КЕРІВНИЦТВО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Теорії походження лідерства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Стилі керівництва</vt:lpstr>
      <vt:lpstr>Презентация PowerPoint</vt:lpstr>
      <vt:lpstr>Презентация PowerPoint</vt:lpstr>
      <vt:lpstr>Презентация PowerPoint</vt:lpstr>
    </vt:vector>
  </TitlesOfParts>
  <Company>ПГТА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Лідерство И СТИЛЬ КЕРІВНИЦТВА</dc:title>
  <dc:creator>Administrator</dc:creator>
  <cp:lastModifiedBy>Administrator</cp:lastModifiedBy>
  <cp:revision>155</cp:revision>
  <dcterms:created xsi:type="dcterms:W3CDTF">2009-01-15T11:29:33Z</dcterms:created>
  <dcterms:modified xsi:type="dcterms:W3CDTF">2022-12-11T12:47:42Z</dcterms:modified>
</cp:coreProperties>
</file>