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3" r:id="rId12"/>
    <p:sldId id="274" r:id="rId13"/>
    <p:sldId id="276" r:id="rId14"/>
    <p:sldId id="277" r:id="rId15"/>
    <p:sldId id="280" r:id="rId16"/>
    <p:sldId id="281" r:id="rId17"/>
    <p:sldId id="285" r:id="rId18"/>
    <p:sldId id="293" r:id="rId19"/>
    <p:sldId id="294" r:id="rId20"/>
    <p:sldId id="305" r:id="rId21"/>
    <p:sldId id="309" r:id="rId22"/>
    <p:sldId id="315" r:id="rId23"/>
    <p:sldId id="317" r:id="rId24"/>
    <p:sldId id="318" r:id="rId25"/>
    <p:sldId id="321" r:id="rId26"/>
    <p:sldId id="326" r:id="rId27"/>
    <p:sldId id="327" r:id="rId28"/>
    <p:sldId id="328" r:id="rId29"/>
    <p:sldId id="329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8" r:id="rId39"/>
    <p:sldId id="358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8BAB1-21F9-4884-AC73-71D46E555F8C}" v="1085" dt="2023-02-23T21:46:38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dirty="0" err="1">
                <a:cs typeface="Calibri Light"/>
              </a:rPr>
              <a:t>Дихальна</a:t>
            </a:r>
            <a:r>
              <a:rPr lang="ru-RU" dirty="0">
                <a:cs typeface="Calibri Light"/>
              </a:rPr>
              <a:t> 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ADFE4D-CE2A-3269-6863-43285256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98" y="554966"/>
            <a:ext cx="3864927" cy="592764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err="1">
                <a:ea typeface="+mn-lt"/>
                <a:cs typeface="+mn-lt"/>
              </a:rPr>
              <a:t>Розрізняють</a:t>
            </a:r>
            <a:r>
              <a:rPr lang="ru-RU" sz="1600" b="1" dirty="0">
                <a:ea typeface="+mn-lt"/>
                <a:cs typeface="+mn-lt"/>
              </a:rPr>
              <a:t>:</a:t>
            </a:r>
            <a:endParaRPr lang="ru-RU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 b="1" dirty="0" err="1">
                <a:ea typeface="+mn-lt"/>
                <a:cs typeface="+mn-lt"/>
              </a:rPr>
              <a:t>зовнішнє</a:t>
            </a:r>
            <a:r>
              <a:rPr lang="ru-RU" sz="1600" b="1" dirty="0">
                <a:ea typeface="+mn-lt"/>
                <a:cs typeface="+mn-lt"/>
              </a:rPr>
              <a:t> </a:t>
            </a:r>
            <a:r>
              <a:rPr lang="ru-RU" sz="1600" b="1" dirty="0" err="1">
                <a:ea typeface="+mn-lt"/>
                <a:cs typeface="+mn-lt"/>
              </a:rPr>
              <a:t>дихання</a:t>
            </a:r>
            <a:r>
              <a:rPr lang="ru-RU" sz="1600" dirty="0">
                <a:ea typeface="+mn-lt"/>
                <a:cs typeface="+mn-lt"/>
              </a:rPr>
              <a:t> — доставка </a:t>
            </a:r>
            <a:r>
              <a:rPr lang="ru-RU" sz="1600" dirty="0" err="1">
                <a:ea typeface="+mn-lt"/>
                <a:cs typeface="+mn-lt"/>
              </a:rPr>
              <a:t>кисню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легень</a:t>
            </a:r>
            <a:r>
              <a:rPr lang="ru-RU" sz="1600" dirty="0">
                <a:ea typeface="+mn-lt"/>
                <a:cs typeface="+mn-lt"/>
              </a:rPr>
              <a:t> до тканин </a:t>
            </a:r>
            <a:r>
              <a:rPr lang="ru-RU" sz="1600" dirty="0" err="1">
                <a:ea typeface="+mn-lt"/>
                <a:cs typeface="+mn-lt"/>
              </a:rPr>
              <a:t>організму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переніс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вуглекислого</a:t>
            </a:r>
            <a:r>
              <a:rPr lang="ru-RU" sz="1600" dirty="0">
                <a:ea typeface="+mn-lt"/>
                <a:cs typeface="+mn-lt"/>
              </a:rPr>
              <a:t> газу </a:t>
            </a:r>
            <a:r>
              <a:rPr lang="ru-RU" sz="1600" dirty="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тканин до </a:t>
            </a:r>
            <a:r>
              <a:rPr lang="ru-RU" sz="1600" dirty="0" err="1">
                <a:ea typeface="+mn-lt"/>
                <a:cs typeface="+mn-lt"/>
              </a:rPr>
              <a:t>легень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 b="1" dirty="0" err="1">
                <a:ea typeface="+mn-lt"/>
                <a:cs typeface="+mn-lt"/>
              </a:rPr>
              <a:t>внутрішнє</a:t>
            </a:r>
            <a:r>
              <a:rPr lang="ru-RU" sz="1600" b="1" dirty="0">
                <a:ea typeface="+mn-lt"/>
                <a:cs typeface="+mn-lt"/>
              </a:rPr>
              <a:t> (</a:t>
            </a:r>
            <a:r>
              <a:rPr lang="ru-RU" sz="1600" b="1" dirty="0" err="1">
                <a:ea typeface="+mn-lt"/>
                <a:cs typeface="+mn-lt"/>
              </a:rPr>
              <a:t>тканинне</a:t>
            </a:r>
            <a:r>
              <a:rPr lang="ru-RU" sz="1600" b="1" dirty="0">
                <a:ea typeface="+mn-lt"/>
                <a:cs typeface="+mn-lt"/>
              </a:rPr>
              <a:t>) </a:t>
            </a:r>
            <a:r>
              <a:rPr lang="ru-RU" sz="1600" b="1" dirty="0" err="1">
                <a:ea typeface="+mn-lt"/>
                <a:cs typeface="+mn-lt"/>
              </a:rPr>
              <a:t>дихання</a:t>
            </a:r>
            <a:r>
              <a:rPr lang="ru-RU" sz="1600" dirty="0">
                <a:ea typeface="+mn-lt"/>
                <a:cs typeface="+mn-lt"/>
              </a:rPr>
              <a:t> — </a:t>
            </a:r>
            <a:r>
              <a:rPr lang="ru-RU" sz="1600" dirty="0" err="1">
                <a:ea typeface="+mn-lt"/>
                <a:cs typeface="+mn-lt"/>
              </a:rPr>
              <a:t>окиснювальні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процеси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клітинах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відбуваються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мітохондріях</a:t>
            </a:r>
            <a:r>
              <a:rPr lang="ru-RU" sz="1600" dirty="0">
                <a:ea typeface="+mn-lt"/>
                <a:cs typeface="+mn-lt"/>
              </a:rPr>
              <a:t>), </a:t>
            </a:r>
            <a:r>
              <a:rPr lang="ru-RU" sz="1600" dirty="0" err="1">
                <a:ea typeface="+mn-lt"/>
                <a:cs typeface="+mn-lt"/>
              </a:rPr>
              <a:t>внаслідок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яких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виділяється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енергія</a:t>
            </a:r>
            <a:r>
              <a:rPr lang="ru-RU" sz="1600" dirty="0">
                <a:ea typeface="+mn-lt"/>
                <a:cs typeface="+mn-lt"/>
              </a:rPr>
              <a:t> для </a:t>
            </a:r>
            <a:r>
              <a:rPr lang="ru-RU" sz="1600" dirty="0" err="1">
                <a:ea typeface="+mn-lt"/>
                <a:cs typeface="+mn-lt"/>
              </a:rPr>
              <a:t>життєдіяльності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 panose="020F0502020204030204"/>
            </a:endParaRPr>
          </a:p>
          <a:p>
            <a:pPr>
              <a:buNone/>
            </a:pPr>
            <a:endParaRPr lang="ru-RU" sz="1600" b="1" dirty="0">
              <a:ea typeface="+mn-lt"/>
              <a:cs typeface="+mn-lt"/>
            </a:endParaRPr>
          </a:p>
          <a:p>
            <a:pPr>
              <a:buNone/>
            </a:pPr>
            <a:r>
              <a:rPr lang="ru-RU" sz="1600" b="1" dirty="0" err="1">
                <a:ea typeface="+mn-lt"/>
                <a:cs typeface="+mn-lt"/>
              </a:rPr>
              <a:t>Органи</a:t>
            </a:r>
            <a:r>
              <a:rPr lang="ru-RU" sz="1600" b="1" dirty="0">
                <a:ea typeface="+mn-lt"/>
                <a:cs typeface="+mn-lt"/>
              </a:rPr>
              <a:t> </a:t>
            </a:r>
            <a:r>
              <a:rPr lang="ru-RU" sz="1600" b="1" dirty="0" err="1">
                <a:ea typeface="+mn-lt"/>
                <a:cs typeface="+mn-lt"/>
              </a:rPr>
              <a:t>дихання</a:t>
            </a:r>
            <a:r>
              <a:rPr lang="ru-RU" sz="1600" dirty="0">
                <a:ea typeface="+mn-lt"/>
                <a:cs typeface="+mn-lt"/>
              </a:rPr>
              <a:t> </a:t>
            </a:r>
            <a:r>
              <a:rPr lang="ru-RU" sz="1600" dirty="0" err="1">
                <a:ea typeface="+mn-lt"/>
                <a:cs typeface="+mn-lt"/>
              </a:rPr>
              <a:t>забезпечують</a:t>
            </a:r>
            <a:r>
              <a:rPr lang="ru-RU" sz="1600" dirty="0">
                <a:ea typeface="+mn-lt"/>
                <a:cs typeface="+mn-lt"/>
              </a:rPr>
              <a:t>:</a:t>
            </a:r>
            <a:endParaRPr lang="ru-RU" sz="16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ea typeface="+mn-lt"/>
                <a:cs typeface="+mn-lt"/>
              </a:rPr>
              <a:t>зовнішнє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дихання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тобто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вентиляцію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легенів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надходження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виведення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газів</a:t>
            </a:r>
            <a:r>
              <a:rPr lang="ru-RU" sz="1600" dirty="0">
                <a:ea typeface="+mn-lt"/>
                <a:cs typeface="+mn-lt"/>
              </a:rPr>
              <a:t>);</a:t>
            </a:r>
            <a:endParaRPr lang="ru-RU" sz="16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ea typeface="+mn-lt"/>
                <a:cs typeface="+mn-lt"/>
              </a:rPr>
              <a:t>газообмін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легенях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надходження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кисню</a:t>
            </a:r>
            <a:r>
              <a:rPr lang="ru-RU" sz="1600" dirty="0">
                <a:ea typeface="+mn-lt"/>
                <a:cs typeface="+mn-lt"/>
              </a:rPr>
              <a:t> з </a:t>
            </a:r>
            <a:r>
              <a:rPr lang="ru-RU" sz="1600" dirty="0" err="1">
                <a:ea typeface="+mn-lt"/>
                <a:cs typeface="+mn-lt"/>
              </a:rPr>
              <a:t>повітря</a:t>
            </a:r>
            <a:r>
              <a:rPr lang="ru-RU" sz="1600" dirty="0">
                <a:ea typeface="+mn-lt"/>
                <a:cs typeface="+mn-lt"/>
              </a:rPr>
              <a:t> в кров, а </a:t>
            </a:r>
            <a:r>
              <a:rPr lang="ru-RU" sz="1600" dirty="0" err="1">
                <a:ea typeface="+mn-lt"/>
                <a:cs typeface="+mn-lt"/>
              </a:rPr>
              <a:t>вуглекислого</a:t>
            </a:r>
            <a:r>
              <a:rPr lang="ru-RU" sz="1600" dirty="0">
                <a:ea typeface="+mn-lt"/>
                <a:cs typeface="+mn-lt"/>
              </a:rPr>
              <a:t> газу — з </a:t>
            </a:r>
            <a:r>
              <a:rPr lang="ru-RU" sz="1600" dirty="0" err="1">
                <a:ea typeface="+mn-lt"/>
                <a:cs typeface="+mn-lt"/>
              </a:rPr>
              <a:t>крові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повітря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що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видихається</a:t>
            </a:r>
            <a:r>
              <a:rPr lang="ru-RU" sz="1600" dirty="0">
                <a:ea typeface="+mn-lt"/>
                <a:cs typeface="+mn-lt"/>
              </a:rPr>
              <a:t>);</a:t>
            </a:r>
            <a:endParaRPr lang="ru-RU" sz="16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ea typeface="+mn-lt"/>
                <a:cs typeface="+mn-lt"/>
              </a:rPr>
              <a:t>газообмін</a:t>
            </a:r>
            <a:r>
              <a:rPr lang="ru-RU" sz="1600" dirty="0">
                <a:ea typeface="+mn-lt"/>
                <a:cs typeface="+mn-lt"/>
              </a:rPr>
              <a:t> у тканинах (</a:t>
            </a:r>
            <a:r>
              <a:rPr lang="ru-RU" sz="1600" dirty="0" err="1">
                <a:ea typeface="+mn-lt"/>
                <a:cs typeface="+mn-lt"/>
              </a:rPr>
              <a:t>надходження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вуглекислого</a:t>
            </a:r>
            <a:r>
              <a:rPr lang="ru-RU" sz="1600" dirty="0">
                <a:ea typeface="+mn-lt"/>
                <a:cs typeface="+mn-lt"/>
              </a:rPr>
              <a:t> газу з тканин у кров, а </a:t>
            </a:r>
            <a:r>
              <a:rPr lang="ru-RU" sz="1600" dirty="0" err="1">
                <a:ea typeface="+mn-lt"/>
                <a:cs typeface="+mn-lt"/>
              </a:rPr>
              <a:t>кисню</a:t>
            </a:r>
            <a:r>
              <a:rPr lang="ru-RU" sz="1600" dirty="0">
                <a:ea typeface="+mn-lt"/>
                <a:cs typeface="+mn-lt"/>
              </a:rPr>
              <a:t> — з </a:t>
            </a:r>
            <a:r>
              <a:rPr lang="ru-RU" sz="1600" dirty="0" err="1">
                <a:ea typeface="+mn-lt"/>
                <a:cs typeface="+mn-lt"/>
              </a:rPr>
              <a:t>крові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тканини</a:t>
            </a:r>
            <a:r>
              <a:rPr lang="ru-RU" sz="1600" dirty="0">
                <a:ea typeface="+mn-lt"/>
                <a:cs typeface="+mn-lt"/>
              </a:rPr>
              <a:t>);</a:t>
            </a:r>
            <a:endParaRPr lang="ru-RU" sz="16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ea typeface="+mn-lt"/>
                <a:cs typeface="+mn-lt"/>
              </a:rPr>
              <a:t>тканинне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дихання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окиснення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органічних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речовин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dirty="0" err="1">
                <a:ea typeface="+mn-lt"/>
                <a:cs typeface="+mn-lt"/>
              </a:rPr>
              <a:t>клітинах</a:t>
            </a:r>
            <a:r>
              <a:rPr lang="ru-RU" sz="1600" dirty="0">
                <a:ea typeface="+mn-lt"/>
                <a:cs typeface="+mn-lt"/>
              </a:rPr>
              <a:t> і синтез АТФ)</a:t>
            </a:r>
            <a:r>
              <a:rPr lang="ru-RU" sz="800" dirty="0">
                <a:ea typeface="+mn-lt"/>
                <a:cs typeface="+mn-lt"/>
              </a:rPr>
              <a:t>.</a:t>
            </a:r>
            <a:endParaRPr lang="ru-RU" sz="800" dirty="0"/>
          </a:p>
          <a:p>
            <a:pPr marL="0" indent="0">
              <a:buNone/>
            </a:pPr>
            <a:endParaRPr lang="ru-RU" sz="8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E3FE70-AB99-A3E2-1221-64B76CE1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630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5A9321-8896-C8A9-E1CC-23F1A68E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33" y="1766994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Під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час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навантаження</a:t>
            </a:r>
            <a:r>
              <a:rPr lang="en-US" sz="2000" dirty="0">
                <a:ea typeface="+mn-lt"/>
                <a:cs typeface="+mn-lt"/>
              </a:rPr>
              <a:t>, у </a:t>
            </a:r>
            <a:r>
              <a:rPr lang="en-US" sz="2000" dirty="0" err="1">
                <a:ea typeface="+mn-lt"/>
                <a:cs typeface="+mn-lt"/>
              </a:rPr>
              <a:t>тренованих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людей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зростає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дихальний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об’єм</a:t>
            </a:r>
            <a:r>
              <a:rPr lang="en-US" sz="2000" dirty="0">
                <a:ea typeface="+mn-lt"/>
                <a:cs typeface="+mn-lt"/>
              </a:rPr>
              <a:t>. А в </a:t>
            </a:r>
            <a:r>
              <a:rPr lang="en-US" sz="2000" dirty="0" err="1">
                <a:ea typeface="+mn-lt"/>
                <a:cs typeface="+mn-lt"/>
              </a:rPr>
              <a:t>нетренованих</a:t>
            </a:r>
            <a:r>
              <a:rPr lang="en-US" sz="2000" dirty="0">
                <a:ea typeface="+mn-lt"/>
                <a:cs typeface="+mn-lt"/>
              </a:rPr>
              <a:t> — </a:t>
            </a:r>
            <a:r>
              <a:rPr lang="en-US" sz="2000" dirty="0" err="1">
                <a:ea typeface="+mn-lt"/>
                <a:cs typeface="+mn-lt"/>
              </a:rPr>
              <a:t>частота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дихальних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рухів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cs typeface="Calibri" panose="020F0502020204030204"/>
            </a:endParaRPr>
          </a:p>
          <a:p>
            <a:endParaRPr lang="en-US" sz="1800" dirty="0">
              <a:cs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844ED95-CB5A-B956-A34E-80361E97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828"/>
          <a:stretch/>
        </p:blipFill>
        <p:spPr>
          <a:xfrm>
            <a:off x="6694414" y="809885"/>
            <a:ext cx="4535447" cy="42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4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065CB4-5758-C61E-85BD-726AE2EDF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93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ea typeface="+mn-lt"/>
                <a:cs typeface="+mn-lt"/>
              </a:rPr>
              <a:t>Критерії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оцінки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роботи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дихальної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системи</a:t>
            </a:r>
            <a:endParaRPr lang="ru-RU" dirty="0" err="1">
              <a:cs typeface="Calibri" panose="020F0502020204030204"/>
            </a:endParaRPr>
          </a:p>
          <a:p>
            <a:pPr marL="0" indent="0" algn="ctr">
              <a:buNone/>
            </a:pPr>
            <a:endParaRPr lang="ru-RU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Для </a:t>
            </a:r>
            <a:r>
              <a:rPr lang="ru-RU" dirty="0" err="1">
                <a:ea typeface="+mn-lt"/>
                <a:cs typeface="+mn-lt"/>
              </a:rPr>
              <a:t>оцінки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дихальної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системи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беруть</a:t>
            </a:r>
            <a:r>
              <a:rPr lang="ru-RU" dirty="0">
                <a:ea typeface="+mn-lt"/>
                <a:cs typeface="+mn-lt"/>
              </a:rPr>
              <a:t> до </a:t>
            </a:r>
            <a:r>
              <a:rPr lang="ru-RU" dirty="0" err="1">
                <a:ea typeface="+mn-lt"/>
                <a:cs typeface="+mn-lt"/>
              </a:rPr>
              <a:t>уваги</a:t>
            </a:r>
            <a:r>
              <a:rPr lang="ru-RU" dirty="0">
                <a:ea typeface="+mn-lt"/>
                <a:cs typeface="+mn-lt"/>
              </a:rPr>
              <a:t>: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• </a:t>
            </a:r>
            <a:r>
              <a:rPr lang="ru-RU" dirty="0" err="1">
                <a:ea typeface="+mn-lt"/>
                <a:cs typeface="+mn-lt"/>
              </a:rPr>
              <a:t>положення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потерпілого</a:t>
            </a:r>
            <a:r>
              <a:rPr lang="ru-RU" dirty="0">
                <a:ea typeface="+mn-lt"/>
                <a:cs typeface="+mn-lt"/>
              </a:rPr>
              <a:t>; </a:t>
            </a: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• </a:t>
            </a:r>
            <a:r>
              <a:rPr lang="ru-RU" dirty="0" err="1">
                <a:ea typeface="+mn-lt"/>
                <a:cs typeface="+mn-lt"/>
              </a:rPr>
              <a:t>якість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глибину</a:t>
            </a:r>
            <a:r>
              <a:rPr lang="ru-RU" dirty="0">
                <a:ea typeface="+mn-lt"/>
                <a:cs typeface="+mn-lt"/>
              </a:rPr>
              <a:t> й частоту </a:t>
            </a:r>
            <a:r>
              <a:rPr lang="ru-RU" dirty="0" err="1">
                <a:ea typeface="+mn-lt"/>
                <a:cs typeface="+mn-lt"/>
              </a:rPr>
              <a:t>дихання</a:t>
            </a:r>
            <a:r>
              <a:rPr lang="ru-RU" dirty="0">
                <a:ea typeface="+mn-lt"/>
                <a:cs typeface="+mn-lt"/>
              </a:rPr>
              <a:t>; 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• </a:t>
            </a:r>
            <a:r>
              <a:rPr lang="ru-RU" dirty="0" err="1">
                <a:ea typeface="+mn-lt"/>
                <a:cs typeface="+mn-lt"/>
              </a:rPr>
              <a:t>дихальні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зусилля</a:t>
            </a:r>
            <a:r>
              <a:rPr lang="ru-RU" dirty="0">
                <a:ea typeface="+mn-lt"/>
                <a:cs typeface="+mn-lt"/>
              </a:rPr>
              <a:t> та участь </a:t>
            </a:r>
            <a:r>
              <a:rPr lang="ru-RU" dirty="0" err="1">
                <a:ea typeface="+mn-lt"/>
                <a:cs typeface="+mn-lt"/>
              </a:rPr>
              <a:t>допоміжної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мускулатури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</a:t>
            </a:r>
            <a:r>
              <a:rPr lang="ru-RU" dirty="0">
                <a:ea typeface="+mn-lt"/>
                <a:cs typeface="+mn-lt"/>
              </a:rPr>
              <a:t> час </a:t>
            </a:r>
            <a:r>
              <a:rPr lang="ru-RU" dirty="0" err="1">
                <a:ea typeface="+mn-lt"/>
                <a:cs typeface="+mn-lt"/>
              </a:rPr>
              <a:t>дихання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Коли </a:t>
            </a:r>
            <a:r>
              <a:rPr lang="ru-RU" dirty="0" err="1">
                <a:ea typeface="+mn-lt"/>
                <a:cs typeface="+mn-lt"/>
              </a:rPr>
              <a:t>людина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непритомна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лежить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горілиць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язик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западає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опирається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м’яке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піднебіння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або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задню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стінку</a:t>
            </a:r>
            <a:r>
              <a:rPr lang="ru-RU" dirty="0">
                <a:ea typeface="+mn-lt"/>
                <a:cs typeface="+mn-lt"/>
              </a:rPr>
              <a:t> горла. Надгортанник </a:t>
            </a:r>
            <a:r>
              <a:rPr lang="ru-RU" dirty="0" err="1">
                <a:ea typeface="+mn-lt"/>
                <a:cs typeface="+mn-lt"/>
              </a:rPr>
              <a:t>западає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голосову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щілину</a:t>
            </a:r>
            <a:r>
              <a:rPr lang="ru-RU" dirty="0">
                <a:ea typeface="+mn-lt"/>
                <a:cs typeface="+mn-lt"/>
              </a:rPr>
              <a:t> й </a:t>
            </a:r>
            <a:r>
              <a:rPr lang="ru-RU" dirty="0" err="1">
                <a:ea typeface="+mn-lt"/>
                <a:cs typeface="+mn-lt"/>
              </a:rPr>
              <a:t>цілком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закриває</a:t>
            </a:r>
            <a:r>
              <a:rPr lang="ru-RU" dirty="0">
                <a:ea typeface="+mn-lt"/>
                <a:cs typeface="+mn-lt"/>
              </a:rPr>
              <a:t>. Так </a:t>
            </a:r>
            <a:r>
              <a:rPr lang="ru-RU" dirty="0" err="1">
                <a:ea typeface="+mn-lt"/>
                <a:cs typeface="+mn-lt"/>
              </a:rPr>
              <a:t>людина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задихнутись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71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dirty="0" err="1">
                <a:cs typeface="Calibri Light"/>
              </a:rPr>
              <a:t>Кровоносна</a:t>
            </a:r>
            <a:r>
              <a:rPr lang="ru-RU" dirty="0">
                <a:cs typeface="Calibri Light"/>
              </a:rPr>
              <a:t> 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6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тарелка, ед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4AF95838-AEFA-D5C9-1BCA-8A9D3300B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969902"/>
            <a:ext cx="5628018" cy="46853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48AA2-ACB5-AF0F-A341-669BE849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59" y="2078732"/>
            <a:ext cx="5467335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1800" b="1" dirty="0">
                <a:ea typeface="+mn-lt"/>
                <a:cs typeface="+mn-lt"/>
              </a:rPr>
              <a:t>Кров</a:t>
            </a:r>
            <a:r>
              <a:rPr lang="ru-RU" sz="1800" dirty="0">
                <a:ea typeface="+mn-lt"/>
                <a:cs typeface="+mn-lt"/>
              </a:rPr>
              <a:t> — </a:t>
            </a:r>
            <a:r>
              <a:rPr lang="ru-RU" sz="1800" dirty="0" err="1">
                <a:ea typeface="+mn-lt"/>
                <a:cs typeface="+mn-lt"/>
              </a:rPr>
              <a:t>рідка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сполучна</a:t>
            </a:r>
            <a:r>
              <a:rPr lang="ru-RU" sz="1800" dirty="0">
                <a:ea typeface="+mn-lt"/>
                <a:cs typeface="+mn-lt"/>
              </a:rPr>
              <a:t> тканина.</a:t>
            </a:r>
            <a:endParaRPr lang="ru-RU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В </a:t>
            </a:r>
            <a:r>
              <a:rPr lang="ru-RU" sz="1800" dirty="0" err="1">
                <a:ea typeface="+mn-lt"/>
                <a:cs typeface="+mn-lt"/>
              </a:rPr>
              <a:t>організмі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дорослої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міститься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близько</a:t>
            </a:r>
            <a:r>
              <a:rPr lang="ru-RU" sz="1800" dirty="0">
                <a:ea typeface="+mn-lt"/>
                <a:cs typeface="+mn-lt"/>
              </a:rPr>
              <a:t> 5 - 6 л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і становить 5 - 8 % </a:t>
            </a:r>
            <a:r>
              <a:rPr lang="ru-RU" sz="1800" dirty="0" err="1">
                <a:ea typeface="+mn-lt"/>
                <a:cs typeface="+mn-lt"/>
              </a:rPr>
              <a:t>маси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тіла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 panose="020F0502020204030204"/>
            </a:endParaRP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err="1">
                <a:ea typeface="+mn-lt"/>
                <a:cs typeface="+mn-lt"/>
              </a:rPr>
              <a:t>Основну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частину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складає</a:t>
            </a:r>
            <a:r>
              <a:rPr lang="ru-RU" sz="1800" dirty="0">
                <a:ea typeface="+mn-lt"/>
                <a:cs typeface="+mn-lt"/>
              </a:rPr>
              <a:t>: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 err="1">
                <a:ea typeface="+mn-lt"/>
                <a:cs typeface="+mn-lt"/>
              </a:rPr>
              <a:t>рідка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міжклітинна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речовина</a:t>
            </a:r>
            <a:r>
              <a:rPr lang="ru-RU" sz="1800" dirty="0">
                <a:ea typeface="+mn-lt"/>
                <a:cs typeface="+mn-lt"/>
              </a:rPr>
              <a:t> — </a:t>
            </a:r>
            <a:r>
              <a:rPr lang="ru-RU" sz="1800" b="1" dirty="0">
                <a:ea typeface="+mn-lt"/>
                <a:cs typeface="+mn-lt"/>
              </a:rPr>
              <a:t>плазма</a:t>
            </a:r>
            <a:r>
              <a:rPr lang="ru-RU" sz="1800" dirty="0">
                <a:ea typeface="+mn-lt"/>
                <a:cs typeface="+mn-lt"/>
              </a:rPr>
              <a:t> (55 - 60 %);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 err="1">
                <a:ea typeface="+mn-lt"/>
                <a:cs typeface="+mn-lt"/>
              </a:rPr>
              <a:t>формені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елементи</a:t>
            </a:r>
            <a:r>
              <a:rPr lang="ru-RU" sz="1800" dirty="0">
                <a:ea typeface="+mn-lt"/>
                <a:cs typeface="+mn-lt"/>
              </a:rPr>
              <a:t> (</a:t>
            </a:r>
            <a:r>
              <a:rPr lang="ru-RU" sz="1800" dirty="0" err="1">
                <a:ea typeface="+mn-lt"/>
                <a:cs typeface="+mn-lt"/>
              </a:rPr>
              <a:t>клітини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) (40 - 45 %): </a:t>
            </a:r>
            <a:r>
              <a:rPr lang="ru-RU" sz="1800" b="1" dirty="0" err="1">
                <a:ea typeface="+mn-lt"/>
                <a:cs typeface="+mn-lt"/>
              </a:rPr>
              <a:t>еритроцити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b="1" dirty="0" err="1">
                <a:ea typeface="+mn-lt"/>
                <a:cs typeface="+mn-lt"/>
              </a:rPr>
              <a:t>лейкоцити</a:t>
            </a:r>
            <a:r>
              <a:rPr lang="ru-RU" sz="1800" dirty="0">
                <a:ea typeface="+mn-lt"/>
                <a:cs typeface="+mn-lt"/>
              </a:rPr>
              <a:t> і </a:t>
            </a:r>
            <a:r>
              <a:rPr lang="ru-RU" sz="1800" b="1" dirty="0" err="1">
                <a:ea typeface="+mn-lt"/>
                <a:cs typeface="+mn-lt"/>
              </a:rPr>
              <a:t>тромбоцити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/>
          </a:p>
          <a:p>
            <a:endParaRPr lang="ru-RU" sz="1800" dirty="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A219F-FF4B-306F-AE19-EC2AB1BC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latin typeface="Calibri"/>
                <a:cs typeface="Calibri"/>
              </a:rPr>
              <a:t>Функції крові:</a:t>
            </a:r>
            <a:endParaRPr lang="ru-RU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86F76-26D3-E54E-51A1-5B151A844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12" y="2643711"/>
            <a:ext cx="11192148" cy="3699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ru-RU" sz="1600" dirty="0">
              <a:cs typeface="Calibri" panose="020F0502020204030204"/>
            </a:endParaRPr>
          </a:p>
          <a:p>
            <a:r>
              <a:rPr lang="ru-RU" sz="1600" b="1" dirty="0" err="1">
                <a:ea typeface="+mn-lt"/>
                <a:cs typeface="+mn-lt"/>
              </a:rPr>
              <a:t>Дихальна</a:t>
            </a:r>
            <a:r>
              <a:rPr lang="ru-RU" sz="1600" dirty="0">
                <a:ea typeface="+mn-lt"/>
                <a:cs typeface="+mn-lt"/>
              </a:rPr>
              <a:t> — переносить </a:t>
            </a:r>
            <a:r>
              <a:rPr lang="ru-RU" sz="1600" dirty="0" err="1">
                <a:ea typeface="+mn-lt"/>
                <a:cs typeface="+mn-lt"/>
              </a:rPr>
              <a:t>кисень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легенів</a:t>
            </a:r>
            <a:r>
              <a:rPr lang="ru-RU" sz="1600" dirty="0">
                <a:ea typeface="+mn-lt"/>
                <a:cs typeface="+mn-lt"/>
              </a:rPr>
              <a:t> до </a:t>
            </a:r>
            <a:r>
              <a:rPr lang="ru-RU" sz="1600" dirty="0" err="1">
                <a:ea typeface="+mn-lt"/>
                <a:cs typeface="+mn-lt"/>
              </a:rPr>
              <a:t>всіх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клітин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організму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вуглекислий</a:t>
            </a:r>
            <a:r>
              <a:rPr lang="ru-RU" sz="1600" dirty="0">
                <a:ea typeface="+mn-lt"/>
                <a:cs typeface="+mn-lt"/>
              </a:rPr>
              <a:t> газ — у </a:t>
            </a:r>
            <a:r>
              <a:rPr lang="ru-RU" sz="1600" dirty="0" err="1">
                <a:ea typeface="+mn-lt"/>
                <a:cs typeface="+mn-lt"/>
              </a:rPr>
              <a:t>зворотному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напрямку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>
              <a:cs typeface="Calibri"/>
            </a:endParaRPr>
          </a:p>
          <a:p>
            <a:r>
              <a:rPr lang="ru-RU" sz="1600" b="1" dirty="0" err="1">
                <a:ea typeface="+mn-lt"/>
                <a:cs typeface="+mn-lt"/>
              </a:rPr>
              <a:t>Поживна</a:t>
            </a:r>
            <a:r>
              <a:rPr lang="ru-RU" sz="1600" dirty="0">
                <a:ea typeface="+mn-lt"/>
                <a:cs typeface="+mn-lt"/>
              </a:rPr>
              <a:t> — переносить </a:t>
            </a:r>
            <a:r>
              <a:rPr lang="ru-RU" sz="1600" dirty="0" err="1">
                <a:ea typeface="+mn-lt"/>
                <a:cs typeface="+mn-lt"/>
              </a:rPr>
              <a:t>поживні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речовини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всмоктуються</a:t>
            </a:r>
            <a:r>
              <a:rPr lang="ru-RU" sz="1600" dirty="0">
                <a:ea typeface="+mn-lt"/>
                <a:cs typeface="+mn-lt"/>
              </a:rPr>
              <a:t> у кишечнику.</a:t>
            </a:r>
            <a:endParaRPr lang="ru-RU" sz="1600">
              <a:cs typeface="Calibri"/>
            </a:endParaRPr>
          </a:p>
          <a:p>
            <a:r>
              <a:rPr lang="ru-RU" sz="1600" b="1" dirty="0" err="1">
                <a:ea typeface="+mn-lt"/>
                <a:cs typeface="+mn-lt"/>
              </a:rPr>
              <a:t>Видільна</a:t>
            </a:r>
            <a:r>
              <a:rPr lang="ru-RU" sz="1600" dirty="0">
                <a:ea typeface="+mn-lt"/>
                <a:cs typeface="+mn-lt"/>
              </a:rPr>
              <a:t> — </a:t>
            </a:r>
            <a:r>
              <a:rPr lang="ru-RU" sz="1600" dirty="0" err="1">
                <a:ea typeface="+mn-lt"/>
                <a:cs typeface="+mn-lt"/>
              </a:rPr>
              <a:t>виносить</a:t>
            </a:r>
            <a:r>
              <a:rPr lang="ru-RU" sz="1600" dirty="0">
                <a:ea typeface="+mn-lt"/>
                <a:cs typeface="+mn-lt"/>
              </a:rPr>
              <a:t> з тканин </a:t>
            </a:r>
            <a:r>
              <a:rPr lang="ru-RU" sz="1600" dirty="0" err="1">
                <a:ea typeface="+mn-lt"/>
                <a:cs typeface="+mn-lt"/>
              </a:rPr>
              <a:t>продукти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обміну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dirty="0" err="1">
                <a:ea typeface="+mn-lt"/>
                <a:cs typeface="+mn-lt"/>
              </a:rPr>
              <a:t>нирки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печінку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>
              <a:cs typeface="Calibri"/>
            </a:endParaRPr>
          </a:p>
          <a:p>
            <a:r>
              <a:rPr lang="ru-RU" sz="1600" b="1" dirty="0" err="1">
                <a:ea typeface="+mn-lt"/>
                <a:cs typeface="+mn-lt"/>
              </a:rPr>
              <a:t>Терморегуляційна</a:t>
            </a:r>
            <a:r>
              <a:rPr lang="ru-RU" sz="1600" dirty="0">
                <a:ea typeface="+mn-lt"/>
                <a:cs typeface="+mn-lt"/>
              </a:rPr>
              <a:t> — при </a:t>
            </a:r>
            <a:r>
              <a:rPr lang="ru-RU" sz="1600" dirty="0" err="1">
                <a:ea typeface="+mn-lt"/>
                <a:cs typeface="+mn-lt"/>
              </a:rPr>
              <a:t>низькій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температурі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навколишнього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середовища</a:t>
            </a:r>
            <a:r>
              <a:rPr lang="ru-RU" sz="1600" dirty="0">
                <a:ea typeface="+mn-lt"/>
                <a:cs typeface="+mn-lt"/>
              </a:rPr>
              <a:t> кров, </a:t>
            </a:r>
            <a:r>
              <a:rPr lang="ru-RU" sz="1600" dirty="0" err="1">
                <a:ea typeface="+mn-lt"/>
                <a:cs typeface="+mn-lt"/>
              </a:rPr>
              <a:t>нагріваючись</a:t>
            </a:r>
            <a:r>
              <a:rPr lang="ru-RU" sz="1600" dirty="0">
                <a:ea typeface="+mn-lt"/>
                <a:cs typeface="+mn-lt"/>
              </a:rPr>
              <a:t>, переносить тепло </a:t>
            </a:r>
            <a:r>
              <a:rPr lang="ru-RU" sz="1600" dirty="0" err="1">
                <a:ea typeface="+mn-lt"/>
                <a:cs typeface="+mn-lt"/>
              </a:rPr>
              <a:t>зі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скелетних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м'язів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печінки</a:t>
            </a:r>
            <a:r>
              <a:rPr lang="ru-RU" sz="1600" dirty="0">
                <a:ea typeface="+mn-lt"/>
                <a:cs typeface="+mn-lt"/>
              </a:rPr>
              <a:t> до тих </a:t>
            </a:r>
            <a:r>
              <a:rPr lang="ru-RU" sz="1600" dirty="0" err="1">
                <a:ea typeface="+mn-lt"/>
                <a:cs typeface="+mn-lt"/>
              </a:rPr>
              <a:t>органів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необхідно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зігріти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шкіра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мозок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тощо</a:t>
            </a:r>
            <a:r>
              <a:rPr lang="ru-RU" sz="1600" dirty="0">
                <a:ea typeface="+mn-lt"/>
                <a:cs typeface="+mn-lt"/>
              </a:rPr>
              <a:t>).</a:t>
            </a:r>
            <a:endParaRPr lang="ru-RU" sz="1600">
              <a:cs typeface="Calibri"/>
            </a:endParaRPr>
          </a:p>
          <a:p>
            <a:r>
              <a:rPr lang="ru-RU" sz="1600" b="1" dirty="0" err="1">
                <a:ea typeface="+mn-lt"/>
                <a:cs typeface="+mn-lt"/>
              </a:rPr>
              <a:t>Захисна</a:t>
            </a:r>
            <a:r>
              <a:rPr lang="ru-RU" sz="1600" dirty="0">
                <a:ea typeface="+mn-lt"/>
                <a:cs typeface="+mn-lt"/>
              </a:rPr>
              <a:t> — </a:t>
            </a:r>
            <a:r>
              <a:rPr lang="ru-RU" sz="1600" dirty="0" err="1">
                <a:ea typeface="+mn-lt"/>
                <a:cs typeface="+mn-lt"/>
              </a:rPr>
              <a:t>клітини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крові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лейкоцити</a:t>
            </a:r>
            <a:r>
              <a:rPr lang="ru-RU" sz="1600" dirty="0">
                <a:ea typeface="+mn-lt"/>
                <a:cs typeface="+mn-lt"/>
              </a:rPr>
              <a:t>) </a:t>
            </a:r>
            <a:r>
              <a:rPr lang="ru-RU" sz="1600" dirty="0" err="1">
                <a:ea typeface="+mn-lt"/>
                <a:cs typeface="+mn-lt"/>
              </a:rPr>
              <a:t>вбивають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чужорідні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агенти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проникають</a:t>
            </a:r>
            <a:r>
              <a:rPr lang="ru-RU" sz="1600" dirty="0">
                <a:ea typeface="+mn-lt"/>
                <a:cs typeface="+mn-lt"/>
              </a:rPr>
              <a:t> в </a:t>
            </a:r>
            <a:r>
              <a:rPr lang="ru-RU" sz="1600" dirty="0" err="1">
                <a:ea typeface="+mn-lt"/>
                <a:cs typeface="+mn-lt"/>
              </a:rPr>
              <a:t>організм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dirty="0" err="1">
                <a:ea typeface="+mn-lt"/>
                <a:cs typeface="+mn-lt"/>
              </a:rPr>
              <a:t>викликають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захворювання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бактерії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dirty="0" err="1">
                <a:ea typeface="+mn-lt"/>
                <a:cs typeface="+mn-lt"/>
              </a:rPr>
              <a:t>віруси</a:t>
            </a:r>
            <a:r>
              <a:rPr lang="ru-RU" sz="1600" dirty="0">
                <a:ea typeface="+mn-lt"/>
                <a:cs typeface="+mn-lt"/>
              </a:rPr>
              <a:t>); </a:t>
            </a:r>
            <a:r>
              <a:rPr lang="ru-RU" sz="1600" dirty="0" err="1">
                <a:ea typeface="+mn-lt"/>
                <a:cs typeface="+mn-lt"/>
              </a:rPr>
              <a:t>інші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клітини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крові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тромбоцити</a:t>
            </a:r>
            <a:r>
              <a:rPr lang="ru-RU" sz="1600" dirty="0">
                <a:ea typeface="+mn-lt"/>
                <a:cs typeface="+mn-lt"/>
              </a:rPr>
              <a:t>) </a:t>
            </a:r>
            <a:r>
              <a:rPr lang="ru-RU" sz="1600" dirty="0" err="1">
                <a:ea typeface="+mn-lt"/>
                <a:cs typeface="+mn-lt"/>
              </a:rPr>
              <a:t>відповідають</a:t>
            </a:r>
            <a:r>
              <a:rPr lang="ru-RU" sz="1600" dirty="0">
                <a:ea typeface="+mn-lt"/>
                <a:cs typeface="+mn-lt"/>
              </a:rPr>
              <a:t> за </a:t>
            </a:r>
            <a:r>
              <a:rPr lang="ru-RU" sz="1600" dirty="0" err="1">
                <a:ea typeface="+mn-lt"/>
                <a:cs typeface="+mn-lt"/>
              </a:rPr>
              <a:t>утворення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згустку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крові</a:t>
            </a:r>
            <a:r>
              <a:rPr lang="ru-RU" sz="1600" dirty="0">
                <a:ea typeface="+mn-lt"/>
                <a:cs typeface="+mn-lt"/>
              </a:rPr>
              <a:t> — тромбу — у тому </a:t>
            </a:r>
            <a:r>
              <a:rPr lang="ru-RU" sz="1600" dirty="0" err="1">
                <a:ea typeface="+mn-lt"/>
                <a:cs typeface="+mn-lt"/>
              </a:rPr>
              <a:t>місці</a:t>
            </a:r>
            <a:r>
              <a:rPr lang="ru-RU" sz="1600" dirty="0">
                <a:ea typeface="+mn-lt"/>
                <a:cs typeface="+mn-lt"/>
              </a:rPr>
              <a:t>, де є </a:t>
            </a:r>
            <a:r>
              <a:rPr lang="ru-RU" sz="1600" dirty="0" err="1">
                <a:ea typeface="+mn-lt"/>
                <a:cs typeface="+mn-lt"/>
              </a:rPr>
              <a:t>пошкоджена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судина</a:t>
            </a:r>
            <a:r>
              <a:rPr lang="ru-RU" sz="1600" dirty="0">
                <a:ea typeface="+mn-lt"/>
                <a:cs typeface="+mn-lt"/>
              </a:rPr>
              <a:t> (</a:t>
            </a:r>
            <a:r>
              <a:rPr lang="ru-RU" sz="1600" dirty="0" err="1">
                <a:ea typeface="+mn-lt"/>
                <a:cs typeface="+mn-lt"/>
              </a:rPr>
              <a:t>цей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процес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захищає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організм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небезпечної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крововтрати</a:t>
            </a:r>
            <a:r>
              <a:rPr lang="ru-RU" sz="1600" dirty="0">
                <a:ea typeface="+mn-lt"/>
                <a:cs typeface="+mn-lt"/>
              </a:rPr>
              <a:t>).</a:t>
            </a:r>
            <a:endParaRPr lang="ru-RU" sz="1600">
              <a:cs typeface="Calibri"/>
            </a:endParaRPr>
          </a:p>
          <a:p>
            <a:r>
              <a:rPr lang="ru-RU" sz="1600" b="1" err="1">
                <a:ea typeface="+mn-lt"/>
                <a:cs typeface="+mn-lt"/>
              </a:rPr>
              <a:t>Регуляторна</a:t>
            </a:r>
            <a:r>
              <a:rPr lang="ru-RU" sz="1600" dirty="0">
                <a:ea typeface="+mn-lt"/>
                <a:cs typeface="+mn-lt"/>
              </a:rPr>
              <a:t> — кров шляхом </a:t>
            </a:r>
            <a:r>
              <a:rPr lang="ru-RU" sz="1600" err="1">
                <a:ea typeface="+mn-lt"/>
                <a:cs typeface="+mn-lt"/>
              </a:rPr>
              <a:t>перенесення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цілого</a:t>
            </a:r>
            <a:r>
              <a:rPr lang="ru-RU" sz="1600" dirty="0">
                <a:ea typeface="+mn-lt"/>
                <a:cs typeface="+mn-lt"/>
              </a:rPr>
              <a:t> ряду </a:t>
            </a:r>
            <a:r>
              <a:rPr lang="ru-RU" sz="1600" err="1">
                <a:ea typeface="+mn-lt"/>
                <a:cs typeface="+mn-lt"/>
              </a:rPr>
              <a:t>біологічно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активних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речовин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підтримує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err="1">
                <a:ea typeface="+mn-lt"/>
                <a:cs typeface="+mn-lt"/>
              </a:rPr>
              <a:t>організмі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відносну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сталість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хімічного</a:t>
            </a:r>
            <a:r>
              <a:rPr lang="ru-RU" sz="1600" dirty="0">
                <a:ea typeface="+mn-lt"/>
                <a:cs typeface="+mn-lt"/>
              </a:rPr>
              <a:t> складу і </a:t>
            </a:r>
            <a:r>
              <a:rPr lang="ru-RU" sz="1600" err="1">
                <a:ea typeface="+mn-lt"/>
                <a:cs typeface="+mn-lt"/>
              </a:rPr>
              <a:t>фізичних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властивостей</a:t>
            </a:r>
            <a:r>
              <a:rPr lang="ru-RU" sz="1600" dirty="0">
                <a:ea typeface="+mn-lt"/>
                <a:cs typeface="+mn-lt"/>
              </a:rPr>
              <a:t> у </a:t>
            </a:r>
            <a:r>
              <a:rPr lang="ru-RU" sz="1600" err="1">
                <a:ea typeface="+mn-lt"/>
                <a:cs typeface="+mn-lt"/>
              </a:rPr>
              <a:t>всіх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його</a:t>
            </a:r>
            <a:r>
              <a:rPr lang="ru-RU" sz="1600" dirty="0">
                <a:ea typeface="+mn-lt"/>
                <a:cs typeface="+mn-lt"/>
              </a:rPr>
              <a:t> тканинах (</a:t>
            </a:r>
            <a:r>
              <a:rPr lang="ru-RU" sz="1600" b="1" dirty="0">
                <a:ea typeface="+mn-lt"/>
                <a:cs typeface="+mn-lt"/>
              </a:rPr>
              <a:t>гомеостаз</a:t>
            </a:r>
            <a:r>
              <a:rPr lang="ru-RU" sz="1600" dirty="0">
                <a:ea typeface="+mn-lt"/>
                <a:cs typeface="+mn-lt"/>
              </a:rPr>
              <a:t>).</a:t>
            </a:r>
            <a:endParaRPr lang="ru-RU" sz="1600">
              <a:cs typeface="Calibri"/>
            </a:endParaRPr>
          </a:p>
          <a:p>
            <a:pPr marL="0" indent="0">
              <a:buNone/>
            </a:pPr>
            <a:r>
              <a:rPr lang="ru-RU" sz="1600" err="1">
                <a:ea typeface="+mn-lt"/>
                <a:cs typeface="+mn-lt"/>
              </a:rPr>
              <a:t>Більшість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зазначених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функцій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пов'язані</a:t>
            </a:r>
            <a:r>
              <a:rPr lang="ru-RU" sz="1600" dirty="0">
                <a:ea typeface="+mn-lt"/>
                <a:cs typeface="+mn-lt"/>
              </a:rPr>
              <a:t> з переносом </a:t>
            </a:r>
            <a:r>
              <a:rPr lang="ru-RU" sz="1600" err="1">
                <a:ea typeface="+mn-lt"/>
                <a:cs typeface="+mn-lt"/>
              </a:rPr>
              <a:t>речовин</a:t>
            </a:r>
            <a:r>
              <a:rPr lang="ru-RU" sz="1600" dirty="0">
                <a:ea typeface="+mn-lt"/>
                <a:cs typeface="+mn-lt"/>
              </a:rPr>
              <a:t> в </a:t>
            </a:r>
            <a:r>
              <a:rPr lang="ru-RU" sz="1600" err="1">
                <a:ea typeface="+mn-lt"/>
                <a:cs typeface="+mn-lt"/>
              </a:rPr>
              <a:t>організмі</a:t>
            </a:r>
            <a:r>
              <a:rPr lang="ru-RU" sz="1600" dirty="0">
                <a:ea typeface="+mn-lt"/>
                <a:cs typeface="+mn-lt"/>
              </a:rPr>
              <a:t>, тому часто </a:t>
            </a:r>
            <a:r>
              <a:rPr lang="ru-RU" sz="1600" err="1">
                <a:ea typeface="+mn-lt"/>
                <a:cs typeface="+mn-lt"/>
              </a:rPr>
              <a:t>їх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об'єднують</a:t>
            </a:r>
            <a:r>
              <a:rPr lang="ru-RU" sz="1600" dirty="0">
                <a:ea typeface="+mn-lt"/>
                <a:cs typeface="+mn-lt"/>
              </a:rPr>
              <a:t> в одну </a:t>
            </a:r>
            <a:r>
              <a:rPr lang="ru-RU" sz="1600" err="1">
                <a:ea typeface="+mn-lt"/>
                <a:cs typeface="+mn-lt"/>
              </a:rPr>
              <a:t>загальну</a:t>
            </a:r>
            <a:r>
              <a:rPr lang="ru-RU" sz="1600" dirty="0">
                <a:ea typeface="+mn-lt"/>
                <a:cs typeface="+mn-lt"/>
              </a:rPr>
              <a:t> </a:t>
            </a:r>
            <a:r>
              <a:rPr lang="ru-RU" sz="1600" b="1" err="1">
                <a:ea typeface="+mn-lt"/>
                <a:cs typeface="+mn-lt"/>
              </a:rPr>
              <a:t>функцію</a:t>
            </a:r>
            <a:r>
              <a:rPr lang="ru-RU" sz="1600" b="1" dirty="0">
                <a:ea typeface="+mn-lt"/>
                <a:cs typeface="+mn-lt"/>
              </a:rPr>
              <a:t> </a:t>
            </a:r>
            <a:r>
              <a:rPr lang="ru-RU" sz="1600" b="1" err="1">
                <a:ea typeface="+mn-lt"/>
                <a:cs typeface="+mn-lt"/>
              </a:rPr>
              <a:t>крові</a:t>
            </a:r>
            <a:r>
              <a:rPr lang="ru-RU" sz="1600" b="1" dirty="0">
                <a:ea typeface="+mn-lt"/>
                <a:cs typeface="+mn-lt"/>
              </a:rPr>
              <a:t> — </a:t>
            </a:r>
            <a:r>
              <a:rPr lang="ru-RU" sz="1600" b="1" err="1">
                <a:ea typeface="+mn-lt"/>
                <a:cs typeface="+mn-lt"/>
              </a:rPr>
              <a:t>транспортну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>
              <a:cs typeface="Calibri"/>
            </a:endParaRPr>
          </a:p>
          <a:p>
            <a:endParaRPr lang="ru-RU" sz="1100">
              <a:cs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34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81AEB-F6FA-4F84-9724-02DC321C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8" y="277293"/>
            <a:ext cx="5244835" cy="56016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800" b="1" dirty="0" err="1">
                <a:ea typeface="+mn-lt"/>
                <a:cs typeface="+mn-lt"/>
              </a:rPr>
              <a:t>Еритроцити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або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червоні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кров'яні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тільця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dirty="0">
                <a:ea typeface="+mn-lt"/>
                <a:cs typeface="+mn-lt"/>
              </a:rPr>
              <a:t>— </a:t>
            </a:r>
            <a:r>
              <a:rPr lang="ru-RU" sz="1800" dirty="0" err="1">
                <a:ea typeface="+mn-lt"/>
                <a:cs typeface="+mn-lt"/>
              </a:rPr>
              <a:t>маленькі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без'ядерні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двоввігнуті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дископодібні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клітини</a:t>
            </a:r>
            <a:r>
              <a:rPr lang="ru-RU" sz="1800" dirty="0">
                <a:ea typeface="+mn-lt"/>
                <a:cs typeface="+mn-lt"/>
              </a:rPr>
              <a:t> (в 1 мм ³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міститься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приблизно</a:t>
            </a:r>
            <a:r>
              <a:rPr lang="ru-RU" sz="1800" dirty="0">
                <a:ea typeface="+mn-lt"/>
                <a:cs typeface="+mn-lt"/>
              </a:rPr>
              <a:t> 5,5 млн </a:t>
            </a:r>
            <a:r>
              <a:rPr lang="ru-RU" sz="1800" dirty="0" err="1">
                <a:ea typeface="+mn-lt"/>
                <a:cs typeface="+mn-lt"/>
              </a:rPr>
              <a:t>еритроцитів</a:t>
            </a:r>
            <a:r>
              <a:rPr lang="ru-RU" sz="1800" dirty="0">
                <a:ea typeface="+mn-lt"/>
                <a:cs typeface="+mn-lt"/>
              </a:rPr>
              <a:t>).</a:t>
            </a:r>
          </a:p>
          <a:p>
            <a:r>
              <a:rPr lang="ru-RU" sz="1800" b="1" dirty="0" err="1">
                <a:ea typeface="+mn-lt"/>
                <a:cs typeface="+mn-lt"/>
              </a:rPr>
              <a:t>Функція</a:t>
            </a:r>
            <a:r>
              <a:rPr lang="ru-RU" sz="1800" b="1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еритроцитів</a:t>
            </a:r>
            <a:r>
              <a:rPr lang="ru-RU" sz="1800" dirty="0">
                <a:ea typeface="+mn-lt"/>
                <a:cs typeface="+mn-lt"/>
              </a:rPr>
              <a:t> — </a:t>
            </a:r>
            <a:r>
              <a:rPr lang="ru-RU" sz="1800" b="1" dirty="0" err="1">
                <a:ea typeface="+mn-lt"/>
                <a:cs typeface="+mn-lt"/>
              </a:rPr>
              <a:t>дихальна</a:t>
            </a:r>
            <a:r>
              <a:rPr lang="ru-RU" sz="1800" dirty="0">
                <a:ea typeface="+mn-lt"/>
                <a:cs typeface="+mn-lt"/>
              </a:rPr>
              <a:t> (</a:t>
            </a:r>
            <a:r>
              <a:rPr lang="ru-RU" sz="1800" dirty="0" err="1">
                <a:ea typeface="+mn-lt"/>
                <a:cs typeface="+mn-lt"/>
              </a:rPr>
              <a:t>транспортування</a:t>
            </a:r>
            <a:r>
              <a:rPr lang="ru-RU" sz="1800" dirty="0">
                <a:ea typeface="+mn-lt"/>
                <a:cs typeface="+mn-lt"/>
              </a:rPr>
              <a:t> до тканин </a:t>
            </a:r>
            <a:r>
              <a:rPr lang="ru-RU" sz="1800" dirty="0" err="1">
                <a:ea typeface="+mn-lt"/>
                <a:cs typeface="+mn-lt"/>
              </a:rPr>
              <a:t>кисню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видалення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вуглекислого</a:t>
            </a:r>
            <a:r>
              <a:rPr lang="ru-RU" sz="1800" dirty="0">
                <a:ea typeface="+mn-lt"/>
                <a:cs typeface="+mn-lt"/>
              </a:rPr>
              <a:t> газу). </a:t>
            </a:r>
            <a:r>
              <a:rPr lang="ru-RU" sz="1800" dirty="0" err="1">
                <a:ea typeface="+mn-lt"/>
                <a:cs typeface="+mn-lt"/>
              </a:rPr>
              <a:t>Двоввігнута</a:t>
            </a:r>
            <a:r>
              <a:rPr lang="ru-RU" sz="1800" dirty="0">
                <a:ea typeface="+mn-lt"/>
                <a:cs typeface="+mn-lt"/>
              </a:rPr>
              <a:t> форма </a:t>
            </a:r>
            <a:r>
              <a:rPr lang="ru-RU" sz="1800" dirty="0" err="1">
                <a:ea typeface="+mn-lt"/>
                <a:cs typeface="+mn-lt"/>
              </a:rPr>
              <a:t>еритроцитів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створює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більшу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поверхню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клітини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покращує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процес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газообміну</a:t>
            </a:r>
            <a:r>
              <a:rPr lang="ru-RU" sz="1800" dirty="0">
                <a:ea typeface="+mn-lt"/>
                <a:cs typeface="+mn-lt"/>
              </a:rPr>
              <a:t> (</a:t>
            </a:r>
            <a:r>
              <a:rPr lang="ru-RU" sz="1800" dirty="0" err="1">
                <a:ea typeface="+mn-lt"/>
                <a:cs typeface="+mn-lt"/>
              </a:rPr>
              <a:t>загальна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поверхня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усіх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еритроцитів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однієї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більшою</a:t>
            </a:r>
            <a:r>
              <a:rPr lang="ru-RU" sz="1800" dirty="0">
                <a:ea typeface="+mn-lt"/>
                <a:cs typeface="+mn-lt"/>
              </a:rPr>
              <a:t> за </a:t>
            </a:r>
            <a:r>
              <a:rPr lang="ru-RU" sz="1800" dirty="0" err="1">
                <a:ea typeface="+mn-lt"/>
                <a:cs typeface="+mn-lt"/>
              </a:rPr>
              <a:t>футбольне</a:t>
            </a:r>
            <a:r>
              <a:rPr lang="ru-RU" sz="1800" dirty="0">
                <a:ea typeface="+mn-lt"/>
                <a:cs typeface="+mn-lt"/>
              </a:rPr>
              <a:t> поле).</a:t>
            </a:r>
            <a:endParaRPr lang="ru-RU" sz="1800" dirty="0">
              <a:cs typeface="Calibri" panose="020F0502020204030204"/>
            </a:endParaRPr>
          </a:p>
          <a:p>
            <a:r>
              <a:rPr lang="ru-RU" sz="1800" dirty="0" err="1">
                <a:ea typeface="+mn-lt"/>
                <a:cs typeface="+mn-lt"/>
              </a:rPr>
              <a:t>Всередині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еритроцитів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містяться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молекули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яскраво-червоного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дихальногопігменту</a:t>
            </a:r>
            <a:r>
              <a:rPr lang="ru-RU" sz="1800" dirty="0">
                <a:ea typeface="+mn-lt"/>
                <a:cs typeface="+mn-lt"/>
              </a:rPr>
              <a:t> — </a:t>
            </a:r>
            <a:r>
              <a:rPr lang="ru-RU" sz="1800" b="1" dirty="0" err="1">
                <a:ea typeface="+mn-lt"/>
                <a:cs typeface="+mn-lt"/>
              </a:rPr>
              <a:t>гемоглобіну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робить кров </a:t>
            </a:r>
            <a:r>
              <a:rPr lang="ru-RU" sz="1800" dirty="0" err="1">
                <a:ea typeface="+mn-lt"/>
                <a:cs typeface="+mn-lt"/>
              </a:rPr>
              <a:t>червоною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</a:p>
          <a:p>
            <a:r>
              <a:rPr lang="ru-RU" sz="1600" dirty="0">
                <a:cs typeface="Calibri"/>
              </a:rPr>
              <a:t>Основною </a:t>
            </a:r>
            <a:r>
              <a:rPr lang="ru-RU" sz="1600" dirty="0" err="1">
                <a:cs typeface="Calibri"/>
              </a:rPr>
              <a:t>властивістю</a:t>
            </a:r>
            <a:r>
              <a:rPr lang="ru-RU" sz="1600" dirty="0">
                <a:cs typeface="Calibri"/>
              </a:rPr>
              <a:t> </a:t>
            </a:r>
            <a:r>
              <a:rPr lang="ru-RU" sz="1600" dirty="0" err="1">
                <a:cs typeface="Calibri"/>
              </a:rPr>
              <a:t>гемоглобіну</a:t>
            </a:r>
            <a:r>
              <a:rPr lang="ru-RU" sz="1600" dirty="0">
                <a:cs typeface="Calibri"/>
              </a:rPr>
              <a:t> є </a:t>
            </a:r>
            <a:r>
              <a:rPr lang="ru-RU" sz="1600" dirty="0" err="1">
                <a:cs typeface="Calibri"/>
              </a:rPr>
              <a:t>здатність</a:t>
            </a:r>
            <a:r>
              <a:rPr lang="ru-RU" sz="1600" dirty="0">
                <a:cs typeface="Calibri"/>
              </a:rPr>
              <a:t> </a:t>
            </a:r>
            <a:r>
              <a:rPr lang="ru-RU" sz="1600" dirty="0" err="1">
                <a:cs typeface="Calibri"/>
              </a:rPr>
              <a:t>утворювати</a:t>
            </a:r>
            <a:r>
              <a:rPr lang="ru-RU" sz="1600" dirty="0">
                <a:cs typeface="Calibri"/>
              </a:rPr>
              <a:t> </a:t>
            </a:r>
            <a:r>
              <a:rPr lang="ru-RU" sz="1600" dirty="0" err="1">
                <a:cs typeface="Calibri"/>
              </a:rPr>
              <a:t>нестійкі</a:t>
            </a:r>
            <a:r>
              <a:rPr lang="ru-RU" sz="1600" dirty="0">
                <a:cs typeface="Calibri"/>
              </a:rPr>
              <a:t> </a:t>
            </a:r>
            <a:r>
              <a:rPr lang="ru-RU" sz="1600" dirty="0" err="1">
                <a:cs typeface="Calibri"/>
              </a:rPr>
              <a:t>сполуки</a:t>
            </a:r>
            <a:r>
              <a:rPr lang="ru-RU" sz="1600" dirty="0">
                <a:cs typeface="Calibri"/>
              </a:rPr>
              <a:t> з киснем і </a:t>
            </a:r>
            <a:r>
              <a:rPr lang="ru-RU" sz="1600" dirty="0" err="1">
                <a:cs typeface="Calibri"/>
              </a:rPr>
              <a:t>вуглекислим</a:t>
            </a:r>
            <a:r>
              <a:rPr lang="ru-RU" sz="1600" dirty="0">
                <a:cs typeface="Calibri"/>
              </a:rPr>
              <a:t> газом.</a:t>
            </a:r>
          </a:p>
        </p:txBody>
      </p:sp>
      <p:grpSp>
        <p:nvGrpSpPr>
          <p:cNvPr id="27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94489E-40BB-7281-2150-CC6D91EE9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048881"/>
            <a:ext cx="6253212" cy="38300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129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E24845-5A5C-F82C-861E-624567407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617" y="2153897"/>
            <a:ext cx="6049942" cy="3009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6BADC-EA62-FE5D-E5A3-7FDB87678FC5}"/>
              </a:ext>
            </a:extLst>
          </p:cNvPr>
          <p:cNvSpPr txBox="1"/>
          <p:nvPr/>
        </p:nvSpPr>
        <p:spPr>
          <a:xfrm>
            <a:off x="3112316" y="-92280"/>
            <a:ext cx="8178772" cy="20632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Основна</a:t>
            </a:r>
            <a:r>
              <a:rPr lang="en-US" sz="2000" dirty="0"/>
              <a:t> </a:t>
            </a:r>
            <a:r>
              <a:rPr lang="en-US" sz="2000" b="1" dirty="0" err="1"/>
              <a:t>функція</a:t>
            </a:r>
            <a:r>
              <a:rPr lang="en-US" sz="2000" dirty="0"/>
              <a:t> </a:t>
            </a:r>
            <a:r>
              <a:rPr lang="en-US" sz="2000" dirty="0" err="1"/>
              <a:t>тромбоцитів</a:t>
            </a:r>
            <a:r>
              <a:rPr lang="en-US" sz="2000" dirty="0"/>
              <a:t> — </a:t>
            </a:r>
            <a:r>
              <a:rPr lang="en-US" sz="2000" b="1" dirty="0" err="1"/>
              <a:t>сприяти</a:t>
            </a:r>
            <a:r>
              <a:rPr lang="en-US" sz="2000" b="1" dirty="0"/>
              <a:t> </a:t>
            </a:r>
            <a:r>
              <a:rPr lang="en-US" sz="2000" b="1" dirty="0" err="1"/>
              <a:t>зупинці</a:t>
            </a:r>
            <a:r>
              <a:rPr lang="en-US" sz="2000" b="1" dirty="0"/>
              <a:t> </a:t>
            </a:r>
            <a:r>
              <a:rPr lang="en-US" sz="2000" b="1" dirty="0" err="1"/>
              <a:t>кровотечі</a:t>
            </a:r>
            <a:r>
              <a:rPr lang="en-US" sz="2000" dirty="0"/>
              <a:t>. </a:t>
            </a:r>
            <a:r>
              <a:rPr lang="en-US" sz="2000" dirty="0" err="1"/>
              <a:t>Вони</a:t>
            </a:r>
            <a:r>
              <a:rPr lang="en-US" sz="2000" dirty="0"/>
              <a:t> </a:t>
            </a:r>
            <a:r>
              <a:rPr lang="en-US" sz="2000" dirty="0" err="1"/>
              <a:t>мають</a:t>
            </a:r>
            <a:r>
              <a:rPr lang="en-US" sz="2000" dirty="0"/>
              <a:t> </a:t>
            </a:r>
            <a:r>
              <a:rPr lang="en-US" sz="2000" dirty="0" err="1"/>
              <a:t>властивість</a:t>
            </a:r>
            <a:r>
              <a:rPr lang="en-US" sz="2000" dirty="0"/>
              <a:t> </a:t>
            </a:r>
            <a:r>
              <a:rPr lang="en-US" sz="2000" dirty="0" err="1"/>
              <a:t>змінювати</a:t>
            </a:r>
            <a:r>
              <a:rPr lang="en-US" sz="2000" dirty="0"/>
              <a:t> </a:t>
            </a:r>
            <a:r>
              <a:rPr lang="en-US" sz="2000" dirty="0" err="1"/>
              <a:t>свою</a:t>
            </a:r>
            <a:r>
              <a:rPr lang="en-US" sz="2000" dirty="0"/>
              <a:t> </a:t>
            </a:r>
            <a:r>
              <a:rPr lang="en-US" sz="2000" dirty="0" err="1"/>
              <a:t>форму</a:t>
            </a:r>
            <a:r>
              <a:rPr lang="en-US" sz="2000" dirty="0"/>
              <a:t> (</a:t>
            </a:r>
            <a:r>
              <a:rPr lang="en-US" sz="2000" dirty="0" err="1"/>
              <a:t>розпластуватися</a:t>
            </a:r>
            <a:r>
              <a:rPr lang="en-US" sz="2000" dirty="0"/>
              <a:t>, </a:t>
            </a:r>
            <a:r>
              <a:rPr lang="en-US" sz="2000" dirty="0" err="1"/>
              <a:t>стискатися</a:t>
            </a:r>
            <a:r>
              <a:rPr lang="en-US" sz="2000" dirty="0"/>
              <a:t>, </a:t>
            </a:r>
            <a:r>
              <a:rPr lang="en-US" sz="2000" dirty="0" err="1"/>
              <a:t>тощо</a:t>
            </a:r>
            <a:r>
              <a:rPr lang="en-US" sz="2000" dirty="0"/>
              <a:t>), </a:t>
            </a:r>
            <a:r>
              <a:rPr lang="en-US" sz="2000" dirty="0" err="1"/>
              <a:t>забезпечуючи</a:t>
            </a:r>
            <a:r>
              <a:rPr lang="en-US" sz="2000" dirty="0"/>
              <a:t> </a:t>
            </a:r>
            <a:r>
              <a:rPr lang="en-US" sz="2000" dirty="0" err="1"/>
              <a:t>утворення</a:t>
            </a:r>
            <a:r>
              <a:rPr lang="en-US" sz="2000" dirty="0"/>
              <a:t> </a:t>
            </a:r>
            <a:r>
              <a:rPr lang="en-US" sz="2000" dirty="0" err="1"/>
              <a:t>кров'яного</a:t>
            </a:r>
            <a:r>
              <a:rPr lang="en-US" sz="2000" dirty="0"/>
              <a:t> </a:t>
            </a:r>
            <a:r>
              <a:rPr lang="en-US" sz="2000" dirty="0" err="1"/>
              <a:t>згустку</a:t>
            </a:r>
            <a:r>
              <a:rPr lang="en-US" sz="2000" dirty="0"/>
              <a:t> — </a:t>
            </a:r>
            <a:r>
              <a:rPr lang="en-US" sz="2000" b="1" dirty="0" err="1"/>
              <a:t>тромбу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18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343BF-2D78-3AA1-2268-91025B1A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03" y="851517"/>
            <a:ext cx="5130795" cy="1461778"/>
          </a:xfrm>
        </p:spPr>
        <p:txBody>
          <a:bodyPr>
            <a:normAutofit/>
          </a:bodyPr>
          <a:lstStyle/>
          <a:p>
            <a:r>
              <a:rPr lang="ru-RU" sz="4000" b="1">
                <a:ea typeface="+mj-lt"/>
                <a:cs typeface="+mj-lt"/>
              </a:rPr>
              <a:t>Будова серця</a:t>
            </a:r>
            <a:endParaRPr lang="ru-RU" sz="4000"/>
          </a:p>
          <a:p>
            <a:endParaRPr lang="ru-RU" sz="40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BC0CD-14E5-2E46-A5CC-D2FEC756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62" y="2470248"/>
            <a:ext cx="4494042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900" b="1">
                <a:ea typeface="+mn-lt"/>
                <a:cs typeface="+mn-lt"/>
              </a:rPr>
              <a:t>Рух крові по судинах називають кровообігом.</a:t>
            </a:r>
            <a:br>
              <a:rPr lang="ru-RU" sz="1900" b="1">
                <a:ea typeface="+mn-lt"/>
                <a:cs typeface="+mn-lt"/>
              </a:rPr>
            </a:br>
            <a:r>
              <a:rPr lang="ru-RU" sz="1900" b="1">
                <a:ea typeface="+mn-lt"/>
                <a:cs typeface="+mn-lt"/>
              </a:rPr>
              <a:t> Систему органів кровообігу складають серце і кровоносні судини (вени, артерії, капіляри).</a:t>
            </a:r>
            <a:endParaRPr lang="ru-RU" sz="1900">
              <a:cs typeface="Calibri" panose="020F0502020204030204"/>
            </a:endParaRPr>
          </a:p>
          <a:p>
            <a:pPr marL="0" indent="0">
              <a:buNone/>
            </a:pPr>
            <a:r>
              <a:rPr lang="ru-RU" sz="1900">
                <a:ea typeface="+mn-lt"/>
                <a:cs typeface="+mn-lt"/>
              </a:rPr>
              <a:t>Серце, скорочуючись, працює як насос і проштовхує кров по судинах, забезпечуючи її безперервний рух. При зупинці серця настає смерть, оскільки припиняється доставка до тканин кисню і поживних речовин, та звільнення їх від продуктів розпаду.</a:t>
            </a:r>
            <a:endParaRPr lang="ru-RU" sz="1900">
              <a:cs typeface="Calibri"/>
            </a:endParaRPr>
          </a:p>
          <a:p>
            <a:endParaRPr lang="ru-RU" sz="1900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BF44DF-6550-B212-054D-0C5970E6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FAA88D5-8BFF-9F3E-C630-8B7F18DCF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147" y="421337"/>
            <a:ext cx="8055853" cy="60381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2D4EBC-C187-405D-BA3D-BAC75D26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42" y="2004025"/>
            <a:ext cx="3209999" cy="19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43B6E-99B8-58DA-1879-D8E11484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Система 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органів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дихання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складається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з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повітроносних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шляхів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і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легенів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До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верхніх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повітроносних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шляхів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належать: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носова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порожнина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, 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носоглотка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, а до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нижніх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—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гортань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, 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трахея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 і 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бронхи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. Органом 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повітряного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ea typeface="+mn-lt"/>
                <a:cs typeface="+mn-lt"/>
              </a:rPr>
              <a:t>дихання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є </a:t>
            </a:r>
            <a:r>
              <a:rPr lang="ru-RU" sz="2000" b="1" dirty="0" err="1">
                <a:solidFill>
                  <a:schemeClr val="bg1"/>
                </a:solidFill>
                <a:ea typeface="+mn-lt"/>
                <a:cs typeface="+mn-lt"/>
              </a:rPr>
              <a:t>легені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br>
              <a:rPr lang="ru-RU" sz="2000" dirty="0">
                <a:ea typeface="+mn-lt"/>
                <a:cs typeface="+mn-lt"/>
              </a:rPr>
            </a:br>
            <a:endParaRPr lang="ru-RU" sz="2000" dirty="0">
              <a:ea typeface="+mn-lt"/>
              <a:cs typeface="+mn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5CDD231-1A06-7B4E-77D9-FB4A1A18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6" y="1608025"/>
            <a:ext cx="7459292" cy="35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018B6-EBB6-6FA2-4741-D806F8DB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773042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b="1" dirty="0" err="1">
                <a:ea typeface="+mj-lt"/>
                <a:cs typeface="+mj-lt"/>
              </a:rPr>
              <a:t>Лімфатична</a:t>
            </a:r>
            <a:r>
              <a:rPr lang="ru-RU" b="1" dirty="0">
                <a:ea typeface="+mj-lt"/>
                <a:cs typeface="+mj-lt"/>
              </a:rPr>
              <a:t> система</a:t>
            </a:r>
            <a:endParaRPr lang="ru-RU"/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E240E-5EBE-CED5-3825-08F2055B4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60941" cy="4173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 err="1">
                <a:ea typeface="+mn-lt"/>
                <a:cs typeface="+mn-lt"/>
              </a:rPr>
              <a:t>Лімфатична</a:t>
            </a:r>
            <a:r>
              <a:rPr lang="ru-RU" sz="1800" b="1" dirty="0">
                <a:ea typeface="+mn-lt"/>
                <a:cs typeface="+mn-lt"/>
              </a:rPr>
              <a:t> система — </a:t>
            </a:r>
            <a:r>
              <a:rPr lang="ru-RU" sz="1800" b="1" dirty="0" err="1">
                <a:ea typeface="+mn-lt"/>
                <a:cs typeface="+mn-lt"/>
              </a:rPr>
              <a:t>сукупність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судин</a:t>
            </a:r>
            <a:r>
              <a:rPr lang="ru-RU" sz="1800" b="1" dirty="0">
                <a:ea typeface="+mn-lt"/>
                <a:cs typeface="+mn-lt"/>
              </a:rPr>
              <a:t>, тканин і </a:t>
            </a:r>
            <a:r>
              <a:rPr lang="ru-RU" sz="1800" b="1" dirty="0" err="1">
                <a:ea typeface="+mn-lt"/>
                <a:cs typeface="+mn-lt"/>
              </a:rPr>
              <a:t>органів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які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служать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джерелом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клітин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що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забезпечують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імунітет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фільтрування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забезпечує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пересування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лімфи</a:t>
            </a:r>
            <a:r>
              <a:rPr lang="ru-RU" sz="1800" b="1" dirty="0">
                <a:ea typeface="+mn-lt"/>
                <a:cs typeface="+mn-lt"/>
              </a:rPr>
              <a:t> по </a:t>
            </a:r>
            <a:r>
              <a:rPr lang="ru-RU" sz="1800" b="1" dirty="0" err="1">
                <a:ea typeface="+mn-lt"/>
                <a:cs typeface="+mn-lt"/>
              </a:rPr>
              <a:t>лімфатичних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судинах</a:t>
            </a:r>
            <a:r>
              <a:rPr lang="ru-RU" sz="1800" b="1" dirty="0">
                <a:ea typeface="+mn-lt"/>
                <a:cs typeface="+mn-lt"/>
              </a:rPr>
              <a:t> і </a:t>
            </a:r>
            <a:r>
              <a:rPr lang="ru-RU" sz="1800" b="1" dirty="0" err="1">
                <a:ea typeface="+mn-lt"/>
                <a:cs typeface="+mn-lt"/>
              </a:rPr>
              <a:t>сприяє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поверненню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надлишку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тканинної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рідини</a:t>
            </a:r>
            <a:r>
              <a:rPr lang="ru-RU" sz="1800" b="1" dirty="0">
                <a:ea typeface="+mn-lt"/>
                <a:cs typeface="+mn-lt"/>
              </a:rPr>
              <a:t> в кров.</a:t>
            </a:r>
            <a:endParaRPr lang="ru-RU" sz="1800">
              <a:cs typeface="Calibri" panose="020F0502020204030204"/>
            </a:endParaRPr>
          </a:p>
          <a:p>
            <a:pPr marL="0" indent="0">
              <a:buNone/>
            </a:pPr>
            <a:endParaRPr lang="ru-RU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У </a:t>
            </a:r>
            <a:r>
              <a:rPr lang="ru-RU" sz="1800" dirty="0" err="1">
                <a:ea typeface="+mn-lt"/>
                <a:cs typeface="+mn-lt"/>
              </a:rPr>
              <a:t>багатьох</a:t>
            </a:r>
            <a:r>
              <a:rPr lang="ru-RU" sz="1800" dirty="0">
                <a:ea typeface="+mn-lt"/>
                <a:cs typeface="+mn-lt"/>
              </a:rPr>
              <a:t> тканинах є </a:t>
            </a:r>
            <a:r>
              <a:rPr lang="ru-RU" sz="1800" dirty="0" err="1">
                <a:ea typeface="+mn-lt"/>
                <a:cs typeface="+mn-lt"/>
              </a:rPr>
              <a:t>найдрібніші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лімфатичні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капіляри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сліпо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закінчуються</a:t>
            </a:r>
            <a:r>
              <a:rPr lang="ru-RU" sz="1800" dirty="0">
                <a:ea typeface="+mn-lt"/>
                <a:cs typeface="+mn-lt"/>
              </a:rPr>
              <a:t>. У них </a:t>
            </a:r>
            <a:r>
              <a:rPr lang="ru-RU" sz="1800" dirty="0" err="1">
                <a:ea typeface="+mn-lt"/>
                <a:cs typeface="+mn-lt"/>
              </a:rPr>
              <a:t>проникає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міжклітинна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рідина</a:t>
            </a:r>
            <a:r>
              <a:rPr lang="ru-RU" sz="1800" dirty="0">
                <a:ea typeface="+mn-lt"/>
                <a:cs typeface="+mn-lt"/>
              </a:rPr>
              <a:t>, яка і </a:t>
            </a:r>
            <a:r>
              <a:rPr lang="ru-RU" sz="1800" dirty="0" err="1">
                <a:ea typeface="+mn-lt"/>
                <a:cs typeface="+mn-lt"/>
              </a:rPr>
              <a:t>утворює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лімфу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Лімфатичні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капіляри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зливаються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більші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лімфатичні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пронизують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усі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органи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тканини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По ходу </a:t>
            </a:r>
            <a:r>
              <a:rPr lang="ru-RU" sz="1800" dirty="0" err="1">
                <a:ea typeface="+mn-lt"/>
                <a:cs typeface="+mn-lt"/>
              </a:rPr>
              <a:t>лімфатичних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розташовуються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лімфатичні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вузли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Вузли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виконують</a:t>
            </a:r>
            <a:r>
              <a:rPr lang="ru-RU" sz="1800" dirty="0">
                <a:ea typeface="+mn-lt"/>
                <a:cs typeface="+mn-lt"/>
              </a:rPr>
              <a:t> роль </a:t>
            </a:r>
            <a:r>
              <a:rPr lang="ru-RU" sz="1800" dirty="0" err="1">
                <a:ea typeface="+mn-lt"/>
                <a:cs typeface="+mn-lt"/>
              </a:rPr>
              <a:t>фільтрів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затримують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мікроорганізми</a:t>
            </a:r>
            <a:r>
              <a:rPr lang="ru-RU" sz="1800" dirty="0">
                <a:ea typeface="+mn-lt"/>
                <a:cs typeface="+mn-lt"/>
              </a:rPr>
              <a:t>. У них у </a:t>
            </a:r>
            <a:r>
              <a:rPr lang="ru-RU" sz="1800" dirty="0" err="1">
                <a:ea typeface="+mn-lt"/>
                <a:cs typeface="+mn-lt"/>
              </a:rPr>
              <a:t>великій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кількості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містяться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лімфоцити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беруть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активну</a:t>
            </a:r>
            <a:r>
              <a:rPr lang="ru-RU" sz="1800" dirty="0">
                <a:ea typeface="+mn-lt"/>
                <a:cs typeface="+mn-lt"/>
              </a:rPr>
              <a:t> участь в </a:t>
            </a:r>
            <a:r>
              <a:rPr lang="ru-RU" sz="1800" dirty="0" err="1">
                <a:ea typeface="+mn-lt"/>
                <a:cs typeface="+mn-lt"/>
              </a:rPr>
              <a:t>імунних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реакціях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організму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>
              <a:cs typeface="Calibri"/>
            </a:endParaRPr>
          </a:p>
          <a:p>
            <a:endParaRPr lang="ru-RU" sz="170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291AC8A-2B30-4264-84D9-2DF2C814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2" y="178279"/>
            <a:ext cx="3843735" cy="6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0798D8-C559-8CF8-D3AF-27024292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942" y="190850"/>
            <a:ext cx="7603921" cy="695657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лімфатичної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системи</a:t>
            </a:r>
            <a:r>
              <a:rPr lang="ru-RU" b="1" dirty="0">
                <a:ea typeface="+mn-lt"/>
                <a:cs typeface="+mn-lt"/>
              </a:rPr>
              <a:t>: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дренажна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 — </a:t>
            </a:r>
            <a:r>
              <a:rPr lang="ru-RU" dirty="0" err="1">
                <a:ea typeface="+mn-lt"/>
                <a:cs typeface="+mn-lt"/>
              </a:rPr>
              <a:t>відводить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тканин </a:t>
            </a:r>
            <a:r>
              <a:rPr lang="ru-RU" dirty="0" err="1">
                <a:ea typeface="+mn-lt"/>
                <a:cs typeface="+mn-lt"/>
              </a:rPr>
              <a:t>надлишок</a:t>
            </a:r>
            <a:r>
              <a:rPr lang="ru-RU" dirty="0">
                <a:ea typeface="+mn-lt"/>
                <a:cs typeface="+mn-lt"/>
              </a:rPr>
              <a:t> води;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транспортна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 err="1">
                <a:ea typeface="+mn-lt"/>
                <a:cs typeface="+mn-lt"/>
              </a:rPr>
              <a:t>провідникова</a:t>
            </a:r>
            <a:r>
              <a:rPr lang="ru-RU" dirty="0">
                <a:ea typeface="+mn-lt"/>
                <a:cs typeface="+mn-lt"/>
              </a:rPr>
              <a:t>) 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 – </a:t>
            </a:r>
            <a:r>
              <a:rPr lang="ru-RU" dirty="0" err="1">
                <a:ea typeface="+mn-lt"/>
                <a:cs typeface="+mn-lt"/>
              </a:rPr>
              <a:t>здійснює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всмоктування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транспортування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речовин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білків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краплинок</a:t>
            </a:r>
            <a:r>
              <a:rPr lang="ru-RU" dirty="0">
                <a:ea typeface="+mn-lt"/>
                <a:cs typeface="+mn-lt"/>
              </a:rPr>
              <a:t> жиру, </a:t>
            </a:r>
            <a:r>
              <a:rPr lang="ru-RU" dirty="0" err="1">
                <a:ea typeface="+mn-lt"/>
                <a:cs typeface="+mn-lt"/>
              </a:rPr>
              <a:t>тощо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метастазування</a:t>
            </a:r>
            <a:r>
              <a:rPr lang="ru-RU" dirty="0">
                <a:ea typeface="+mn-lt"/>
                <a:cs typeface="+mn-lt"/>
              </a:rPr>
              <a:t>. Особливою </a:t>
            </a:r>
            <a:r>
              <a:rPr lang="ru-RU" dirty="0" err="1">
                <a:ea typeface="+mn-lt"/>
                <a:cs typeface="+mn-lt"/>
              </a:rPr>
              <a:t>властивістю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лімфатичних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судин</a:t>
            </a:r>
            <a:r>
              <a:rPr lang="ru-RU" dirty="0">
                <a:ea typeface="+mn-lt"/>
                <a:cs typeface="+mn-lt"/>
              </a:rPr>
              <a:t> є </a:t>
            </a:r>
            <a:r>
              <a:rPr lang="ru-RU" dirty="0" err="1">
                <a:ea typeface="+mn-lt"/>
                <a:cs typeface="+mn-lt"/>
              </a:rPr>
              <a:t>їхня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проникність</a:t>
            </a:r>
            <a:r>
              <a:rPr lang="ru-RU" dirty="0">
                <a:ea typeface="+mn-lt"/>
                <a:cs typeface="+mn-lt"/>
              </a:rPr>
              <a:t> для </a:t>
            </a:r>
            <a:r>
              <a:rPr lang="ru-RU" dirty="0" err="1">
                <a:ea typeface="+mn-lt"/>
                <a:cs typeface="+mn-lt"/>
              </a:rPr>
              <a:t>клітин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різних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чужорідних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частинок</a:t>
            </a:r>
            <a:r>
              <a:rPr lang="ru-RU" dirty="0">
                <a:ea typeface="+mn-lt"/>
                <a:cs typeface="+mn-lt"/>
              </a:rPr>
              <a:t>. При </a:t>
            </a:r>
            <a:r>
              <a:rPr lang="ru-RU" dirty="0" err="1">
                <a:ea typeface="+mn-lt"/>
                <a:cs typeface="+mn-lt"/>
              </a:rPr>
              <a:t>зниженні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захисних</a:t>
            </a:r>
            <a:r>
              <a:rPr lang="ru-RU" dirty="0">
                <a:ea typeface="+mn-lt"/>
                <a:cs typeface="+mn-lt"/>
              </a:rPr>
              <a:t> сил </a:t>
            </a:r>
            <a:r>
              <a:rPr lang="ru-RU" dirty="0" err="1">
                <a:ea typeface="+mn-lt"/>
                <a:cs typeface="+mn-lt"/>
              </a:rPr>
              <a:t>імунітету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лімфатичними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судинами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можливе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поширення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паразитів</a:t>
            </a:r>
            <a:r>
              <a:rPr lang="ru-RU" dirty="0">
                <a:ea typeface="+mn-lt"/>
                <a:cs typeface="+mn-lt"/>
              </a:rPr>
              <a:t>: </a:t>
            </a:r>
            <a:r>
              <a:rPr lang="ru-RU" dirty="0" err="1">
                <a:ea typeface="+mn-lt"/>
                <a:cs typeface="+mn-lt"/>
              </a:rPr>
              <a:t>найпростіших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бактерій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вірусів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грибків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тощо</a:t>
            </a:r>
            <a:r>
              <a:rPr lang="ru-RU" dirty="0">
                <a:ea typeface="+mn-lt"/>
                <a:cs typeface="+mn-lt"/>
              </a:rPr>
              <a:t>. </a:t>
            </a:r>
            <a:r>
              <a:rPr lang="ru-RU" dirty="0" err="1">
                <a:ea typeface="+mn-lt"/>
                <a:cs typeface="+mn-lt"/>
              </a:rPr>
              <a:t>Дрібні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мікроорганізми</a:t>
            </a:r>
            <a:r>
              <a:rPr lang="ru-RU" dirty="0">
                <a:ea typeface="+mn-lt"/>
                <a:cs typeface="+mn-lt"/>
              </a:rPr>
              <a:t> і </a:t>
            </a:r>
            <a:r>
              <a:rPr lang="ru-RU" dirty="0" err="1">
                <a:ea typeface="+mn-lt"/>
                <a:cs typeface="+mn-lt"/>
              </a:rPr>
              <a:t>клітини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пухлин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що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попадають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dirty="0" err="1">
                <a:ea typeface="+mn-lt"/>
                <a:cs typeface="+mn-lt"/>
              </a:rPr>
              <a:t>лімфатичні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судини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переносяться</a:t>
            </a:r>
            <a:r>
              <a:rPr lang="ru-RU" dirty="0">
                <a:ea typeface="+mn-lt"/>
                <a:cs typeface="+mn-lt"/>
              </a:rPr>
              <a:t> током </a:t>
            </a:r>
            <a:r>
              <a:rPr lang="ru-RU" dirty="0" err="1">
                <a:ea typeface="+mn-lt"/>
                <a:cs typeface="+mn-lt"/>
              </a:rPr>
              <a:t>лімфи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dirty="0" err="1">
                <a:ea typeface="+mn-lt"/>
                <a:cs typeface="+mn-lt"/>
              </a:rPr>
              <a:t>метастазування</a:t>
            </a:r>
            <a:r>
              <a:rPr lang="ru-RU" dirty="0">
                <a:ea typeface="+mn-lt"/>
                <a:cs typeface="+mn-lt"/>
              </a:rPr>
              <a:t>);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захисна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. В органах </a:t>
            </a:r>
            <a:r>
              <a:rPr lang="ru-RU" dirty="0" err="1">
                <a:ea typeface="+mn-lt"/>
                <a:cs typeface="+mn-lt"/>
              </a:rPr>
              <a:t>лімфатичної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системи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утворюються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лімфоцити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антитіла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бере</a:t>
            </a:r>
            <a:r>
              <a:rPr lang="ru-RU" dirty="0">
                <a:ea typeface="+mn-lt"/>
                <a:cs typeface="+mn-lt"/>
              </a:rPr>
              <a:t> участь в </a:t>
            </a:r>
            <a:r>
              <a:rPr lang="ru-RU" dirty="0" err="1">
                <a:ea typeface="+mn-lt"/>
                <a:cs typeface="+mn-lt"/>
              </a:rPr>
              <a:t>знешкодженні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мікроорганізмів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токсинів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продуктів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розпаду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клітин</a:t>
            </a:r>
            <a:r>
              <a:rPr lang="ru-RU" dirty="0">
                <a:ea typeface="+mn-lt"/>
                <a:cs typeface="+mn-lt"/>
              </a:rPr>
              <a:t>, в </a:t>
            </a:r>
            <a:r>
              <a:rPr lang="ru-RU" dirty="0" err="1">
                <a:ea typeface="+mn-lt"/>
                <a:cs typeface="+mn-lt"/>
              </a:rPr>
              <a:t>лімфатичних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вузлах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затримуються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відфільтровуються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чужорідні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речовини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частинки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 err="1">
                <a:ea typeface="+mn-lt"/>
                <a:cs typeface="+mn-lt"/>
              </a:rPr>
              <a:t>наприклад</a:t>
            </a:r>
            <a:r>
              <a:rPr lang="ru-RU" dirty="0">
                <a:ea typeface="+mn-lt"/>
                <a:cs typeface="+mn-lt"/>
              </a:rPr>
              <a:t> пил);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кровотворна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виробляє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dirty="0" err="1">
                <a:ea typeface="+mn-lt"/>
                <a:cs typeface="+mn-lt"/>
              </a:rPr>
              <a:t>лімфатичних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вузлах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формені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елементи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крові</a:t>
            </a:r>
            <a:r>
              <a:rPr lang="ru-RU" dirty="0">
                <a:ea typeface="+mn-lt"/>
                <a:cs typeface="+mn-lt"/>
              </a:rPr>
              <a:t> (</a:t>
            </a:r>
            <a:r>
              <a:rPr lang="ru-RU" dirty="0" err="1">
                <a:ea typeface="+mn-lt"/>
                <a:cs typeface="+mn-lt"/>
              </a:rPr>
              <a:t>лімфоцити</a:t>
            </a:r>
            <a:r>
              <a:rPr lang="ru-RU" dirty="0">
                <a:ea typeface="+mn-lt"/>
                <a:cs typeface="+mn-lt"/>
              </a:rPr>
              <a:t>);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імунна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забезпечує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недоторканість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генетичного</a:t>
            </a:r>
            <a:r>
              <a:rPr lang="ru-RU" dirty="0">
                <a:ea typeface="+mn-lt"/>
                <a:cs typeface="+mn-lt"/>
              </a:rPr>
              <a:t> фонду </a:t>
            </a:r>
            <a:r>
              <a:rPr lang="ru-RU" dirty="0" err="1">
                <a:ea typeface="+mn-lt"/>
                <a:cs typeface="+mn-lt"/>
              </a:rPr>
              <a:t>клітин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організму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поживна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функція</a:t>
            </a:r>
            <a:r>
              <a:rPr lang="ru-RU" dirty="0">
                <a:ea typeface="+mn-lt"/>
                <a:cs typeface="+mn-lt"/>
              </a:rPr>
              <a:t> — </a:t>
            </a:r>
            <a:r>
              <a:rPr lang="ru-RU" dirty="0" err="1">
                <a:ea typeface="+mn-lt"/>
                <a:cs typeface="+mn-lt"/>
              </a:rPr>
              <a:t>відведення</a:t>
            </a:r>
            <a:r>
              <a:rPr lang="ru-RU" dirty="0">
                <a:ea typeface="+mn-lt"/>
                <a:cs typeface="+mn-lt"/>
              </a:rPr>
              <a:t> з кишечника </a:t>
            </a:r>
            <a:r>
              <a:rPr lang="ru-RU" dirty="0" err="1">
                <a:ea typeface="+mn-lt"/>
                <a:cs typeface="+mn-lt"/>
              </a:rPr>
              <a:t>жирів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pPr>
              <a:buFont typeface="Arial"/>
              <a:buChar char="•"/>
            </a:pPr>
            <a:r>
              <a:rPr lang="ru-RU" b="1" dirty="0" err="1">
                <a:ea typeface="+mn-lt"/>
                <a:cs typeface="+mn-lt"/>
              </a:rPr>
              <a:t>підтримка</a:t>
            </a:r>
            <a:r>
              <a:rPr lang="ru-RU" b="1" dirty="0">
                <a:ea typeface="+mn-lt"/>
                <a:cs typeface="+mn-lt"/>
              </a:rPr>
              <a:t> гомеостазу </a:t>
            </a:r>
            <a:r>
              <a:rPr lang="ru-RU" b="1" dirty="0" err="1">
                <a:ea typeface="+mn-lt"/>
                <a:cs typeface="+mn-lt"/>
              </a:rPr>
              <a:t>організму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9D68EDD-6883-4146-8D5D-4AE3F20B4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424"/>
          <a:stretch/>
        </p:blipFill>
        <p:spPr>
          <a:xfrm>
            <a:off x="378118" y="318791"/>
            <a:ext cx="3980636" cy="58890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84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4C262-FA88-0FEB-92B3-C699C895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0" y="552091"/>
            <a:ext cx="5573974" cy="425067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a typeface="+mj-lt"/>
                <a:cs typeface="+mj-lt"/>
              </a:rPr>
              <a:t>Згортання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крові</a:t>
            </a:r>
            <a:endParaRPr lang="ru-RU" dirty="0" err="1"/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2B4EE-AAD4-3A3F-D8E9-A83FFA9F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" y="1111923"/>
            <a:ext cx="6896690" cy="5231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b="1" dirty="0" err="1">
                <a:ea typeface="+mn-lt"/>
                <a:cs typeface="+mn-lt"/>
              </a:rPr>
              <a:t>Згортання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 — </a:t>
            </a:r>
            <a:r>
              <a:rPr lang="ru-RU" sz="1800" dirty="0" err="1">
                <a:ea typeface="+mn-lt"/>
                <a:cs typeface="+mn-lt"/>
              </a:rPr>
              <a:t>найважливіша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захисна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реакція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оберігає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організм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крововтрати</a:t>
            </a:r>
            <a:r>
              <a:rPr lang="ru-RU" sz="1800" dirty="0">
                <a:ea typeface="+mn-lt"/>
                <a:cs typeface="+mn-lt"/>
              </a:rPr>
              <a:t> при </a:t>
            </a:r>
            <a:r>
              <a:rPr lang="ru-RU" sz="1800" dirty="0" err="1">
                <a:ea typeface="+mn-lt"/>
                <a:cs typeface="+mn-lt"/>
              </a:rPr>
              <a:t>руйнуванні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дорослого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чоловіка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умовно</a:t>
            </a:r>
            <a:r>
              <a:rPr lang="ru-RU" sz="1800" dirty="0">
                <a:ea typeface="+mn-lt"/>
                <a:cs typeface="+mn-lt"/>
              </a:rPr>
              <a:t> смертельно </a:t>
            </a:r>
            <a:r>
              <a:rPr lang="ru-RU" sz="1800" dirty="0" err="1">
                <a:ea typeface="+mn-lt"/>
                <a:cs typeface="+mn-lt"/>
              </a:rPr>
              <a:t>небезпечною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втрата</a:t>
            </a:r>
            <a:r>
              <a:rPr lang="ru-RU" sz="1800" dirty="0">
                <a:ea typeface="+mn-lt"/>
                <a:cs typeface="+mn-lt"/>
              </a:rPr>
              <a:t> 1,5 - 2,0 л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, а ось </a:t>
            </a:r>
            <a:r>
              <a:rPr lang="ru-RU" sz="1800" dirty="0" err="1">
                <a:ea typeface="+mn-lt"/>
                <a:cs typeface="+mn-lt"/>
              </a:rPr>
              <a:t>жінка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може</a:t>
            </a:r>
            <a:r>
              <a:rPr lang="ru-RU" sz="1800" dirty="0">
                <a:ea typeface="+mn-lt"/>
                <a:cs typeface="+mn-lt"/>
              </a:rPr>
              <a:t> перенести </a:t>
            </a:r>
            <a:r>
              <a:rPr lang="ru-RU" sz="1800" dirty="0" err="1">
                <a:ea typeface="+mn-lt"/>
                <a:cs typeface="+mn-lt"/>
              </a:rPr>
              <a:t>втрату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навіть</a:t>
            </a:r>
            <a:r>
              <a:rPr lang="ru-RU" sz="1800" dirty="0">
                <a:ea typeface="+mn-lt"/>
                <a:cs typeface="+mn-lt"/>
              </a:rPr>
              <a:t> 2,5 л, </a:t>
            </a:r>
            <a:r>
              <a:rPr lang="ru-RU" sz="1800" dirty="0" err="1">
                <a:ea typeface="+mn-lt"/>
                <a:cs typeface="+mn-lt"/>
              </a:rPr>
              <a:t>хоча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це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звичайно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призводить</a:t>
            </a:r>
            <a:r>
              <a:rPr lang="ru-RU" sz="1800" dirty="0">
                <a:ea typeface="+mn-lt"/>
                <a:cs typeface="+mn-lt"/>
              </a:rPr>
              <a:t> до </a:t>
            </a:r>
            <a:r>
              <a:rPr lang="ru-RU" sz="1800" dirty="0" err="1">
                <a:ea typeface="+mn-lt"/>
                <a:cs typeface="+mn-lt"/>
              </a:rPr>
              <a:t>негативних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наслідків</a:t>
            </a:r>
            <a:r>
              <a:rPr lang="ru-RU" sz="18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br>
              <a:rPr lang="en-US" sz="1800" dirty="0"/>
            </a:br>
            <a:r>
              <a:rPr lang="ru-RU" sz="1800" dirty="0">
                <a:ea typeface="+mn-lt"/>
                <a:cs typeface="+mn-lt"/>
              </a:rPr>
              <a:t>При </a:t>
            </a:r>
            <a:r>
              <a:rPr lang="ru-RU" sz="1800" dirty="0" err="1">
                <a:ea typeface="+mn-lt"/>
                <a:cs typeface="+mn-lt"/>
              </a:rPr>
              <a:t>пошкодженні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 (</a:t>
            </a:r>
            <a:r>
              <a:rPr lang="ru-RU" sz="1800" dirty="0" err="1">
                <a:ea typeface="+mn-lt"/>
                <a:cs typeface="+mn-lt"/>
              </a:rPr>
              <a:t>наприклад</a:t>
            </a:r>
            <a:r>
              <a:rPr lang="ru-RU" sz="1800" dirty="0">
                <a:ea typeface="+mn-lt"/>
                <a:cs typeface="+mn-lt"/>
              </a:rPr>
              <a:t>, при </a:t>
            </a:r>
            <a:r>
              <a:rPr lang="ru-RU" sz="1800" dirty="0" err="1">
                <a:ea typeface="+mn-lt"/>
                <a:cs typeface="+mn-lt"/>
              </a:rPr>
              <a:t>порізі</a:t>
            </a:r>
            <a:r>
              <a:rPr lang="ru-RU" sz="1800" dirty="0">
                <a:ea typeface="+mn-lt"/>
                <a:cs typeface="+mn-lt"/>
              </a:rPr>
              <a:t>) </a:t>
            </a:r>
            <a:r>
              <a:rPr lang="ru-RU" sz="1800" dirty="0" err="1">
                <a:ea typeface="+mn-lt"/>
                <a:cs typeface="+mn-lt"/>
              </a:rPr>
              <a:t>тромбоцити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знаходяться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цьому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місці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руйнуються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виділяють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протромбін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переводить </a:t>
            </a:r>
            <a:r>
              <a:rPr lang="ru-RU" sz="1800" dirty="0" err="1">
                <a:ea typeface="+mn-lt"/>
                <a:cs typeface="+mn-lt"/>
              </a:rPr>
              <a:t>розчинний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білок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плазми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фібриноген</a:t>
            </a:r>
            <a:r>
              <a:rPr lang="ru-RU" sz="1800" dirty="0">
                <a:ea typeface="+mn-lt"/>
                <a:cs typeface="+mn-lt"/>
              </a:rPr>
              <a:t> у </a:t>
            </a:r>
            <a:r>
              <a:rPr lang="ru-RU" sz="1800" dirty="0" err="1">
                <a:ea typeface="+mn-lt"/>
                <a:cs typeface="+mn-lt"/>
              </a:rPr>
              <a:t>нерозчинний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білок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фібрин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Довгі</a:t>
            </a:r>
            <a:r>
              <a:rPr lang="ru-RU" sz="1800" dirty="0">
                <a:ea typeface="+mn-lt"/>
                <a:cs typeface="+mn-lt"/>
              </a:rPr>
              <a:t> нитки </a:t>
            </a:r>
            <a:r>
              <a:rPr lang="ru-RU" sz="1800" dirty="0" err="1">
                <a:ea typeface="+mn-lt"/>
                <a:cs typeface="+mn-lt"/>
              </a:rPr>
              <a:t>фібрину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переплітаються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між</a:t>
            </a:r>
            <a:r>
              <a:rPr lang="ru-RU" sz="1800" dirty="0">
                <a:ea typeface="+mn-lt"/>
                <a:cs typeface="+mn-lt"/>
              </a:rPr>
              <a:t> собою у </a:t>
            </a:r>
            <a:r>
              <a:rPr lang="ru-RU" sz="1800" dirty="0" err="1">
                <a:ea typeface="+mn-lt"/>
                <a:cs typeface="+mn-lt"/>
              </a:rPr>
              <a:t>сітку</a:t>
            </a:r>
            <a:r>
              <a:rPr lang="ru-RU" sz="1800" dirty="0">
                <a:ea typeface="+mn-lt"/>
                <a:cs typeface="+mn-lt"/>
              </a:rPr>
              <a:t>, де </a:t>
            </a:r>
            <a:r>
              <a:rPr lang="ru-RU" sz="1800" dirty="0" err="1">
                <a:ea typeface="+mn-lt"/>
                <a:cs typeface="+mn-lt"/>
              </a:rPr>
              <a:t>затримуються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формені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елементи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, і </a:t>
            </a:r>
            <a:r>
              <a:rPr lang="ru-RU" sz="1800" dirty="0" err="1">
                <a:ea typeface="+mn-lt"/>
                <a:cs typeface="+mn-lt"/>
              </a:rPr>
              <a:t>утворюється</a:t>
            </a:r>
            <a:r>
              <a:rPr lang="ru-RU" sz="1800" dirty="0">
                <a:ea typeface="+mn-lt"/>
                <a:cs typeface="+mn-lt"/>
              </a:rPr>
              <a:t> тромб,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перекриває</a:t>
            </a:r>
            <a:r>
              <a:rPr lang="ru-RU" sz="1800" dirty="0">
                <a:ea typeface="+mn-lt"/>
                <a:cs typeface="+mn-lt"/>
              </a:rPr>
              <a:t> рану і </a:t>
            </a:r>
            <a:r>
              <a:rPr lang="ru-RU" sz="1800" dirty="0" err="1">
                <a:ea typeface="+mn-lt"/>
                <a:cs typeface="+mn-lt"/>
              </a:rPr>
              <a:t>припиняє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кровотечу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Утворення</a:t>
            </a:r>
            <a:r>
              <a:rPr lang="ru-RU" sz="1800" dirty="0">
                <a:ea typeface="+mn-lt"/>
                <a:cs typeface="+mn-lt"/>
              </a:rPr>
              <a:t> тромбу </a:t>
            </a:r>
            <a:r>
              <a:rPr lang="ru-RU" sz="1800" dirty="0" err="1">
                <a:ea typeface="+mn-lt"/>
                <a:cs typeface="+mn-lt"/>
              </a:rPr>
              <a:t>відбувається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протягом</a:t>
            </a:r>
            <a:r>
              <a:rPr lang="ru-RU" sz="1800" dirty="0">
                <a:ea typeface="+mn-lt"/>
                <a:cs typeface="+mn-lt"/>
              </a:rPr>
              <a:t> 3 - 8 </a:t>
            </a:r>
            <a:r>
              <a:rPr lang="ru-RU" sz="1800" dirty="0" err="1">
                <a:ea typeface="+mn-lt"/>
                <a:cs typeface="+mn-lt"/>
              </a:rPr>
              <a:t>хв</a:t>
            </a:r>
            <a:r>
              <a:rPr lang="ru-RU" sz="1800" dirty="0">
                <a:ea typeface="+mn-lt"/>
                <a:cs typeface="+mn-lt"/>
              </a:rPr>
              <a:t>. Через </a:t>
            </a:r>
            <a:r>
              <a:rPr lang="ru-RU" sz="1800" dirty="0" err="1">
                <a:ea typeface="+mn-lt"/>
                <a:cs typeface="+mn-lt"/>
              </a:rPr>
              <a:t>деякий</a:t>
            </a:r>
            <a:r>
              <a:rPr lang="ru-RU" sz="1800" dirty="0">
                <a:ea typeface="+mn-lt"/>
                <a:cs typeface="+mn-lt"/>
              </a:rPr>
              <a:t> час </a:t>
            </a:r>
            <a:r>
              <a:rPr lang="ru-RU" sz="1800" dirty="0" err="1">
                <a:ea typeface="+mn-lt"/>
                <a:cs typeface="+mn-lt"/>
              </a:rPr>
              <a:t>стінка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відновлюється</a:t>
            </a:r>
            <a:r>
              <a:rPr lang="ru-RU" sz="1800" dirty="0">
                <a:ea typeface="+mn-lt"/>
                <a:cs typeface="+mn-lt"/>
              </a:rPr>
              <a:t>, а тромб </a:t>
            </a:r>
            <a:r>
              <a:rPr lang="ru-RU" sz="1800" dirty="0" err="1">
                <a:ea typeface="+mn-lt"/>
                <a:cs typeface="+mn-lt"/>
              </a:rPr>
              <a:t>розсмоктується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 panose="020F0502020204030204"/>
            </a:endParaRPr>
          </a:p>
          <a:p>
            <a:pPr marL="0" indent="0">
              <a:buNone/>
            </a:pPr>
            <a:endParaRPr lang="ru-RU" sz="1300" dirty="0"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EAB8F5-E452-7B31-0FDB-6E757934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373" y="770925"/>
            <a:ext cx="3083363" cy="5316146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3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3142-C422-061E-135C-4021EFB1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Робота серця</a:t>
            </a:r>
            <a:endParaRPr lang="ru-RU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C7BC9-233E-510E-3BE5-0E1E1EF3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83" y="2543240"/>
            <a:ext cx="10697819" cy="37374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Робота </a:t>
            </a:r>
            <a:r>
              <a:rPr lang="ru-RU" sz="1800" dirty="0" err="1">
                <a:ea typeface="+mn-lt"/>
                <a:cs typeface="+mn-lt"/>
              </a:rPr>
              <a:t>серця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полягає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ритмічному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нагнітанні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до </a:t>
            </a:r>
            <a:r>
              <a:rPr lang="ru-RU" sz="1800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системи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кровообігу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Шлуночки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виштовхують</a:t>
            </a:r>
            <a:r>
              <a:rPr lang="ru-RU" sz="1800" dirty="0">
                <a:ea typeface="+mn-lt"/>
                <a:cs typeface="+mn-lt"/>
              </a:rPr>
              <a:t> кров у кола </a:t>
            </a:r>
            <a:r>
              <a:rPr lang="ru-RU" sz="1800" dirty="0" err="1">
                <a:ea typeface="+mn-lt"/>
                <a:cs typeface="+mn-lt"/>
              </a:rPr>
              <a:t>кровообігу</a:t>
            </a:r>
            <a:r>
              <a:rPr lang="ru-RU" sz="1800" dirty="0">
                <a:ea typeface="+mn-lt"/>
                <a:cs typeface="+mn-lt"/>
              </a:rPr>
              <a:t> з великою силою, </a:t>
            </a:r>
            <a:r>
              <a:rPr lang="ru-RU" sz="1800" dirty="0" err="1">
                <a:ea typeface="+mn-lt"/>
                <a:cs typeface="+mn-lt"/>
              </a:rPr>
              <a:t>щоб</a:t>
            </a:r>
            <a:r>
              <a:rPr lang="ru-RU" sz="1800" dirty="0">
                <a:ea typeface="+mn-lt"/>
                <a:cs typeface="+mn-lt"/>
              </a:rPr>
              <a:t> вона могла </a:t>
            </a:r>
            <a:r>
              <a:rPr lang="ru-RU" sz="1800" dirty="0" err="1">
                <a:ea typeface="+mn-lt"/>
                <a:cs typeface="+mn-lt"/>
              </a:rPr>
              <a:t>досягти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найвіддаленіших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серця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ділянок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тіла</a:t>
            </a:r>
            <a:r>
              <a:rPr lang="ru-RU" sz="1800" dirty="0">
                <a:ea typeface="+mn-lt"/>
                <a:cs typeface="+mn-lt"/>
              </a:rPr>
              <a:t>. Тому вони </a:t>
            </a:r>
            <a:r>
              <a:rPr lang="ru-RU" sz="1800" dirty="0" err="1">
                <a:ea typeface="+mn-lt"/>
                <a:cs typeface="+mn-lt"/>
              </a:rPr>
              <a:t>мають</a:t>
            </a:r>
            <a:r>
              <a:rPr lang="ru-RU" sz="1800" dirty="0">
                <a:ea typeface="+mn-lt"/>
                <a:cs typeface="+mn-lt"/>
              </a:rPr>
              <a:t> добре </a:t>
            </a:r>
            <a:r>
              <a:rPr lang="ru-RU" sz="1800" dirty="0" err="1">
                <a:ea typeface="+mn-lt"/>
                <a:cs typeface="+mn-lt"/>
              </a:rPr>
              <a:t>розвинені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м'язові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стінки</a:t>
            </a:r>
            <a:r>
              <a:rPr lang="ru-RU" sz="1800" dirty="0">
                <a:ea typeface="+mn-lt"/>
                <a:cs typeface="+mn-lt"/>
              </a:rPr>
              <a:t>, особливо </a:t>
            </a:r>
            <a:r>
              <a:rPr lang="ru-RU" sz="1800" dirty="0" err="1">
                <a:ea typeface="+mn-lt"/>
                <a:cs typeface="+mn-lt"/>
              </a:rPr>
              <a:t>лівий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шлуночок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При кожному </a:t>
            </a:r>
            <a:r>
              <a:rPr lang="ru-RU" sz="1800" dirty="0" err="1">
                <a:ea typeface="+mn-lt"/>
                <a:cs typeface="+mn-lt"/>
              </a:rPr>
              <a:t>скороченні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лівого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шлуночка</a:t>
            </a:r>
            <a:r>
              <a:rPr lang="ru-RU" sz="1800" dirty="0">
                <a:ea typeface="+mn-lt"/>
                <a:cs typeface="+mn-lt"/>
              </a:rPr>
              <a:t> кров з силою </a:t>
            </a:r>
            <a:r>
              <a:rPr lang="ru-RU" sz="1800" dirty="0" err="1">
                <a:ea typeface="+mn-lt"/>
                <a:cs typeface="+mn-lt"/>
              </a:rPr>
              <a:t>вдаряється</a:t>
            </a:r>
            <a:r>
              <a:rPr lang="ru-RU" sz="1800" dirty="0">
                <a:ea typeface="+mn-lt"/>
                <a:cs typeface="+mn-lt"/>
              </a:rPr>
              <a:t> об </a:t>
            </a:r>
            <a:r>
              <a:rPr lang="ru-RU" sz="1800" dirty="0" err="1">
                <a:ea typeface="+mn-lt"/>
                <a:cs typeface="+mn-lt"/>
              </a:rPr>
              <a:t>пружні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стінки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аорти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розтягує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їх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Хвиля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пружних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коливань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виникає</a:t>
            </a:r>
            <a:r>
              <a:rPr lang="ru-RU" sz="1800" dirty="0">
                <a:ea typeface="+mn-lt"/>
                <a:cs typeface="+mn-lt"/>
              </a:rPr>
              <a:t> при </a:t>
            </a:r>
            <a:r>
              <a:rPr lang="ru-RU" sz="1800" dirty="0" err="1">
                <a:ea typeface="+mn-lt"/>
                <a:cs typeface="+mn-lt"/>
              </a:rPr>
              <a:t>цьому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швидко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поширюється</a:t>
            </a:r>
            <a:r>
              <a:rPr lang="ru-RU" sz="1800" dirty="0">
                <a:ea typeface="+mn-lt"/>
                <a:cs typeface="+mn-lt"/>
              </a:rPr>
              <a:t> по </a:t>
            </a:r>
            <a:r>
              <a:rPr lang="ru-RU" sz="1800" dirty="0" err="1">
                <a:ea typeface="+mn-lt"/>
                <a:cs typeface="+mn-lt"/>
              </a:rPr>
              <a:t>стінках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артерій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Такі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ритмічні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коливання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стінок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називають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>
                <a:ea typeface="+mn-lt"/>
                <a:cs typeface="+mn-lt"/>
              </a:rPr>
              <a:t>пульсом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Кожен</a:t>
            </a:r>
            <a:r>
              <a:rPr lang="ru-RU" sz="1800" dirty="0">
                <a:ea typeface="+mn-lt"/>
                <a:cs typeface="+mn-lt"/>
              </a:rPr>
              <a:t> удар пульсу </a:t>
            </a:r>
            <a:r>
              <a:rPr lang="ru-RU" sz="1800" dirty="0" err="1">
                <a:ea typeface="+mn-lt"/>
                <a:cs typeface="+mn-lt"/>
              </a:rPr>
              <a:t>відповідає</a:t>
            </a:r>
            <a:r>
              <a:rPr lang="ru-RU" sz="1800" dirty="0">
                <a:ea typeface="+mn-lt"/>
                <a:cs typeface="+mn-lt"/>
              </a:rPr>
              <a:t> одному </a:t>
            </a:r>
            <a:r>
              <a:rPr lang="ru-RU" sz="1800" dirty="0" err="1">
                <a:ea typeface="+mn-lt"/>
                <a:cs typeface="+mn-lt"/>
              </a:rPr>
              <a:t>серцевому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скороченню</a:t>
            </a:r>
            <a:r>
              <a:rPr lang="ru-RU" sz="1800" dirty="0">
                <a:ea typeface="+mn-lt"/>
                <a:cs typeface="+mn-lt"/>
              </a:rPr>
              <a:t>. </a:t>
            </a:r>
            <a:endParaRPr lang="ru-RU" sz="1800" dirty="0">
              <a:cs typeface="Calibri"/>
            </a:endParaRPr>
          </a:p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Шляхом </a:t>
            </a:r>
            <a:r>
              <a:rPr lang="ru-RU" sz="1800" dirty="0" err="1">
                <a:ea typeface="+mn-lt"/>
                <a:cs typeface="+mn-lt"/>
              </a:rPr>
              <a:t>підрахунку</a:t>
            </a:r>
            <a:r>
              <a:rPr lang="ru-RU" sz="1800" dirty="0">
                <a:ea typeface="+mn-lt"/>
                <a:cs typeface="+mn-lt"/>
              </a:rPr>
              <a:t> пульсу </a:t>
            </a:r>
            <a:r>
              <a:rPr lang="ru-RU" sz="1800" dirty="0" err="1">
                <a:ea typeface="+mn-lt"/>
                <a:cs typeface="+mn-lt"/>
              </a:rPr>
              <a:t>можна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визначити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кількість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скорочень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серця</a:t>
            </a:r>
            <a:r>
              <a:rPr lang="ru-RU" sz="1800" dirty="0">
                <a:ea typeface="+mn-lt"/>
                <a:cs typeface="+mn-lt"/>
              </a:rPr>
              <a:t> за 1 </a:t>
            </a:r>
            <a:r>
              <a:rPr lang="ru-RU" sz="1800" dirty="0" err="1">
                <a:ea typeface="+mn-lt"/>
                <a:cs typeface="+mn-lt"/>
              </a:rPr>
              <a:t>хв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Середня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>
                <a:ea typeface="+mn-lt"/>
                <a:cs typeface="+mn-lt"/>
              </a:rPr>
              <a:t>частота </a:t>
            </a:r>
            <a:r>
              <a:rPr lang="ru-RU" sz="1800" b="1" dirty="0" err="1">
                <a:ea typeface="+mn-lt"/>
                <a:cs typeface="+mn-lt"/>
              </a:rPr>
              <a:t>серцевих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скорочень</a:t>
            </a:r>
            <a:r>
              <a:rPr lang="ru-RU" sz="1800" dirty="0">
                <a:ea typeface="+mn-lt"/>
                <a:cs typeface="+mn-lt"/>
              </a:rPr>
              <a:t> (ЧСС) у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стані</a:t>
            </a:r>
            <a:r>
              <a:rPr lang="ru-RU" sz="1800" dirty="0">
                <a:ea typeface="+mn-lt"/>
                <a:cs typeface="+mn-lt"/>
              </a:rPr>
              <a:t> спокою становить </a:t>
            </a:r>
            <a:r>
              <a:rPr lang="ru-RU" sz="1800" dirty="0" err="1">
                <a:ea typeface="+mn-lt"/>
                <a:cs typeface="+mn-lt"/>
              </a:rPr>
              <a:t>близько</a:t>
            </a:r>
            <a:r>
              <a:rPr lang="ru-RU" sz="1800" dirty="0">
                <a:ea typeface="+mn-lt"/>
                <a:cs typeface="+mn-lt"/>
              </a:rPr>
              <a:t> 70 - 75 </a:t>
            </a:r>
            <a:r>
              <a:rPr lang="ru-RU" sz="1800" dirty="0" err="1">
                <a:ea typeface="+mn-lt"/>
                <a:cs typeface="+mn-lt"/>
              </a:rPr>
              <a:t>ударів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хвилину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/>
            </a:endParaRPr>
          </a:p>
          <a:p>
            <a:pPr marL="0" indent="0">
              <a:buNone/>
            </a:pP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Пульс </a:t>
            </a:r>
            <a:r>
              <a:rPr lang="ru-RU" sz="1800" dirty="0" err="1">
                <a:ea typeface="+mn-lt"/>
                <a:cs typeface="+mn-lt"/>
              </a:rPr>
              <a:t>можна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промацувати</a:t>
            </a:r>
            <a:r>
              <a:rPr lang="ru-RU" sz="1800" dirty="0">
                <a:ea typeface="+mn-lt"/>
                <a:cs typeface="+mn-lt"/>
              </a:rPr>
              <a:t> на </a:t>
            </a:r>
            <a:r>
              <a:rPr lang="ru-RU" sz="1800" dirty="0" err="1">
                <a:ea typeface="+mn-lt"/>
                <a:cs typeface="+mn-lt"/>
              </a:rPr>
              <a:t>поверхні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тіла</a:t>
            </a:r>
            <a:r>
              <a:rPr lang="ru-RU" sz="1800" dirty="0">
                <a:ea typeface="+mn-lt"/>
                <a:cs typeface="+mn-lt"/>
              </a:rPr>
              <a:t> в тих </a:t>
            </a:r>
            <a:r>
              <a:rPr lang="ru-RU" sz="1800" dirty="0" err="1">
                <a:ea typeface="+mn-lt"/>
                <a:cs typeface="+mn-lt"/>
              </a:rPr>
              <a:t>місцях</a:t>
            </a:r>
            <a:r>
              <a:rPr lang="ru-RU" sz="1800" dirty="0">
                <a:ea typeface="+mn-lt"/>
                <a:cs typeface="+mn-lt"/>
              </a:rPr>
              <a:t>, де </a:t>
            </a:r>
            <a:r>
              <a:rPr lang="ru-RU" sz="1800" dirty="0" err="1">
                <a:ea typeface="+mn-lt"/>
                <a:cs typeface="+mn-lt"/>
              </a:rPr>
              <a:t>великі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 лежать </a:t>
            </a:r>
            <a:r>
              <a:rPr lang="ru-RU" sz="1800" dirty="0" err="1">
                <a:ea typeface="+mn-lt"/>
                <a:cs typeface="+mn-lt"/>
              </a:rPr>
              <a:t>близько</a:t>
            </a:r>
            <a:r>
              <a:rPr lang="ru-RU" sz="1800" dirty="0">
                <a:ea typeface="+mn-lt"/>
                <a:cs typeface="+mn-lt"/>
              </a:rPr>
              <a:t> до </a:t>
            </a:r>
            <a:r>
              <a:rPr lang="ru-RU" sz="1800" dirty="0" err="1">
                <a:ea typeface="+mn-lt"/>
                <a:cs typeface="+mn-lt"/>
              </a:rPr>
              <a:t>поверхні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тіла</a:t>
            </a:r>
            <a:r>
              <a:rPr lang="ru-RU" sz="1800" dirty="0">
                <a:ea typeface="+mn-lt"/>
                <a:cs typeface="+mn-lt"/>
              </a:rPr>
              <a:t>: на </a:t>
            </a:r>
            <a:r>
              <a:rPr lang="ru-RU" sz="1800" dirty="0" err="1">
                <a:ea typeface="+mn-lt"/>
                <a:cs typeface="+mn-lt"/>
              </a:rPr>
              <a:t>скронях</a:t>
            </a:r>
            <a:r>
              <a:rPr lang="ru-RU" sz="1800" dirty="0">
                <a:ea typeface="+mn-lt"/>
                <a:cs typeface="+mn-lt"/>
              </a:rPr>
              <a:t>, на </a:t>
            </a:r>
            <a:r>
              <a:rPr lang="ru-RU" sz="1800" dirty="0" err="1">
                <a:ea typeface="+mn-lt"/>
                <a:cs typeface="+mn-lt"/>
              </a:rPr>
              <a:t>внутрішній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стороні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зап'ястя</a:t>
            </a:r>
            <a:r>
              <a:rPr lang="ru-RU" sz="1800" dirty="0">
                <a:ea typeface="+mn-lt"/>
                <a:cs typeface="+mn-lt"/>
              </a:rPr>
              <a:t>, з </a:t>
            </a:r>
            <a:r>
              <a:rPr lang="ru-RU" sz="1800" dirty="0" err="1">
                <a:ea typeface="+mn-lt"/>
                <a:cs typeface="+mn-lt"/>
              </a:rPr>
              <a:t>боків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шиї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  <a:br>
              <a:rPr lang="ru-RU" sz="1800" dirty="0">
                <a:ea typeface="+mn-lt"/>
                <a:cs typeface="+mn-lt"/>
              </a:rPr>
            </a:br>
            <a:endParaRPr lang="ru-RU" sz="15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068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2463E0-6DFB-7C96-315F-54F62219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ea typeface="+mn-lt"/>
                <a:cs typeface="+mn-lt"/>
              </a:rPr>
              <a:t>Робота </a:t>
            </a:r>
            <a:r>
              <a:rPr lang="ru-RU" sz="1900" dirty="0" err="1">
                <a:ea typeface="+mn-lt"/>
                <a:cs typeface="+mn-lt"/>
              </a:rPr>
              <a:t>серця</a:t>
            </a:r>
            <a:r>
              <a:rPr lang="ru-RU" sz="1900" dirty="0">
                <a:ea typeface="+mn-lt"/>
                <a:cs typeface="+mn-lt"/>
              </a:rPr>
              <a:t> з </a:t>
            </a:r>
            <a:r>
              <a:rPr lang="ru-RU" sz="1900" dirty="0" err="1">
                <a:ea typeface="+mn-lt"/>
                <a:cs typeface="+mn-lt"/>
              </a:rPr>
              <a:t>перекачування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крові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протікає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циклічно</a:t>
            </a:r>
            <a:r>
              <a:rPr lang="ru-RU" sz="1900" dirty="0">
                <a:ea typeface="+mn-lt"/>
                <a:cs typeface="+mn-lt"/>
              </a:rPr>
              <a:t>. </a:t>
            </a:r>
            <a:r>
              <a:rPr lang="ru-RU" sz="1900" dirty="0" err="1">
                <a:ea typeface="+mn-lt"/>
                <a:cs typeface="+mn-lt"/>
              </a:rPr>
              <a:t>Скорочення</a:t>
            </a:r>
            <a:r>
              <a:rPr lang="ru-RU" sz="1900" dirty="0">
                <a:ea typeface="+mn-lt"/>
                <a:cs typeface="+mn-lt"/>
              </a:rPr>
              <a:t> (</a:t>
            </a:r>
            <a:r>
              <a:rPr lang="ru-RU" sz="1900" dirty="0" err="1">
                <a:ea typeface="+mn-lt"/>
                <a:cs typeface="+mn-lt"/>
              </a:rPr>
              <a:t>стискання</a:t>
            </a:r>
            <a:r>
              <a:rPr lang="ru-RU" sz="1900" dirty="0">
                <a:ea typeface="+mn-lt"/>
                <a:cs typeface="+mn-lt"/>
              </a:rPr>
              <a:t>) </a:t>
            </a:r>
            <a:r>
              <a:rPr lang="ru-RU" sz="1900" dirty="0" err="1">
                <a:ea typeface="+mn-lt"/>
                <a:cs typeface="+mn-lt"/>
              </a:rPr>
              <a:t>передсердь</a:t>
            </a:r>
            <a:r>
              <a:rPr lang="ru-RU" sz="1900" dirty="0">
                <a:ea typeface="+mn-lt"/>
                <a:cs typeface="+mn-lt"/>
              </a:rPr>
              <a:t> і </a:t>
            </a:r>
            <a:r>
              <a:rPr lang="ru-RU" sz="1900" dirty="0" err="1">
                <a:ea typeface="+mn-lt"/>
                <a:cs typeface="+mn-lt"/>
              </a:rPr>
              <a:t>шлуночків</a:t>
            </a:r>
            <a:r>
              <a:rPr lang="ru-RU" sz="1900" dirty="0">
                <a:ea typeface="+mn-lt"/>
                <a:cs typeface="+mn-lt"/>
              </a:rPr>
              <a:t> </a:t>
            </a:r>
            <a:r>
              <a:rPr lang="ru-RU" sz="1900" dirty="0" err="1">
                <a:ea typeface="+mn-lt"/>
                <a:cs typeface="+mn-lt"/>
              </a:rPr>
              <a:t>під</a:t>
            </a:r>
            <a:r>
              <a:rPr lang="ru-RU" sz="1900" dirty="0">
                <a:ea typeface="+mn-lt"/>
                <a:cs typeface="+mn-lt"/>
              </a:rPr>
              <a:t> час </a:t>
            </a:r>
            <a:r>
              <a:rPr lang="ru-RU" sz="1900" dirty="0" err="1">
                <a:ea typeface="+mn-lt"/>
                <a:cs typeface="+mn-lt"/>
              </a:rPr>
              <a:t>серцевого</a:t>
            </a:r>
            <a:r>
              <a:rPr lang="ru-RU" sz="1900" dirty="0">
                <a:ea typeface="+mn-lt"/>
                <a:cs typeface="+mn-lt"/>
              </a:rPr>
              <a:t> циклу </a:t>
            </a:r>
            <a:r>
              <a:rPr lang="ru-RU" sz="1900" dirty="0" err="1">
                <a:ea typeface="+mn-lt"/>
                <a:cs typeface="+mn-lt"/>
              </a:rPr>
              <a:t>називається</a:t>
            </a:r>
            <a:r>
              <a:rPr lang="ru-RU" sz="1900" dirty="0">
                <a:ea typeface="+mn-lt"/>
                <a:cs typeface="+mn-lt"/>
              </a:rPr>
              <a:t> </a:t>
            </a:r>
            <a:r>
              <a:rPr lang="ru-RU" sz="1900" b="1" dirty="0">
                <a:ea typeface="+mn-lt"/>
                <a:cs typeface="+mn-lt"/>
              </a:rPr>
              <a:t>систолою</a:t>
            </a:r>
            <a:r>
              <a:rPr lang="ru-RU" sz="1900" dirty="0">
                <a:ea typeface="+mn-lt"/>
                <a:cs typeface="+mn-lt"/>
              </a:rPr>
              <a:t>, а </a:t>
            </a:r>
            <a:r>
              <a:rPr lang="ru-RU" sz="1900" dirty="0" err="1">
                <a:ea typeface="+mn-lt"/>
                <a:cs typeface="+mn-lt"/>
              </a:rPr>
              <a:t>розслаблення</a:t>
            </a:r>
            <a:r>
              <a:rPr lang="ru-RU" sz="1900" dirty="0">
                <a:ea typeface="+mn-lt"/>
                <a:cs typeface="+mn-lt"/>
              </a:rPr>
              <a:t> (</a:t>
            </a:r>
            <a:r>
              <a:rPr lang="ru-RU" sz="1900" dirty="0" err="1">
                <a:ea typeface="+mn-lt"/>
                <a:cs typeface="+mn-lt"/>
              </a:rPr>
              <a:t>розширення</a:t>
            </a:r>
            <a:r>
              <a:rPr lang="ru-RU" sz="1900" dirty="0">
                <a:ea typeface="+mn-lt"/>
                <a:cs typeface="+mn-lt"/>
              </a:rPr>
              <a:t>) — </a:t>
            </a:r>
            <a:r>
              <a:rPr lang="ru-RU" sz="1900" b="1" dirty="0" err="1">
                <a:ea typeface="+mn-lt"/>
                <a:cs typeface="+mn-lt"/>
              </a:rPr>
              <a:t>діастолою</a:t>
            </a:r>
            <a:r>
              <a:rPr lang="ru-RU" sz="1900" dirty="0">
                <a:ea typeface="+mn-lt"/>
                <a:cs typeface="+mn-lt"/>
              </a:rPr>
              <a:t>.</a:t>
            </a:r>
            <a:br>
              <a:rPr lang="ru-RU" sz="1900" dirty="0">
                <a:ea typeface="+mn-lt"/>
                <a:cs typeface="+mn-lt"/>
              </a:rPr>
            </a:br>
            <a:r>
              <a:rPr lang="ru-RU" sz="1900" dirty="0">
                <a:ea typeface="+mn-lt"/>
                <a:cs typeface="+mn-lt"/>
              </a:rPr>
              <a:t>  </a:t>
            </a:r>
            <a:br>
              <a:rPr lang="ru-RU" sz="1900" dirty="0">
                <a:ea typeface="+mn-lt"/>
                <a:cs typeface="+mn-lt"/>
              </a:rPr>
            </a:br>
            <a:r>
              <a:rPr lang="ru-RU" sz="1900" dirty="0">
                <a:ea typeface="+mn-lt"/>
                <a:cs typeface="+mn-lt"/>
              </a:rPr>
              <a:t> </a:t>
            </a:r>
            <a:r>
              <a:rPr lang="uk-UA" sz="1900" dirty="0"/>
              <a:t>Імпульси, що змушують серце битися, ритмічно виникають у невеликих групах м'язових клітин, які називають </a:t>
            </a:r>
            <a:r>
              <a:rPr lang="uk-UA" sz="1900" b="1" dirty="0"/>
              <a:t>вузлами автоматизму</a:t>
            </a:r>
            <a:r>
              <a:rPr lang="uk-UA" sz="1900" dirty="0"/>
              <a:t>.</a:t>
            </a:r>
            <a:endParaRPr lang="ru-RU" sz="1900" dirty="0">
              <a:cs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C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F41A4-4D00-4ED6-A4E6-05A92912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2" y="866426"/>
            <a:ext cx="4108089" cy="33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ACE58-FD6B-6E1A-8C9E-9833A55B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10" y="925842"/>
            <a:ext cx="10515600" cy="779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Кола </a:t>
            </a:r>
            <a:r>
              <a:rPr lang="ru-RU" dirty="0" err="1">
                <a:ea typeface="+mj-lt"/>
                <a:cs typeface="+mj-lt"/>
              </a:rPr>
              <a:t>кровообігу</a:t>
            </a:r>
            <a:endParaRPr lang="ru-RU" dirty="0" err="1">
              <a:cs typeface="Calibri Light" panose="020F0302020204030204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F71A7-F7BC-D4FE-5B0E-BD5C61AF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02" y="1983386"/>
            <a:ext cx="8105679" cy="48746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Кров </a:t>
            </a:r>
            <a:r>
              <a:rPr lang="ru-RU" dirty="0" err="1">
                <a:ea typeface="+mn-lt"/>
                <a:cs typeface="+mn-lt"/>
              </a:rPr>
              <a:t>рухається</a:t>
            </a:r>
            <a:r>
              <a:rPr lang="ru-RU" dirty="0">
                <a:ea typeface="+mn-lt"/>
                <a:cs typeface="+mn-lt"/>
              </a:rPr>
              <a:t> по </a:t>
            </a:r>
            <a:r>
              <a:rPr lang="ru-RU" dirty="0" err="1">
                <a:ea typeface="+mn-lt"/>
                <a:cs typeface="+mn-lt"/>
              </a:rPr>
              <a:t>двох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замкнутим</a:t>
            </a:r>
            <a:r>
              <a:rPr lang="ru-RU" dirty="0">
                <a:ea typeface="+mn-lt"/>
                <a:cs typeface="+mn-lt"/>
              </a:rPr>
              <a:t> системам </a:t>
            </a:r>
            <a:r>
              <a:rPr lang="ru-RU" dirty="0" err="1">
                <a:ea typeface="+mn-lt"/>
                <a:cs typeface="+mn-lt"/>
              </a:rPr>
              <a:t>судин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сполучених</a:t>
            </a:r>
            <a:r>
              <a:rPr lang="ru-RU" dirty="0">
                <a:ea typeface="+mn-lt"/>
                <a:cs typeface="+mn-lt"/>
              </a:rPr>
              <a:t> з </a:t>
            </a:r>
            <a:r>
              <a:rPr lang="ru-RU" dirty="0" err="1">
                <a:ea typeface="+mn-lt"/>
                <a:cs typeface="+mn-lt"/>
              </a:rPr>
              <a:t>серцем</a:t>
            </a:r>
            <a:r>
              <a:rPr lang="ru-RU" dirty="0">
                <a:ea typeface="+mn-lt"/>
                <a:cs typeface="+mn-lt"/>
              </a:rPr>
              <a:t> — </a:t>
            </a:r>
            <a:r>
              <a:rPr lang="ru-RU" b="1" dirty="0">
                <a:ea typeface="+mn-lt"/>
                <a:cs typeface="+mn-lt"/>
              </a:rPr>
              <a:t>малому</a:t>
            </a:r>
            <a:r>
              <a:rPr lang="ru-RU" dirty="0">
                <a:ea typeface="+mn-lt"/>
                <a:cs typeface="+mn-lt"/>
              </a:rPr>
              <a:t> і </a:t>
            </a:r>
            <a:r>
              <a:rPr lang="ru-RU" b="1" dirty="0">
                <a:ea typeface="+mn-lt"/>
                <a:cs typeface="+mn-lt"/>
              </a:rPr>
              <a:t>великому колах </a:t>
            </a:r>
            <a:r>
              <a:rPr lang="ru-RU" b="1" dirty="0" err="1">
                <a:ea typeface="+mn-lt"/>
                <a:cs typeface="+mn-lt"/>
              </a:rPr>
              <a:t>кровообігу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Кругообіг</a:t>
            </a:r>
            <a:r>
              <a:rPr lang="ru-RU" dirty="0">
                <a:ea typeface="+mn-lt"/>
                <a:cs typeface="+mn-lt"/>
              </a:rPr>
              <a:t> кровя по великому колу </a:t>
            </a:r>
            <a:r>
              <a:rPr lang="ru-RU" dirty="0" err="1">
                <a:ea typeface="+mn-lt"/>
                <a:cs typeface="+mn-lt"/>
              </a:rPr>
              <a:t>відбувається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приблизно</a:t>
            </a:r>
            <a:r>
              <a:rPr lang="ru-RU" dirty="0">
                <a:ea typeface="+mn-lt"/>
                <a:cs typeface="+mn-lt"/>
              </a:rPr>
              <a:t> за 20 секунд, по малому колу — у 5 </a:t>
            </a:r>
            <a:r>
              <a:rPr lang="ru-RU" dirty="0" err="1">
                <a:ea typeface="+mn-lt"/>
                <a:cs typeface="+mn-lt"/>
              </a:rPr>
              <a:t>разів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швидше</a:t>
            </a:r>
            <a:r>
              <a:rPr lang="ru-RU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ru-RU" b="1" dirty="0">
                <a:ea typeface="+mn-lt"/>
                <a:cs typeface="+mn-lt"/>
              </a:rPr>
              <a:t>Мале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b="1" dirty="0" err="1">
                <a:ea typeface="+mn-lt"/>
                <a:cs typeface="+mn-lt"/>
              </a:rPr>
              <a:t>легеневе</a:t>
            </a:r>
            <a:r>
              <a:rPr lang="ru-RU" dirty="0">
                <a:ea typeface="+mn-lt"/>
                <a:cs typeface="+mn-lt"/>
              </a:rPr>
              <a:t>) коло </a:t>
            </a:r>
            <a:r>
              <a:rPr lang="ru-RU" dirty="0" err="1">
                <a:ea typeface="+mn-lt"/>
                <a:cs typeface="+mn-lt"/>
              </a:rPr>
              <a:t>кровообігу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починається</a:t>
            </a:r>
            <a:r>
              <a:rPr lang="ru-RU" b="1" dirty="0">
                <a:ea typeface="+mn-lt"/>
                <a:cs typeface="+mn-lt"/>
              </a:rPr>
              <a:t> з правого </a:t>
            </a:r>
            <a:r>
              <a:rPr lang="ru-RU" b="1" dirty="0" err="1">
                <a:ea typeface="+mn-lt"/>
                <a:cs typeface="+mn-lt"/>
              </a:rPr>
              <a:t>шлуночка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серця</a:t>
            </a:r>
            <a:r>
              <a:rPr lang="ru-RU" dirty="0">
                <a:ea typeface="+mn-lt"/>
                <a:cs typeface="+mn-lt"/>
              </a:rPr>
              <a:t>, з </a:t>
            </a:r>
            <a:r>
              <a:rPr lang="ru-RU" dirty="0" err="1">
                <a:ea typeface="+mn-lt"/>
                <a:cs typeface="+mn-lt"/>
              </a:rPr>
              <a:t>якого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виходить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легенева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артерія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 err="1">
                <a:ea typeface="+mn-lt"/>
                <a:cs typeface="+mn-lt"/>
              </a:rPr>
              <a:t>оскільки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ця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судина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виносить</a:t>
            </a:r>
            <a:r>
              <a:rPr lang="ru-RU" dirty="0">
                <a:ea typeface="+mn-lt"/>
                <a:cs typeface="+mn-lt"/>
              </a:rPr>
              <a:t> кров </a:t>
            </a:r>
            <a:r>
              <a:rPr lang="ru-RU" b="1" dirty="0">
                <a:ea typeface="+mn-lt"/>
                <a:cs typeface="+mn-lt"/>
              </a:rPr>
              <a:t>з </a:t>
            </a:r>
            <a:r>
              <a:rPr lang="ru-RU" b="1" dirty="0" err="1">
                <a:ea typeface="+mn-lt"/>
                <a:cs typeface="+mn-lt"/>
              </a:rPr>
              <a:t>серця</a:t>
            </a:r>
            <a:r>
              <a:rPr lang="ru-RU" dirty="0">
                <a:ea typeface="+mn-lt"/>
                <a:cs typeface="+mn-lt"/>
              </a:rPr>
              <a:t>, то вона </a:t>
            </a:r>
            <a:r>
              <a:rPr lang="ru-RU" b="1" dirty="0" err="1">
                <a:ea typeface="+mn-lt"/>
                <a:cs typeface="+mn-lt"/>
              </a:rPr>
              <a:t>називається</a:t>
            </a:r>
            <a:r>
              <a:rPr lang="ru-RU" b="1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артерією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хоча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містить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бідну</a:t>
            </a:r>
            <a:r>
              <a:rPr lang="ru-RU" dirty="0">
                <a:ea typeface="+mn-lt"/>
                <a:cs typeface="+mn-lt"/>
              </a:rPr>
              <a:t> на </a:t>
            </a:r>
            <a:r>
              <a:rPr lang="ru-RU" dirty="0" err="1">
                <a:ea typeface="+mn-lt"/>
                <a:cs typeface="+mn-lt"/>
              </a:rPr>
              <a:t>кисень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венозну</a:t>
            </a:r>
            <a:r>
              <a:rPr lang="ru-RU" b="1" dirty="0">
                <a:ea typeface="+mn-lt"/>
                <a:cs typeface="+mn-lt"/>
              </a:rPr>
              <a:t> кров</a:t>
            </a:r>
            <a:r>
              <a:rPr lang="ru-RU" dirty="0">
                <a:ea typeface="+mn-lt"/>
                <a:cs typeface="+mn-lt"/>
              </a:rPr>
              <a:t>).</a:t>
            </a:r>
          </a:p>
          <a:p>
            <a:pPr>
              <a:buNone/>
            </a:pPr>
            <a:r>
              <a:rPr lang="ru-RU" dirty="0" err="1">
                <a:ea typeface="+mn-lt"/>
                <a:cs typeface="+mn-lt"/>
              </a:rPr>
              <a:t>Велике</a:t>
            </a:r>
            <a:r>
              <a:rPr lang="ru-RU" dirty="0">
                <a:ea typeface="+mn-lt"/>
                <a:cs typeface="+mn-lt"/>
              </a:rPr>
              <a:t> коло </a:t>
            </a:r>
            <a:r>
              <a:rPr lang="ru-RU" dirty="0" err="1">
                <a:ea typeface="+mn-lt"/>
                <a:cs typeface="+mn-lt"/>
              </a:rPr>
              <a:t>кровообігу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починається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від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лівого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шлуночка</a:t>
            </a:r>
            <a:r>
              <a:rPr lang="ru-RU" b="1" dirty="0">
                <a:ea typeface="+mn-lt"/>
                <a:cs typeface="+mn-lt"/>
              </a:rPr>
              <a:t> аортою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якої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відходять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великі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 err="1">
                <a:ea typeface="+mn-lt"/>
                <a:cs typeface="+mn-lt"/>
              </a:rPr>
              <a:t>висхідні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артерії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несуть</a:t>
            </a:r>
            <a:r>
              <a:rPr lang="ru-RU" dirty="0">
                <a:ea typeface="+mn-lt"/>
                <a:cs typeface="+mn-lt"/>
              </a:rPr>
              <a:t> кров до </a:t>
            </a:r>
            <a:r>
              <a:rPr lang="ru-RU" dirty="0" err="1">
                <a:ea typeface="+mn-lt"/>
                <a:cs typeface="+mn-lt"/>
              </a:rPr>
              <a:t>голови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верхніх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кінцівок</a:t>
            </a:r>
            <a:r>
              <a:rPr lang="ru-RU" dirty="0">
                <a:ea typeface="+mn-lt"/>
                <a:cs typeface="+mn-lt"/>
              </a:rPr>
              <a:t>) і </a:t>
            </a:r>
            <a:r>
              <a:rPr lang="ru-RU" b="1" dirty="0" err="1">
                <a:ea typeface="+mn-lt"/>
                <a:cs typeface="+mn-lt"/>
              </a:rPr>
              <a:t>низхідні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артерії</a:t>
            </a:r>
            <a:r>
              <a:rPr lang="ru-RU" dirty="0">
                <a:ea typeface="+mn-lt"/>
                <a:cs typeface="+mn-lt"/>
              </a:rPr>
              <a:t> (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несуть</a:t>
            </a:r>
            <a:r>
              <a:rPr lang="ru-RU" dirty="0">
                <a:ea typeface="+mn-lt"/>
                <a:cs typeface="+mn-lt"/>
              </a:rPr>
              <a:t> кров до </a:t>
            </a:r>
            <a:r>
              <a:rPr lang="ru-RU" dirty="0" err="1">
                <a:ea typeface="+mn-lt"/>
                <a:cs typeface="+mn-lt"/>
              </a:rPr>
              <a:t>всіх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органів</a:t>
            </a:r>
            <a:r>
              <a:rPr lang="ru-RU" dirty="0">
                <a:ea typeface="+mn-lt"/>
                <a:cs typeface="+mn-lt"/>
              </a:rPr>
              <a:t> і тканин </a:t>
            </a:r>
            <a:r>
              <a:rPr lang="ru-RU" dirty="0" err="1">
                <a:ea typeface="+mn-lt"/>
                <a:cs typeface="+mn-lt"/>
              </a:rPr>
              <a:t>тіла</a:t>
            </a:r>
            <a:r>
              <a:rPr lang="ru-RU" dirty="0">
                <a:ea typeface="+mn-lt"/>
                <a:cs typeface="+mn-lt"/>
              </a:rPr>
              <a:t>, у тому </a:t>
            </a:r>
            <a:r>
              <a:rPr lang="ru-RU" dirty="0" err="1">
                <a:ea typeface="+mn-lt"/>
                <a:cs typeface="+mn-lt"/>
              </a:rPr>
              <a:t>числі</a:t>
            </a:r>
            <a:r>
              <a:rPr lang="ru-RU" dirty="0">
                <a:ea typeface="+mn-lt"/>
                <a:cs typeface="+mn-lt"/>
              </a:rPr>
              <a:t> до самого </a:t>
            </a:r>
            <a:r>
              <a:rPr lang="ru-RU" dirty="0" err="1">
                <a:ea typeface="+mn-lt"/>
                <a:cs typeface="+mn-lt"/>
              </a:rPr>
              <a:t>серця</a:t>
            </a:r>
            <a:r>
              <a:rPr lang="ru-RU" dirty="0">
                <a:ea typeface="+mn-lt"/>
                <a:cs typeface="+mn-lt"/>
              </a:rPr>
              <a:t>).</a:t>
            </a:r>
          </a:p>
          <a:p>
            <a:pPr>
              <a:buNone/>
            </a:pPr>
            <a:r>
              <a:rPr lang="ru-RU" dirty="0">
                <a:cs typeface="Calibri"/>
              </a:rPr>
              <a:t>Кров, </a:t>
            </a:r>
            <a:r>
              <a:rPr lang="ru-RU" dirty="0" err="1">
                <a:cs typeface="Calibri"/>
              </a:rPr>
              <a:t>насичену</a:t>
            </a:r>
            <a:r>
              <a:rPr lang="ru-RU" dirty="0">
                <a:cs typeface="Calibri"/>
              </a:rPr>
              <a:t> киснем, </a:t>
            </a:r>
            <a:r>
              <a:rPr lang="ru-RU" dirty="0" err="1">
                <a:cs typeface="Calibri"/>
              </a:rPr>
              <a:t>називають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артеріальною</a:t>
            </a:r>
            <a:r>
              <a:rPr lang="ru-RU" dirty="0">
                <a:cs typeface="Calibri"/>
              </a:rPr>
              <a:t>. Кров, </a:t>
            </a:r>
            <a:r>
              <a:rPr lang="ru-RU" dirty="0" err="1">
                <a:cs typeface="Calibri"/>
              </a:rPr>
              <a:t>збіднену</a:t>
            </a:r>
            <a:r>
              <a:rPr lang="ru-RU" dirty="0">
                <a:cs typeface="Calibri"/>
              </a:rPr>
              <a:t> киснем, </a:t>
            </a:r>
            <a:r>
              <a:rPr lang="ru-RU" dirty="0" err="1">
                <a:cs typeface="Calibri"/>
              </a:rPr>
              <a:t>називають</a:t>
            </a:r>
            <a:r>
              <a:rPr lang="ru-RU" dirty="0">
                <a:cs typeface="Calibri"/>
              </a:rPr>
              <a:t> венозною </a:t>
            </a:r>
            <a:r>
              <a:rPr lang="ru-RU" dirty="0" err="1">
                <a:cs typeface="Calibri"/>
              </a:rPr>
              <a:t>має</a:t>
            </a:r>
            <a:r>
              <a:rPr lang="ru-RU" dirty="0">
                <a:cs typeface="Calibri"/>
              </a:rPr>
              <a:t> темно-</a:t>
            </a:r>
            <a:r>
              <a:rPr lang="ru-RU" dirty="0" err="1">
                <a:cs typeface="Calibri"/>
              </a:rPr>
              <a:t>червоне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забарвлення</a:t>
            </a:r>
            <a:r>
              <a:rPr lang="ru-RU" dirty="0">
                <a:cs typeface="Calibri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56D430-5692-005D-9488-E10A72075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144" y="120770"/>
            <a:ext cx="3188998" cy="66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01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9A5F9-C051-17DA-1B62-D7ABBD7F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49" y="949274"/>
            <a:ext cx="6609025" cy="6119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ea typeface="+mn-lt"/>
                <a:cs typeface="+mn-lt"/>
              </a:rPr>
              <a:t>У </a:t>
            </a:r>
            <a:r>
              <a:rPr lang="ru-RU" sz="1800" dirty="0" err="1">
                <a:ea typeface="+mn-lt"/>
                <a:cs typeface="+mn-lt"/>
              </a:rPr>
              <a:t>різних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є </a:t>
            </a:r>
            <a:r>
              <a:rPr lang="ru-RU" sz="1800" dirty="0" err="1">
                <a:ea typeface="+mn-lt"/>
                <a:cs typeface="+mn-lt"/>
              </a:rPr>
              <a:t>неоднаковим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Різниця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тиску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різних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ділянках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кровоносної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системи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забезпечує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безперервний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потік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по </a:t>
            </a:r>
            <a:r>
              <a:rPr lang="ru-RU" sz="1800" dirty="0" err="1">
                <a:ea typeface="+mn-lt"/>
                <a:cs typeface="+mn-lt"/>
              </a:rPr>
              <a:t>судинах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області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більшого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тиску</a:t>
            </a:r>
            <a:r>
              <a:rPr lang="ru-RU" sz="1800" dirty="0">
                <a:ea typeface="+mn-lt"/>
                <a:cs typeface="+mn-lt"/>
              </a:rPr>
              <a:t> в область </a:t>
            </a:r>
            <a:r>
              <a:rPr lang="ru-RU" sz="1800" dirty="0" err="1">
                <a:ea typeface="+mn-lt"/>
                <a:cs typeface="+mn-lt"/>
              </a:rPr>
              <a:t>меншого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Найбільшим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є в </a:t>
            </a:r>
            <a:r>
              <a:rPr lang="ru-RU" sz="1800" dirty="0" err="1">
                <a:ea typeface="+mn-lt"/>
                <a:cs typeface="+mn-lt"/>
              </a:rPr>
              <a:t>аорті</a:t>
            </a:r>
            <a:r>
              <a:rPr lang="ru-RU" sz="1800" dirty="0">
                <a:ea typeface="+mn-lt"/>
                <a:cs typeface="+mn-lt"/>
              </a:rPr>
              <a:t> (120 мм рт. ст.). У </a:t>
            </a:r>
            <a:r>
              <a:rPr lang="ru-RU" sz="1800" dirty="0" err="1">
                <a:ea typeface="+mn-lt"/>
                <a:cs typeface="+mn-lt"/>
              </a:rPr>
              <a:t>міру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просування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по </a:t>
            </a:r>
            <a:r>
              <a:rPr lang="ru-RU" sz="1800" dirty="0" err="1">
                <a:ea typeface="+mn-lt"/>
                <a:cs typeface="+mn-lt"/>
              </a:rPr>
              <a:t>судинах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поступово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зменшується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досягаючи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найменшої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величини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верхній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нижній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порожнистих</a:t>
            </a:r>
            <a:r>
              <a:rPr lang="ru-RU" sz="1800" dirty="0">
                <a:ea typeface="+mn-lt"/>
                <a:cs typeface="+mn-lt"/>
              </a:rPr>
              <a:t> венах. У великих венах </a:t>
            </a:r>
            <a:r>
              <a:rPr lang="ru-RU" sz="1800" dirty="0" err="1">
                <a:ea typeface="+mn-lt"/>
                <a:cs typeface="+mn-lt"/>
              </a:rPr>
              <a:t>грудної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порожнини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практично </a:t>
            </a:r>
            <a:r>
              <a:rPr lang="ru-RU" sz="1800" dirty="0" err="1">
                <a:ea typeface="+mn-lt"/>
                <a:cs typeface="+mn-lt"/>
              </a:rPr>
              <a:t>дорівнює</a:t>
            </a:r>
            <a:r>
              <a:rPr lang="ru-RU" sz="1800" dirty="0">
                <a:ea typeface="+mn-lt"/>
                <a:cs typeface="+mn-lt"/>
              </a:rPr>
              <a:t> атмосферному.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капілярах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знижується</a:t>
            </a:r>
            <a:r>
              <a:rPr lang="ru-RU" sz="1800" dirty="0">
                <a:ea typeface="+mn-lt"/>
                <a:cs typeface="+mn-lt"/>
              </a:rPr>
              <a:t> до 15 мм рт. ст.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 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Якщо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різко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знижується</a:t>
            </a:r>
            <a:r>
              <a:rPr lang="ru-RU" sz="1800" dirty="0">
                <a:ea typeface="+mn-lt"/>
                <a:cs typeface="+mn-lt"/>
              </a:rPr>
              <a:t> (</a:t>
            </a:r>
            <a:r>
              <a:rPr lang="ru-RU" sz="1800" dirty="0" err="1">
                <a:ea typeface="+mn-lt"/>
                <a:cs typeface="+mn-lt"/>
              </a:rPr>
              <a:t>наприклад</a:t>
            </a:r>
            <a:r>
              <a:rPr lang="ru-RU" sz="1800" dirty="0">
                <a:ea typeface="+mn-lt"/>
                <a:cs typeface="+mn-lt"/>
              </a:rPr>
              <a:t>, при великих </a:t>
            </a:r>
            <a:r>
              <a:rPr lang="ru-RU" sz="1800" dirty="0" err="1">
                <a:ea typeface="+mn-lt"/>
                <a:cs typeface="+mn-lt"/>
              </a:rPr>
              <a:t>втратах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), то </a:t>
            </a:r>
            <a:r>
              <a:rPr lang="ru-RU" sz="1800" dirty="0" err="1">
                <a:ea typeface="+mn-lt"/>
                <a:cs typeface="+mn-lt"/>
              </a:rPr>
              <a:t>тканини</a:t>
            </a:r>
            <a:r>
              <a:rPr lang="ru-RU" sz="1800" dirty="0">
                <a:ea typeface="+mn-lt"/>
                <a:cs typeface="+mn-lt"/>
              </a:rPr>
              <a:t> (</a:t>
            </a:r>
            <a:r>
              <a:rPr lang="ru-RU" sz="1800" dirty="0" err="1">
                <a:ea typeface="+mn-lt"/>
                <a:cs typeface="+mn-lt"/>
              </a:rPr>
              <a:t>насамперед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мозок</a:t>
            </a:r>
            <a:r>
              <a:rPr lang="ru-RU" sz="1800" dirty="0">
                <a:ea typeface="+mn-lt"/>
                <a:cs typeface="+mn-lt"/>
              </a:rPr>
              <a:t>) </a:t>
            </a:r>
            <a:r>
              <a:rPr lang="ru-RU" sz="1800" dirty="0" err="1">
                <a:ea typeface="+mn-lt"/>
                <a:cs typeface="+mn-lt"/>
              </a:rPr>
              <a:t>перестають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отримувати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достатню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кількість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кисню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поживних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</a:t>
            </a:r>
            <a:r>
              <a:rPr lang="ru-RU" sz="1800" dirty="0">
                <a:ea typeface="+mn-lt"/>
                <a:cs typeface="+mn-lt"/>
              </a:rPr>
              <a:t>. Людина </a:t>
            </a:r>
            <a:r>
              <a:rPr lang="ru-RU" sz="1800" dirty="0" err="1">
                <a:ea typeface="+mn-lt"/>
                <a:cs typeface="+mn-lt"/>
              </a:rPr>
              <a:t>стає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млявою</a:t>
            </a:r>
            <a:r>
              <a:rPr lang="ru-RU" sz="1800" dirty="0">
                <a:ea typeface="+mn-lt"/>
                <a:cs typeface="+mn-lt"/>
              </a:rPr>
              <a:t>, сонливою, </a:t>
            </a:r>
            <a:r>
              <a:rPr lang="ru-RU" sz="1800" dirty="0" err="1">
                <a:ea typeface="+mn-lt"/>
                <a:cs typeface="+mn-lt"/>
              </a:rPr>
              <a:t>їй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важко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засвоювати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нову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інформацію</a:t>
            </a:r>
            <a:r>
              <a:rPr lang="ru-RU" sz="1800" dirty="0">
                <a:ea typeface="+mn-lt"/>
                <a:cs typeface="+mn-lt"/>
              </a:rPr>
              <a:t>. При </a:t>
            </a:r>
            <a:r>
              <a:rPr lang="ru-RU" sz="1800" dirty="0" err="1">
                <a:ea typeface="+mn-lt"/>
                <a:cs typeface="+mn-lt"/>
              </a:rPr>
              <a:t>значному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зниженні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відбувається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втрата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свідомості</a:t>
            </a:r>
            <a:r>
              <a:rPr lang="ru-RU" sz="1800" dirty="0">
                <a:ea typeface="+mn-lt"/>
                <a:cs typeface="+mn-lt"/>
              </a:rPr>
              <a:t>, і, </a:t>
            </a:r>
            <a:r>
              <a:rPr lang="ru-RU" sz="1800" dirty="0" err="1">
                <a:ea typeface="+mn-lt"/>
                <a:cs typeface="+mn-lt"/>
              </a:rPr>
              <a:t>якщо</a:t>
            </a:r>
            <a:r>
              <a:rPr lang="ru-RU" sz="1800" dirty="0">
                <a:ea typeface="+mn-lt"/>
                <a:cs typeface="+mn-lt"/>
              </a:rPr>
              <a:t> не </a:t>
            </a:r>
            <a:r>
              <a:rPr lang="ru-RU" sz="1800" dirty="0" err="1">
                <a:ea typeface="+mn-lt"/>
                <a:cs typeface="+mn-lt"/>
              </a:rPr>
              <a:t>вжити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заходів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підняття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тиску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людина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загинути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 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У </a:t>
            </a:r>
            <a:r>
              <a:rPr lang="ru-RU" sz="1800" dirty="0" err="1">
                <a:ea typeface="+mn-lt"/>
                <a:cs typeface="+mn-lt"/>
              </a:rPr>
              <a:t>випадку</a:t>
            </a:r>
            <a:r>
              <a:rPr lang="ru-RU" sz="1800" dirty="0">
                <a:ea typeface="+mn-lt"/>
                <a:cs typeface="+mn-lt"/>
              </a:rPr>
              <a:t>, коли </a:t>
            </a:r>
            <a:r>
              <a:rPr lang="ru-RU" sz="1800" dirty="0" err="1">
                <a:ea typeface="+mn-lt"/>
                <a:cs typeface="+mn-lt"/>
              </a:rPr>
              <a:t>тиск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кровоносних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судинах</a:t>
            </a:r>
            <a:r>
              <a:rPr lang="ru-RU" sz="1800" dirty="0">
                <a:ea typeface="+mn-lt"/>
                <a:cs typeface="+mn-lt"/>
              </a:rPr>
              <a:t> сильно </a:t>
            </a:r>
            <a:r>
              <a:rPr lang="ru-RU" sz="1800" dirty="0" err="1">
                <a:ea typeface="+mn-lt"/>
                <a:cs typeface="+mn-lt"/>
              </a:rPr>
              <a:t>підвищується</a:t>
            </a:r>
            <a:r>
              <a:rPr lang="ru-RU" sz="1800" dirty="0">
                <a:ea typeface="+mn-lt"/>
                <a:cs typeface="+mn-lt"/>
              </a:rPr>
              <a:t> і вони не </a:t>
            </a:r>
            <a:r>
              <a:rPr lang="ru-RU" sz="1800" dirty="0" err="1">
                <a:ea typeface="+mn-lt"/>
                <a:cs typeface="+mn-lt"/>
              </a:rPr>
              <a:t>витримують</a:t>
            </a:r>
            <a:r>
              <a:rPr lang="ru-RU" sz="1800" dirty="0">
                <a:ea typeface="+mn-lt"/>
                <a:cs typeface="+mn-lt"/>
              </a:rPr>
              <a:t> великого </a:t>
            </a:r>
            <a:r>
              <a:rPr lang="ru-RU" sz="1800" dirty="0" err="1">
                <a:ea typeface="+mn-lt"/>
                <a:cs typeface="+mn-lt"/>
              </a:rPr>
              <a:t>навантаження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виникає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загроза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руйнування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капілярів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крововиливи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/>
            </a:endParaRPr>
          </a:p>
          <a:p>
            <a:endParaRPr lang="ru-RU" sz="1300" dirty="0">
              <a:cs typeface="Calibri"/>
            </a:endParaRPr>
          </a:p>
        </p:txBody>
      </p:sp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B7987E6D-CB47-4970-BD36-0E17AD17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6" y="1588132"/>
            <a:ext cx="5013135" cy="32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6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338DC-ACEA-1160-8FA3-F00E3C12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818122"/>
          </a:xfrm>
        </p:spPr>
        <p:txBody>
          <a:bodyPr anchor="b">
            <a:normAutofit/>
          </a:bodyPr>
          <a:lstStyle/>
          <a:p>
            <a:r>
              <a:rPr lang="ru-RU" dirty="0" err="1">
                <a:ea typeface="+mj-lt"/>
                <a:cs typeface="+mj-lt"/>
              </a:rPr>
              <a:t>Вимірювання</a:t>
            </a:r>
            <a:r>
              <a:rPr lang="ru-RU" dirty="0">
                <a:ea typeface="+mj-lt"/>
                <a:cs typeface="+mj-lt"/>
              </a:rPr>
              <a:t> </a:t>
            </a:r>
            <a:r>
              <a:rPr lang="ru-RU" dirty="0" err="1">
                <a:ea typeface="+mj-lt"/>
                <a:cs typeface="+mj-lt"/>
              </a:rPr>
              <a:t>тиску</a:t>
            </a:r>
            <a:endParaRPr lang="ru-RU" dirty="0" err="1"/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F0FF-521F-CE7F-D3A0-17D91170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ea typeface="+mn-lt"/>
                <a:cs typeface="+mn-lt"/>
              </a:rPr>
              <a:t>Кров'яний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зазвичай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вимірюють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dirty="0" err="1">
                <a:ea typeface="+mn-lt"/>
                <a:cs typeface="+mn-lt"/>
              </a:rPr>
              <a:t>плечовій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артерії</a:t>
            </a:r>
            <a:r>
              <a:rPr lang="ru-RU" sz="2000" dirty="0">
                <a:ea typeface="+mn-lt"/>
                <a:cs typeface="+mn-lt"/>
              </a:rPr>
              <a:t> за </a:t>
            </a:r>
            <a:r>
              <a:rPr lang="ru-RU" sz="2000" dirty="0" err="1">
                <a:ea typeface="+mn-lt"/>
                <a:cs typeface="+mn-lt"/>
              </a:rPr>
              <a:t>допомогою</a:t>
            </a: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2000" b="1" dirty="0">
                <a:ea typeface="+mn-lt"/>
                <a:cs typeface="+mn-lt"/>
              </a:rPr>
              <a:t>манометра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>
              <a:cs typeface="Calibri" panose="020F0502020204030204"/>
            </a:endParaRPr>
          </a:p>
          <a:p>
            <a:pPr>
              <a:buNone/>
            </a:pPr>
            <a:r>
              <a:rPr lang="ru-RU" sz="2000" dirty="0">
                <a:ea typeface="+mn-lt"/>
                <a:cs typeface="+mn-lt"/>
              </a:rPr>
              <a:t>У </a:t>
            </a:r>
            <a:r>
              <a:rPr lang="ru-RU" sz="2000" dirty="0" err="1">
                <a:ea typeface="+mn-lt"/>
                <a:cs typeface="+mn-lt"/>
              </a:rPr>
              <a:t>здорових</a:t>
            </a:r>
            <a:r>
              <a:rPr lang="ru-RU" sz="2000" dirty="0">
                <a:ea typeface="+mn-lt"/>
                <a:cs typeface="+mn-lt"/>
              </a:rPr>
              <a:t> людей у </a:t>
            </a:r>
            <a:r>
              <a:rPr lang="ru-RU" sz="2000" dirty="0" err="1">
                <a:ea typeface="+mn-lt"/>
                <a:cs typeface="+mn-lt"/>
              </a:rPr>
              <a:t>стані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спокою</a:t>
            </a:r>
            <a:r>
              <a:rPr lang="ru-RU" sz="2000" dirty="0">
                <a:ea typeface="+mn-lt"/>
                <a:cs typeface="+mn-lt"/>
              </a:rPr>
              <a:t> в </a:t>
            </a:r>
            <a:r>
              <a:rPr lang="ru-RU" sz="2000" dirty="0" err="1">
                <a:ea typeface="+mn-lt"/>
                <a:cs typeface="+mn-lt"/>
              </a:rPr>
              <a:t>середньому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дорівнює</a:t>
            </a:r>
            <a:r>
              <a:rPr lang="ru-RU" sz="2000" dirty="0">
                <a:ea typeface="+mn-lt"/>
                <a:cs typeface="+mn-lt"/>
              </a:rPr>
              <a:t> 120 мм рт. ст. у момент </a:t>
            </a:r>
            <a:r>
              <a:rPr lang="ru-RU" sz="2000" dirty="0" err="1">
                <a:ea typeface="+mn-lt"/>
                <a:cs typeface="+mn-lt"/>
              </a:rPr>
              <a:t>скорочення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серця</a:t>
            </a:r>
            <a:r>
              <a:rPr lang="ru-RU" sz="2000" dirty="0">
                <a:ea typeface="+mn-lt"/>
                <a:cs typeface="+mn-lt"/>
              </a:rPr>
              <a:t> (</a:t>
            </a:r>
            <a:r>
              <a:rPr lang="ru-RU" sz="2000" dirty="0" err="1">
                <a:ea typeface="+mn-lt"/>
                <a:cs typeface="+mn-lt"/>
              </a:rPr>
              <a:t>максимальний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</a:t>
            </a:r>
            <a:r>
              <a:rPr lang="ru-RU" sz="2000" dirty="0">
                <a:ea typeface="+mn-lt"/>
                <a:cs typeface="+mn-lt"/>
              </a:rPr>
              <a:t>), а у момент </a:t>
            </a:r>
            <a:r>
              <a:rPr lang="ru-RU" sz="2000" dirty="0" err="1">
                <a:ea typeface="+mn-lt"/>
                <a:cs typeface="+mn-lt"/>
              </a:rPr>
              <a:t>розслаблення</a:t>
            </a:r>
            <a:r>
              <a:rPr lang="ru-RU" sz="2000" dirty="0">
                <a:ea typeface="+mn-lt"/>
                <a:cs typeface="+mn-lt"/>
              </a:rPr>
              <a:t> — 70 - 80 мм рт. ст. при </a:t>
            </a:r>
            <a:r>
              <a:rPr lang="ru-RU" sz="2000" dirty="0" err="1">
                <a:ea typeface="+mn-lt"/>
                <a:cs typeface="+mn-lt"/>
              </a:rPr>
              <a:t>розслабленому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серці</a:t>
            </a:r>
            <a:r>
              <a:rPr lang="ru-RU" sz="2000" dirty="0">
                <a:ea typeface="+mn-lt"/>
                <a:cs typeface="+mn-lt"/>
              </a:rPr>
              <a:t> (</a:t>
            </a:r>
            <a:r>
              <a:rPr lang="ru-RU" sz="2000" dirty="0" err="1">
                <a:ea typeface="+mn-lt"/>
                <a:cs typeface="+mn-lt"/>
              </a:rPr>
              <a:t>мінімальний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</a:t>
            </a:r>
            <a:r>
              <a:rPr lang="ru-RU" sz="2000" dirty="0">
                <a:ea typeface="+mn-lt"/>
                <a:cs typeface="+mn-lt"/>
              </a:rPr>
              <a:t>).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Стійке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підвищення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артеріального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тиску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dirty="0" err="1">
                <a:ea typeface="+mn-lt"/>
                <a:cs typeface="+mn-lt"/>
              </a:rPr>
              <a:t>людини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називають</a:t>
            </a: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2000" b="1" dirty="0" err="1">
                <a:ea typeface="+mn-lt"/>
                <a:cs typeface="+mn-lt"/>
              </a:rPr>
              <a:t>гіпертонією</a:t>
            </a:r>
            <a:r>
              <a:rPr lang="ru-RU" sz="2000" dirty="0"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Стійке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зниження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артеріального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тиску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dirty="0" err="1">
                <a:ea typeface="+mn-lt"/>
                <a:cs typeface="+mn-lt"/>
              </a:rPr>
              <a:t>людини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називають</a:t>
            </a: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2000" b="1" dirty="0" err="1">
                <a:ea typeface="+mn-lt"/>
                <a:cs typeface="+mn-lt"/>
              </a:rPr>
              <a:t>гіпотонією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>
              <a:cs typeface="Calibri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911245-26F6-9A8E-25B8-278B3A7F8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" r="-2" b="10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AE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ru-RU" dirty="0" err="1">
                <a:cs typeface="Calibri Light"/>
              </a:rPr>
              <a:t>Травна</a:t>
            </a:r>
            <a:r>
              <a:rPr lang="ru-RU" dirty="0">
                <a:cs typeface="Calibri Light"/>
              </a:rPr>
              <a:t> система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>
                <a:cs typeface="Calibri"/>
              </a:rPr>
              <a:t>Анатомія</a:t>
            </a:r>
            <a:r>
              <a:rPr lang="ru-RU" dirty="0">
                <a:cs typeface="Calibri"/>
              </a:rPr>
              <a:t> і </a:t>
            </a:r>
            <a:r>
              <a:rPr lang="ru-RU" dirty="0" err="1">
                <a:cs typeface="Calibri"/>
              </a:rPr>
              <a:t>фізіологія</a:t>
            </a:r>
            <a:endParaRPr lang="ru-R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4F9982-1E3D-2D0A-BBF5-C9F18894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39" y="2030125"/>
            <a:ext cx="3950019" cy="4666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>
                <a:ea typeface="+mn-lt"/>
                <a:cs typeface="+mn-lt"/>
              </a:rPr>
              <a:t>Ротова </a:t>
            </a:r>
            <a:r>
              <a:rPr lang="ru-RU" sz="1800" b="1" dirty="0" err="1">
                <a:ea typeface="+mn-lt"/>
                <a:cs typeface="+mn-lt"/>
              </a:rPr>
              <a:t>порожнина</a:t>
            </a:r>
            <a:r>
              <a:rPr lang="ru-RU" sz="1800" dirty="0">
                <a:ea typeface="+mn-lt"/>
                <a:cs typeface="+mn-lt"/>
              </a:rPr>
              <a:t> — початок </a:t>
            </a:r>
            <a:r>
              <a:rPr lang="ru-RU" sz="1800" dirty="0" err="1">
                <a:ea typeface="+mn-lt"/>
                <a:cs typeface="+mn-lt"/>
              </a:rPr>
              <a:t>травної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системи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якою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починається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травний</a:t>
            </a:r>
            <a:r>
              <a:rPr lang="ru-RU" sz="1800" dirty="0">
                <a:ea typeface="+mn-lt"/>
                <a:cs typeface="+mn-lt"/>
              </a:rPr>
              <a:t> канал</a:t>
            </a:r>
          </a:p>
          <a:p>
            <a:pPr marL="0" indent="0">
              <a:buNone/>
            </a:pPr>
            <a:endParaRPr lang="ru-RU" sz="1800" dirty="0">
              <a:cs typeface="Calibri" panose="020F0502020204030204"/>
            </a:endParaRPr>
          </a:p>
          <a:p>
            <a:pPr>
              <a:buNone/>
            </a:pPr>
            <a:r>
              <a:rPr lang="ru-RU" sz="1800" b="1" dirty="0">
                <a:ea typeface="+mn-lt"/>
                <a:cs typeface="+mn-lt"/>
              </a:rPr>
              <a:t>Ротова </a:t>
            </a:r>
            <a:r>
              <a:rPr lang="ru-RU" sz="1800" b="1" dirty="0" err="1">
                <a:ea typeface="+mn-lt"/>
                <a:cs typeface="+mn-lt"/>
              </a:rPr>
              <a:t>порожнина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обмежена</a:t>
            </a:r>
            <a:r>
              <a:rPr lang="ru-RU" sz="1800" b="1" dirty="0">
                <a:ea typeface="+mn-lt"/>
                <a:cs typeface="+mn-lt"/>
              </a:rPr>
              <a:t>: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 err="1">
                <a:ea typeface="+mn-lt"/>
                <a:cs typeface="+mn-lt"/>
              </a:rPr>
              <a:t>спереду</a:t>
            </a:r>
            <a:r>
              <a:rPr lang="ru-RU" sz="1800" dirty="0">
                <a:ea typeface="+mn-lt"/>
                <a:cs typeface="+mn-lt"/>
              </a:rPr>
              <a:t> — губами;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з </a:t>
            </a:r>
            <a:r>
              <a:rPr lang="ru-RU" sz="1800" dirty="0" err="1">
                <a:ea typeface="+mn-lt"/>
                <a:cs typeface="+mn-lt"/>
              </a:rPr>
              <a:t>боків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щоками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 err="1">
                <a:ea typeface="+mn-lt"/>
                <a:cs typeface="+mn-lt"/>
              </a:rPr>
              <a:t>зверху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піднебінням</a:t>
            </a:r>
            <a:r>
              <a:rPr lang="ru-RU" sz="1800" dirty="0">
                <a:ea typeface="+mn-lt"/>
                <a:cs typeface="+mn-lt"/>
              </a:rPr>
              <a:t>, яке переходить у </a:t>
            </a:r>
            <a:r>
              <a:rPr lang="ru-RU" sz="1800" dirty="0" err="1">
                <a:ea typeface="+mn-lt"/>
                <a:cs typeface="+mn-lt"/>
              </a:rPr>
              <a:t>м'яке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піднебіння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cs typeface="Calibri"/>
            </a:endParaRPr>
          </a:p>
          <a:p>
            <a:pPr marL="0" indent="0">
              <a:buNone/>
            </a:pPr>
            <a:endParaRPr lang="ru-RU" sz="1400" dirty="0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67415AD-E9B5-940F-F6DA-958982D9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8478"/>
            <a:ext cx="5233238" cy="466692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7B7DDF1-2B83-4166-8761-8AB6390EA6AC}"/>
              </a:ext>
            </a:extLst>
          </p:cNvPr>
          <p:cNvSpPr/>
          <p:nvPr/>
        </p:nvSpPr>
        <p:spPr>
          <a:xfrm>
            <a:off x="242657" y="1609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До </a:t>
            </a:r>
            <a:r>
              <a:rPr lang="ru-RU" dirty="0" err="1">
                <a:ea typeface="+mn-lt"/>
                <a:cs typeface="+mn-lt"/>
              </a:rPr>
              <a:t>органів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травлення</a:t>
            </a:r>
            <a:r>
              <a:rPr lang="ru-RU" dirty="0">
                <a:ea typeface="+mn-lt"/>
                <a:cs typeface="+mn-lt"/>
              </a:rPr>
              <a:t> належать: </a:t>
            </a:r>
            <a:r>
              <a:rPr lang="ru-RU" b="1" dirty="0" err="1">
                <a:ea typeface="+mn-lt"/>
                <a:cs typeface="+mn-lt"/>
              </a:rPr>
              <a:t>ротова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порожнина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b="1" dirty="0">
                <a:ea typeface="+mn-lt"/>
                <a:cs typeface="+mn-lt"/>
              </a:rPr>
              <a:t>глотка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b="1" dirty="0" err="1">
                <a:ea typeface="+mn-lt"/>
                <a:cs typeface="+mn-lt"/>
              </a:rPr>
              <a:t>стравохід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b="1" dirty="0" err="1">
                <a:ea typeface="+mn-lt"/>
                <a:cs typeface="+mn-lt"/>
              </a:rPr>
              <a:t>шлунок</a:t>
            </a:r>
            <a:r>
              <a:rPr lang="ru-RU" dirty="0">
                <a:ea typeface="+mn-lt"/>
                <a:cs typeface="+mn-lt"/>
              </a:rPr>
              <a:t>, </a:t>
            </a:r>
            <a:r>
              <a:rPr lang="ru-RU" b="1" dirty="0">
                <a:ea typeface="+mn-lt"/>
                <a:cs typeface="+mn-lt"/>
              </a:rPr>
              <a:t>тонкий і </a:t>
            </a:r>
            <a:r>
              <a:rPr lang="ru-RU" b="1" dirty="0" err="1">
                <a:ea typeface="+mn-lt"/>
                <a:cs typeface="+mn-lt"/>
              </a:rPr>
              <a:t>товстий</a:t>
            </a:r>
            <a:r>
              <a:rPr lang="ru-RU" b="1" dirty="0">
                <a:ea typeface="+mn-lt"/>
                <a:cs typeface="+mn-lt"/>
              </a:rPr>
              <a:t> кишечник, пряма кишка, </a:t>
            </a:r>
            <a:r>
              <a:rPr lang="ru-RU" b="1" dirty="0" err="1">
                <a:ea typeface="+mn-lt"/>
                <a:cs typeface="+mn-lt"/>
              </a:rPr>
              <a:t>анальний</a:t>
            </a:r>
            <a:r>
              <a:rPr lang="ru-RU" b="1" dirty="0">
                <a:ea typeface="+mn-lt"/>
                <a:cs typeface="+mn-lt"/>
              </a:rPr>
              <a:t> </a:t>
            </a:r>
            <a:r>
              <a:rPr lang="ru-RU" b="1" dirty="0" err="1">
                <a:ea typeface="+mn-lt"/>
                <a:cs typeface="+mn-lt"/>
              </a:rPr>
              <a:t>отвір</a:t>
            </a:r>
            <a:r>
              <a:rPr lang="ru-RU" b="1" dirty="0">
                <a:ea typeface="+mn-lt"/>
                <a:cs typeface="+mn-lt"/>
              </a:rPr>
              <a:t>.</a:t>
            </a:r>
            <a:r>
              <a:rPr lang="ru-RU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028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70137-86E4-286B-D0F0-979D428B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4" y="1756944"/>
            <a:ext cx="5586805" cy="54889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2000" dirty="0" err="1">
                <a:cs typeface="Calibri"/>
              </a:rPr>
              <a:t>Повітря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потрапляє</a:t>
            </a:r>
            <a:r>
              <a:rPr lang="ru-RU" sz="2000" dirty="0">
                <a:cs typeface="Calibri"/>
              </a:rPr>
              <a:t> у </a:t>
            </a:r>
            <a:r>
              <a:rPr lang="ru-RU" sz="2000" dirty="0" err="1">
                <a:cs typeface="Calibri"/>
              </a:rPr>
              <a:t>порожнину</a:t>
            </a:r>
            <a:r>
              <a:rPr lang="ru-RU" sz="2000" dirty="0">
                <a:cs typeface="Calibri"/>
              </a:rPr>
              <a:t> носа через </a:t>
            </a:r>
            <a:r>
              <a:rPr lang="ru-RU" sz="2000" dirty="0" err="1">
                <a:cs typeface="Calibri"/>
              </a:rPr>
              <a:t>ніздрі</a:t>
            </a:r>
            <a:r>
              <a:rPr lang="ru-RU" sz="2000" dirty="0">
                <a:cs typeface="Calibri"/>
              </a:rPr>
              <a:t>. Носова </a:t>
            </a:r>
            <a:r>
              <a:rPr lang="ru-RU" sz="2000" dirty="0" err="1">
                <a:cs typeface="Calibri"/>
              </a:rPr>
              <a:t>порожнина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поділяється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кістково-хрящовою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перегородкою</a:t>
            </a:r>
            <a:r>
              <a:rPr lang="ru-RU" sz="2000" dirty="0">
                <a:cs typeface="Calibri"/>
              </a:rPr>
              <a:t> на </a:t>
            </a:r>
            <a:r>
              <a:rPr lang="ru-RU" sz="2000" dirty="0" err="1">
                <a:cs typeface="Calibri"/>
              </a:rPr>
              <a:t>дві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половини</a:t>
            </a:r>
            <a:r>
              <a:rPr lang="ru-RU" sz="2000" dirty="0">
                <a:cs typeface="Calibri"/>
              </a:rPr>
              <a:t> — </a:t>
            </a:r>
            <a:r>
              <a:rPr lang="ru-RU" sz="2000" dirty="0" err="1">
                <a:cs typeface="Calibri"/>
              </a:rPr>
              <a:t>ліву</a:t>
            </a:r>
            <a:r>
              <a:rPr lang="ru-RU" sz="2000" dirty="0">
                <a:cs typeface="Calibri"/>
              </a:rPr>
              <a:t> і праву. У </a:t>
            </a:r>
            <a:r>
              <a:rPr lang="ru-RU" sz="2000" dirty="0" err="1">
                <a:cs typeface="Calibri"/>
              </a:rPr>
              <a:t>кожній</a:t>
            </a:r>
            <a:r>
              <a:rPr lang="ru-RU" sz="2000" dirty="0">
                <a:cs typeface="Calibri"/>
              </a:rPr>
              <a:t> з них є три </a:t>
            </a:r>
            <a:r>
              <a:rPr lang="ru-RU" sz="2000" dirty="0" err="1">
                <a:cs typeface="Calibri"/>
              </a:rPr>
              <a:t>звивисті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носові</a:t>
            </a:r>
            <a:r>
              <a:rPr lang="ru-RU" sz="2000" dirty="0">
                <a:cs typeface="Calibri"/>
              </a:rPr>
              <a:t> ходи: </a:t>
            </a:r>
            <a:r>
              <a:rPr lang="ru-RU" sz="2000" dirty="0" err="1">
                <a:cs typeface="Calibri"/>
              </a:rPr>
              <a:t>верхній</a:t>
            </a:r>
            <a:r>
              <a:rPr lang="ru-RU" sz="2000" dirty="0">
                <a:cs typeface="Calibri"/>
              </a:rPr>
              <a:t>, </a:t>
            </a:r>
            <a:r>
              <a:rPr lang="ru-RU" sz="2000" dirty="0" err="1">
                <a:cs typeface="Calibri"/>
              </a:rPr>
              <a:t>середній</a:t>
            </a:r>
            <a:r>
              <a:rPr lang="ru-RU" sz="2000" dirty="0">
                <a:cs typeface="Calibri"/>
              </a:rPr>
              <a:t> та </a:t>
            </a:r>
            <a:r>
              <a:rPr lang="ru-RU" sz="2000" dirty="0" err="1">
                <a:cs typeface="Calibri"/>
              </a:rPr>
              <a:t>нижній</a:t>
            </a:r>
            <a:r>
              <a:rPr lang="ru-RU" sz="2000" dirty="0">
                <a:cs typeface="Calibri"/>
              </a:rPr>
              <a:t>. До </a:t>
            </a:r>
            <a:r>
              <a:rPr lang="ru-RU" sz="2000" dirty="0" err="1">
                <a:cs typeface="Calibri"/>
              </a:rPr>
              <a:t>нижнього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відкривається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носослізний</a:t>
            </a:r>
            <a:r>
              <a:rPr lang="ru-RU" sz="2000" dirty="0">
                <a:cs typeface="Calibri"/>
              </a:rPr>
              <a:t> канал. У </a:t>
            </a:r>
            <a:r>
              <a:rPr lang="ru-RU" sz="2000" dirty="0" err="1">
                <a:cs typeface="Calibri"/>
              </a:rPr>
              <a:t>слизовій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оболонці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верхнього</a:t>
            </a:r>
            <a:r>
              <a:rPr lang="ru-RU" sz="2000" dirty="0">
                <a:cs typeface="Calibri"/>
              </a:rPr>
              <a:t> — </a:t>
            </a:r>
            <a:r>
              <a:rPr lang="ru-RU" sz="2000" dirty="0" err="1">
                <a:cs typeface="Calibri"/>
              </a:rPr>
              <a:t>містяться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рецептори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нюхового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аналізатора</a:t>
            </a:r>
            <a:r>
              <a:rPr lang="ru-RU" sz="2000" dirty="0">
                <a:cs typeface="Calibri"/>
              </a:rPr>
              <a:t>. </a:t>
            </a:r>
            <a:r>
              <a:rPr lang="ru-RU" sz="2000" dirty="0" err="1">
                <a:cs typeface="Calibri"/>
              </a:rPr>
              <a:t>Якщо</a:t>
            </a:r>
            <a:r>
              <a:rPr lang="ru-RU" sz="2000" dirty="0">
                <a:cs typeface="Calibri"/>
              </a:rPr>
              <a:t> до </a:t>
            </a:r>
            <a:r>
              <a:rPr lang="ru-RU" sz="2000" dirty="0" err="1">
                <a:cs typeface="Calibri"/>
              </a:rPr>
              <a:t>носової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порожнини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потрапляють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мікроорганізми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або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речовини</a:t>
            </a:r>
            <a:r>
              <a:rPr lang="ru-RU" sz="2000" dirty="0">
                <a:cs typeface="Calibri"/>
              </a:rPr>
              <a:t> з </a:t>
            </a:r>
            <a:r>
              <a:rPr lang="ru-RU" sz="2000" dirty="0" err="1">
                <a:cs typeface="Calibri"/>
              </a:rPr>
              <a:t>різким</a:t>
            </a:r>
            <a:r>
              <a:rPr lang="ru-RU" sz="2000" dirty="0">
                <a:cs typeface="Calibri"/>
              </a:rPr>
              <a:t> запахом, </a:t>
            </a:r>
            <a:r>
              <a:rPr lang="ru-RU" sz="2000" dirty="0" err="1">
                <a:cs typeface="Calibri"/>
              </a:rPr>
              <a:t>рецептори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подразнюються</a:t>
            </a:r>
            <a:r>
              <a:rPr lang="ru-RU" sz="2000" dirty="0">
                <a:cs typeface="Calibri"/>
              </a:rPr>
              <a:t> і </a:t>
            </a:r>
            <a:r>
              <a:rPr lang="ru-RU" sz="2000" dirty="0" err="1">
                <a:cs typeface="Calibri"/>
              </a:rPr>
              <a:t>виникає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захисний</a:t>
            </a:r>
            <a:r>
              <a:rPr lang="ru-RU" sz="2000" dirty="0">
                <a:cs typeface="Calibri"/>
              </a:rPr>
              <a:t> рефлекс — </a:t>
            </a:r>
            <a:r>
              <a:rPr lang="ru-RU" sz="2000" dirty="0" err="1">
                <a:cs typeface="Calibri"/>
              </a:rPr>
              <a:t>чхання</a:t>
            </a:r>
            <a:r>
              <a:rPr lang="ru-RU" sz="20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ru-RU" sz="2000" dirty="0"/>
              <a:t>З </a:t>
            </a:r>
            <a:r>
              <a:rPr lang="ru-RU" sz="2000" dirty="0" err="1"/>
              <a:t>носової</a:t>
            </a:r>
            <a:r>
              <a:rPr lang="ru-RU" sz="2000" dirty="0"/>
              <a:t> </a:t>
            </a:r>
            <a:r>
              <a:rPr lang="ru-RU" sz="2000" dirty="0" err="1"/>
              <a:t>порожнини</a:t>
            </a:r>
            <a:r>
              <a:rPr lang="ru-RU" sz="2000" dirty="0"/>
              <a:t> </a:t>
            </a:r>
            <a:r>
              <a:rPr lang="ru-RU" sz="2000" dirty="0" err="1"/>
              <a:t>очищене</a:t>
            </a:r>
            <a:r>
              <a:rPr lang="ru-RU" sz="2000" dirty="0"/>
              <a:t>, </a:t>
            </a:r>
            <a:r>
              <a:rPr lang="ru-RU" sz="2000" dirty="0" err="1"/>
              <a:t>зігріте</a:t>
            </a:r>
            <a:r>
              <a:rPr lang="ru-RU" sz="2000" dirty="0"/>
              <a:t> і </a:t>
            </a:r>
            <a:r>
              <a:rPr lang="ru-RU" sz="2000" dirty="0" err="1"/>
              <a:t>зволожене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</a:t>
            </a:r>
            <a:r>
              <a:rPr lang="ru-RU" sz="2000" dirty="0" err="1"/>
              <a:t>потрапляє</a:t>
            </a:r>
            <a:r>
              <a:rPr lang="ru-RU" sz="2000" dirty="0"/>
              <a:t> у носоглотку, де є </a:t>
            </a:r>
            <a:r>
              <a:rPr lang="ru-RU" sz="2000" dirty="0" err="1"/>
              <a:t>скупчення</a:t>
            </a:r>
            <a:r>
              <a:rPr lang="ru-RU" sz="2000" dirty="0"/>
              <a:t> </a:t>
            </a:r>
            <a:r>
              <a:rPr lang="ru-RU" sz="2000" dirty="0" err="1"/>
              <a:t>лімфатичних</a:t>
            </a:r>
            <a:r>
              <a:rPr lang="ru-RU" sz="2000" dirty="0"/>
              <a:t> </a:t>
            </a:r>
            <a:r>
              <a:rPr lang="ru-RU" sz="2000" dirty="0" err="1"/>
              <a:t>вузлів</a:t>
            </a:r>
            <a:r>
              <a:rPr lang="ru-RU" sz="2000" dirty="0"/>
              <a:t> — </a:t>
            </a:r>
            <a:r>
              <a:rPr lang="ru-RU" sz="2000" dirty="0" err="1"/>
              <a:t>мигдалики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є </a:t>
            </a:r>
            <a:r>
              <a:rPr lang="ru-RU" sz="2000" dirty="0" err="1"/>
              <a:t>захисним</a:t>
            </a:r>
            <a:r>
              <a:rPr lang="ru-RU" sz="2000" dirty="0"/>
              <a:t> </a:t>
            </a:r>
            <a:r>
              <a:rPr lang="ru-RU" sz="2000" dirty="0" err="1"/>
              <a:t>бар'єром</a:t>
            </a:r>
            <a:r>
              <a:rPr lang="ru-RU" sz="2000" dirty="0"/>
              <a:t> </a:t>
            </a:r>
            <a:r>
              <a:rPr lang="ru-RU" sz="2000" dirty="0" err="1"/>
              <a:t>дихальних</a:t>
            </a:r>
            <a:r>
              <a:rPr lang="ru-RU" sz="2000" dirty="0"/>
              <a:t> </a:t>
            </a:r>
            <a:r>
              <a:rPr lang="ru-RU" sz="2000" dirty="0" err="1"/>
              <a:t>шляхів</a:t>
            </a:r>
            <a:r>
              <a:rPr lang="ru-RU" sz="20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289130C-82BA-2441-9319-66705DE9B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" r="10586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D0B603-42AD-E95D-A589-B8C0A9CE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179" y="755811"/>
            <a:ext cx="4849065" cy="56021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ea typeface="+mn-lt"/>
                <a:cs typeface="+mn-lt"/>
              </a:rPr>
              <a:t>Кількість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слини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залежить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якості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вжитої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їжі</a:t>
            </a:r>
            <a:r>
              <a:rPr lang="ru-RU" dirty="0">
                <a:ea typeface="+mn-lt"/>
                <a:cs typeface="+mn-lt"/>
              </a:rPr>
              <a:t>. За добу </a:t>
            </a:r>
            <a:r>
              <a:rPr lang="ru-RU" dirty="0" err="1">
                <a:ea typeface="+mn-lt"/>
                <a:cs typeface="+mn-lt"/>
              </a:rPr>
              <a:t>слинні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залози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виробляють</a:t>
            </a:r>
            <a:r>
              <a:rPr lang="ru-RU" dirty="0">
                <a:ea typeface="+mn-lt"/>
                <a:cs typeface="+mn-lt"/>
              </a:rPr>
              <a:t> 0,5 — 2 л </a:t>
            </a:r>
            <a:r>
              <a:rPr lang="ru-RU" dirty="0" err="1">
                <a:ea typeface="+mn-lt"/>
                <a:cs typeface="+mn-lt"/>
              </a:rPr>
              <a:t>слини</a:t>
            </a:r>
            <a:r>
              <a:rPr lang="ru-RU" dirty="0">
                <a:ea typeface="+mn-lt"/>
                <a:cs typeface="+mn-lt"/>
              </a:rPr>
              <a:t>. </a:t>
            </a:r>
            <a:endParaRPr lang="ru-RU" dirty="0">
              <a:cs typeface="Calibri" panose="020F0502020204030204"/>
            </a:endParaRPr>
          </a:p>
          <a:p>
            <a:pPr marL="0" indent="0">
              <a:buNone/>
            </a:pP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У </a:t>
            </a:r>
            <a:r>
              <a:rPr lang="ru-RU" dirty="0" err="1">
                <a:ea typeface="+mn-lt"/>
                <a:cs typeface="+mn-lt"/>
              </a:rPr>
              <a:t>ротовій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порожнині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містяться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зуби</a:t>
            </a:r>
            <a:r>
              <a:rPr lang="ru-RU" dirty="0">
                <a:ea typeface="+mn-lt"/>
                <a:cs typeface="+mn-lt"/>
              </a:rPr>
              <a:t>. У </a:t>
            </a:r>
            <a:r>
              <a:rPr lang="ru-RU" dirty="0" err="1">
                <a:ea typeface="+mn-lt"/>
                <a:cs typeface="+mn-lt"/>
              </a:rPr>
              <a:t>дорослої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людини</a:t>
            </a:r>
            <a:r>
              <a:rPr lang="ru-RU" dirty="0">
                <a:ea typeface="+mn-lt"/>
                <a:cs typeface="+mn-lt"/>
              </a:rPr>
              <a:t> в </a:t>
            </a:r>
            <a:r>
              <a:rPr lang="ru-RU" dirty="0" err="1">
                <a:ea typeface="+mn-lt"/>
                <a:cs typeface="+mn-lt"/>
              </a:rPr>
              <a:t>нормі</a:t>
            </a:r>
            <a:r>
              <a:rPr lang="ru-RU" dirty="0">
                <a:ea typeface="+mn-lt"/>
                <a:cs typeface="+mn-lt"/>
              </a:rPr>
              <a:t> 32 зуба: 8 </a:t>
            </a:r>
            <a:r>
              <a:rPr lang="ru-RU" dirty="0" err="1">
                <a:ea typeface="+mn-lt"/>
                <a:cs typeface="+mn-lt"/>
              </a:rPr>
              <a:t>різців</a:t>
            </a:r>
            <a:r>
              <a:rPr lang="ru-RU" dirty="0">
                <a:ea typeface="+mn-lt"/>
                <a:cs typeface="+mn-lt"/>
              </a:rPr>
              <a:t>, 4 </a:t>
            </a:r>
            <a:r>
              <a:rPr lang="ru-RU" dirty="0" err="1">
                <a:ea typeface="+mn-lt"/>
                <a:cs typeface="+mn-lt"/>
              </a:rPr>
              <a:t>ікла</a:t>
            </a:r>
            <a:r>
              <a:rPr lang="ru-RU" dirty="0">
                <a:ea typeface="+mn-lt"/>
                <a:cs typeface="+mn-lt"/>
              </a:rPr>
              <a:t>, 8 </a:t>
            </a:r>
            <a:r>
              <a:rPr lang="ru-RU" dirty="0" err="1">
                <a:ea typeface="+mn-lt"/>
                <a:cs typeface="+mn-lt"/>
              </a:rPr>
              <a:t>малих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кутніх</a:t>
            </a:r>
            <a:r>
              <a:rPr lang="ru-RU" dirty="0">
                <a:ea typeface="+mn-lt"/>
                <a:cs typeface="+mn-lt"/>
              </a:rPr>
              <a:t> і 12 великих </a:t>
            </a:r>
            <a:r>
              <a:rPr lang="ru-RU" dirty="0" err="1">
                <a:ea typeface="+mn-lt"/>
                <a:cs typeface="+mn-lt"/>
              </a:rPr>
              <a:t>кутніх</a:t>
            </a:r>
            <a:r>
              <a:rPr lang="ru-RU" dirty="0">
                <a:ea typeface="+mn-lt"/>
                <a:cs typeface="+mn-lt"/>
              </a:rPr>
              <a:t>. У </a:t>
            </a:r>
            <a:r>
              <a:rPr lang="ru-RU" dirty="0" err="1">
                <a:ea typeface="+mn-lt"/>
                <a:cs typeface="+mn-lt"/>
              </a:rPr>
              <a:t>дітей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спочатку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з'являються</a:t>
            </a:r>
            <a:r>
              <a:rPr lang="ru-RU" dirty="0">
                <a:ea typeface="+mn-lt"/>
                <a:cs typeface="+mn-lt"/>
              </a:rPr>
              <a:t> 20 </a:t>
            </a:r>
            <a:r>
              <a:rPr lang="ru-RU" dirty="0" err="1">
                <a:ea typeface="+mn-lt"/>
                <a:cs typeface="+mn-lt"/>
              </a:rPr>
              <a:t>молочних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зубів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поступово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замінюються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постійними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Зуби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подрібнюють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перетирають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їжу</a:t>
            </a:r>
            <a:r>
              <a:rPr lang="ru-RU" dirty="0">
                <a:ea typeface="+mn-lt"/>
                <a:cs typeface="+mn-lt"/>
              </a:rPr>
              <a:t> та </a:t>
            </a:r>
            <a:r>
              <a:rPr lang="ru-RU" dirty="0" err="1">
                <a:ea typeface="+mn-lt"/>
                <a:cs typeface="+mn-lt"/>
              </a:rPr>
              <a:t>беруть</a:t>
            </a:r>
            <a:r>
              <a:rPr lang="ru-RU" dirty="0">
                <a:ea typeface="+mn-lt"/>
                <a:cs typeface="+mn-lt"/>
              </a:rPr>
              <a:t> участь у </a:t>
            </a:r>
            <a:r>
              <a:rPr lang="ru-RU" dirty="0" err="1">
                <a:ea typeface="+mn-lt"/>
                <a:cs typeface="+mn-lt"/>
              </a:rPr>
              <a:t>формуванні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мови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568896F-4CD1-249F-B354-2BA5FA64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1" y="1236927"/>
            <a:ext cx="6754483" cy="404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C28823-A189-BED1-6762-56D57E546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7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1C63E5B-3E19-3BE2-F3EF-B773124A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4" y="922373"/>
            <a:ext cx="7141233" cy="5439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 b="1" err="1">
                <a:ea typeface="+mn-lt"/>
                <a:cs typeface="+mn-lt"/>
              </a:rPr>
              <a:t>Язик</a:t>
            </a:r>
            <a:r>
              <a:rPr lang="ru-RU" sz="2000" dirty="0">
                <a:ea typeface="+mn-lt"/>
                <a:cs typeface="+mn-lt"/>
              </a:rPr>
              <a:t> </a:t>
            </a:r>
            <a:r>
              <a:rPr lang="ru-RU" sz="2000" err="1">
                <a:ea typeface="+mn-lt"/>
                <a:cs typeface="+mn-lt"/>
              </a:rPr>
              <a:t>являє</a:t>
            </a:r>
            <a:r>
              <a:rPr lang="ru-RU" sz="2000" dirty="0">
                <a:ea typeface="+mn-lt"/>
                <a:cs typeface="+mn-lt"/>
              </a:rPr>
              <a:t> собою </a:t>
            </a:r>
            <a:r>
              <a:rPr lang="ru-RU" sz="2000" err="1">
                <a:ea typeface="+mn-lt"/>
                <a:cs typeface="+mn-lt"/>
              </a:rPr>
              <a:t>м'язовий</a:t>
            </a:r>
            <a:r>
              <a:rPr lang="ru-RU" sz="2000" dirty="0">
                <a:ea typeface="+mn-lt"/>
                <a:cs typeface="+mn-lt"/>
              </a:rPr>
              <a:t> орган, </a:t>
            </a:r>
            <a:r>
              <a:rPr lang="ru-RU" sz="2000" err="1">
                <a:ea typeface="+mn-lt"/>
                <a:cs typeface="+mn-lt"/>
              </a:rPr>
              <a:t>вкритий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слизовою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оболонкою</a:t>
            </a:r>
            <a:r>
              <a:rPr lang="ru-RU" sz="2000" dirty="0">
                <a:ea typeface="+mn-lt"/>
                <a:cs typeface="+mn-lt"/>
              </a:rPr>
              <a:t>. У </a:t>
            </a:r>
            <a:r>
              <a:rPr lang="ru-RU" sz="2000" err="1">
                <a:ea typeface="+mn-lt"/>
                <a:cs typeface="+mn-lt"/>
              </a:rPr>
              <a:t>ній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розташовані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смакові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рецептори</a:t>
            </a:r>
            <a:r>
              <a:rPr lang="ru-RU" sz="2000" dirty="0">
                <a:ea typeface="+mn-lt"/>
                <a:cs typeface="+mn-lt"/>
              </a:rPr>
              <a:t>, за </a:t>
            </a:r>
            <a:r>
              <a:rPr lang="ru-RU" sz="2000" err="1">
                <a:ea typeface="+mn-lt"/>
                <a:cs typeface="+mn-lt"/>
              </a:rPr>
              <a:t>допомогою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яких</a:t>
            </a:r>
            <a:r>
              <a:rPr lang="ru-RU" sz="2000" dirty="0">
                <a:ea typeface="+mn-lt"/>
                <a:cs typeface="+mn-lt"/>
              </a:rPr>
              <a:t> ми </a:t>
            </a:r>
            <a:r>
              <a:rPr lang="ru-RU" sz="2000" err="1">
                <a:ea typeface="+mn-lt"/>
                <a:cs typeface="+mn-lt"/>
              </a:rPr>
              <a:t>сприймаємо</a:t>
            </a:r>
            <a:r>
              <a:rPr lang="ru-RU" sz="2000" dirty="0">
                <a:ea typeface="+mn-lt"/>
                <a:cs typeface="+mn-lt"/>
              </a:rPr>
              <a:t> смак </a:t>
            </a:r>
            <a:r>
              <a:rPr lang="ru-RU" sz="2000" err="1">
                <a:ea typeface="+mn-lt"/>
                <a:cs typeface="+mn-lt"/>
              </a:rPr>
              <a:t>їжі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Язик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пересуває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їжу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err="1">
                <a:ea typeface="+mn-lt"/>
                <a:cs typeface="+mn-lt"/>
              </a:rPr>
              <a:t>формує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харчової</a:t>
            </a:r>
            <a:r>
              <a:rPr lang="ru-RU" sz="2000" dirty="0">
                <a:ea typeface="+mn-lt"/>
                <a:cs typeface="+mn-lt"/>
              </a:rPr>
              <a:t> грудку і </a:t>
            </a:r>
            <a:r>
              <a:rPr lang="ru-RU" sz="2000" err="1">
                <a:ea typeface="+mn-lt"/>
                <a:cs typeface="+mn-lt"/>
              </a:rPr>
              <a:t>сприяє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проковтуванню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Язик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відіграє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важливу</a:t>
            </a:r>
            <a:r>
              <a:rPr lang="ru-RU" sz="2000" dirty="0">
                <a:ea typeface="+mn-lt"/>
                <a:cs typeface="+mn-lt"/>
              </a:rPr>
              <a:t> роль у </a:t>
            </a:r>
            <a:r>
              <a:rPr lang="ru-RU" sz="2000" err="1">
                <a:ea typeface="+mn-lt"/>
                <a:cs typeface="+mn-lt"/>
              </a:rPr>
              <a:t>формуванні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мови</a:t>
            </a:r>
            <a:r>
              <a:rPr lang="ru-RU" sz="2000" dirty="0"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 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З </a:t>
            </a:r>
            <a:r>
              <a:rPr lang="ru-RU" sz="2000" err="1">
                <a:ea typeface="+mn-lt"/>
                <a:cs typeface="+mn-lt"/>
              </a:rPr>
              <a:t>ротової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порожнини</a:t>
            </a:r>
            <a:r>
              <a:rPr lang="ru-RU" sz="2000" dirty="0">
                <a:ea typeface="+mn-lt"/>
                <a:cs typeface="+mn-lt"/>
              </a:rPr>
              <a:t> грудка </a:t>
            </a:r>
            <a:r>
              <a:rPr lang="ru-RU" sz="2000" err="1">
                <a:ea typeface="+mn-lt"/>
                <a:cs typeface="+mn-lt"/>
              </a:rPr>
              <a:t>їжі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надходить</a:t>
            </a:r>
            <a:r>
              <a:rPr lang="ru-RU" sz="2000" dirty="0">
                <a:ea typeface="+mn-lt"/>
                <a:cs typeface="+mn-lt"/>
              </a:rPr>
              <a:t> в </a:t>
            </a:r>
            <a:r>
              <a:rPr lang="ru-RU" sz="2000" b="1" dirty="0">
                <a:ea typeface="+mn-lt"/>
                <a:cs typeface="+mn-lt"/>
              </a:rPr>
              <a:t>глотку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err="1">
                <a:ea typeface="+mn-lt"/>
                <a:cs typeface="+mn-lt"/>
              </a:rPr>
              <a:t>м'язовий</a:t>
            </a:r>
            <a:r>
              <a:rPr lang="ru-RU" sz="2000" dirty="0">
                <a:ea typeface="+mn-lt"/>
                <a:cs typeface="+mn-lt"/>
              </a:rPr>
              <a:t> орган, </a:t>
            </a:r>
            <a:r>
              <a:rPr lang="ru-RU" sz="2000" err="1">
                <a:ea typeface="+mn-lt"/>
                <a:cs typeface="+mn-lt"/>
              </a:rPr>
              <a:t>який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сполучається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стравоходом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err="1">
                <a:ea typeface="+mn-lt"/>
                <a:cs typeface="+mn-lt"/>
              </a:rPr>
              <a:t>гортанню</a:t>
            </a:r>
            <a:r>
              <a:rPr lang="ru-RU" sz="2000" dirty="0">
                <a:ea typeface="+mn-lt"/>
                <a:cs typeface="+mn-lt"/>
              </a:rPr>
              <a:t>. При </a:t>
            </a:r>
            <a:r>
              <a:rPr lang="ru-RU" sz="2000" err="1">
                <a:ea typeface="+mn-lt"/>
                <a:cs typeface="+mn-lt"/>
              </a:rPr>
              <a:t>ковтанні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вхід</a:t>
            </a:r>
            <a:r>
              <a:rPr lang="ru-RU" sz="2000" dirty="0">
                <a:ea typeface="+mn-lt"/>
                <a:cs typeface="+mn-lt"/>
              </a:rPr>
              <a:t> до </a:t>
            </a:r>
            <a:r>
              <a:rPr lang="ru-RU" sz="2000" err="1">
                <a:ea typeface="+mn-lt"/>
                <a:cs typeface="+mn-lt"/>
              </a:rPr>
              <a:t>органів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дихання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перекривається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надгортанним</a:t>
            </a:r>
            <a:r>
              <a:rPr lang="ru-RU" sz="2000" dirty="0">
                <a:ea typeface="+mn-lt"/>
                <a:cs typeface="+mn-lt"/>
              </a:rPr>
              <a:t> хрящом, і </a:t>
            </a:r>
            <a:r>
              <a:rPr lang="ru-RU" sz="2000" err="1">
                <a:ea typeface="+mn-lt"/>
                <a:cs typeface="+mn-lt"/>
              </a:rPr>
              <a:t>харчова</a:t>
            </a:r>
            <a:r>
              <a:rPr lang="ru-RU" sz="2000" dirty="0">
                <a:ea typeface="+mn-lt"/>
                <a:cs typeface="+mn-lt"/>
              </a:rPr>
              <a:t> грудка </a:t>
            </a:r>
            <a:r>
              <a:rPr lang="ru-RU" sz="2000" err="1">
                <a:ea typeface="+mn-lt"/>
                <a:cs typeface="+mn-lt"/>
              </a:rPr>
              <a:t>вільно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рухається</a:t>
            </a:r>
            <a:r>
              <a:rPr lang="ru-RU" sz="2000" dirty="0">
                <a:ea typeface="+mn-lt"/>
                <a:cs typeface="+mn-lt"/>
              </a:rPr>
              <a:t> до </a:t>
            </a:r>
            <a:r>
              <a:rPr lang="ru-RU" sz="2000" err="1">
                <a:ea typeface="+mn-lt"/>
                <a:cs typeface="+mn-lt"/>
              </a:rPr>
              <a:t>стравоходу</a:t>
            </a:r>
            <a:r>
              <a:rPr lang="ru-RU" sz="2000" dirty="0">
                <a:ea typeface="+mn-lt"/>
                <a:cs typeface="+mn-lt"/>
              </a:rPr>
              <a:t>.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 </a:t>
            </a:r>
            <a:br>
              <a:rPr lang="ru-RU" sz="2000" dirty="0">
                <a:ea typeface="+mn-lt"/>
                <a:cs typeface="+mn-lt"/>
              </a:rPr>
            </a:b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b="1" err="1">
                <a:ea typeface="+mn-lt"/>
                <a:cs typeface="+mn-lt"/>
              </a:rPr>
              <a:t>Стравохід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err="1">
                <a:ea typeface="+mn-lt"/>
                <a:cs typeface="+mn-lt"/>
              </a:rPr>
              <a:t>м'язова</a:t>
            </a:r>
            <a:r>
              <a:rPr lang="ru-RU" sz="2000" dirty="0">
                <a:ea typeface="+mn-lt"/>
                <a:cs typeface="+mn-lt"/>
              </a:rPr>
              <a:t> трубка </a:t>
            </a:r>
            <a:r>
              <a:rPr lang="ru-RU" sz="2000" err="1">
                <a:ea typeface="+mn-lt"/>
                <a:cs typeface="+mn-lt"/>
              </a:rPr>
              <a:t>завдовжки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близько</a:t>
            </a:r>
            <a:r>
              <a:rPr lang="ru-RU" sz="2000" dirty="0">
                <a:ea typeface="+mn-lt"/>
                <a:cs typeface="+mn-lt"/>
              </a:rPr>
              <a:t> 25 см та </a:t>
            </a:r>
            <a:r>
              <a:rPr lang="ru-RU" sz="2000" err="1">
                <a:ea typeface="+mn-lt"/>
                <a:cs typeface="+mn-lt"/>
              </a:rPr>
              <a:t>діаметром</a:t>
            </a:r>
            <a:r>
              <a:rPr lang="ru-RU" sz="2000" dirty="0">
                <a:ea typeface="+mn-lt"/>
                <a:cs typeface="+mn-lt"/>
              </a:rPr>
              <a:t> 2 см, по </a:t>
            </a:r>
            <a:r>
              <a:rPr lang="ru-RU" sz="2000" err="1">
                <a:ea typeface="+mn-lt"/>
                <a:cs typeface="+mn-lt"/>
              </a:rPr>
              <a:t>якій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їжа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просувається</a:t>
            </a:r>
            <a:r>
              <a:rPr lang="ru-RU" sz="2000" dirty="0">
                <a:ea typeface="+mn-lt"/>
                <a:cs typeface="+mn-lt"/>
              </a:rPr>
              <a:t> у </a:t>
            </a:r>
            <a:r>
              <a:rPr lang="ru-RU" sz="2000" err="1">
                <a:ea typeface="+mn-lt"/>
                <a:cs typeface="+mn-lt"/>
              </a:rPr>
              <a:t>шлунок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err="1">
                <a:ea typeface="+mn-lt"/>
                <a:cs typeface="+mn-lt"/>
              </a:rPr>
              <a:t>Відбувається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це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завдяки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перистальтиці</a:t>
            </a:r>
            <a:r>
              <a:rPr lang="ru-RU" sz="2000" dirty="0">
                <a:ea typeface="+mn-lt"/>
                <a:cs typeface="+mn-lt"/>
              </a:rPr>
              <a:t> (</a:t>
            </a:r>
            <a:r>
              <a:rPr lang="ru-RU" sz="2000" err="1">
                <a:ea typeface="+mn-lt"/>
                <a:cs typeface="+mn-lt"/>
              </a:rPr>
              <a:t>хвилеподібному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скороченню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м'язових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err="1">
                <a:ea typeface="+mn-lt"/>
                <a:cs typeface="+mn-lt"/>
              </a:rPr>
              <a:t>стінок</a:t>
            </a:r>
            <a:r>
              <a:rPr lang="ru-RU" sz="2000" dirty="0">
                <a:ea typeface="+mn-lt"/>
                <a:cs typeface="+mn-lt"/>
              </a:rPr>
              <a:t>).</a:t>
            </a:r>
          </a:p>
          <a:p>
            <a:pPr>
              <a:buNone/>
            </a:pPr>
            <a:r>
              <a:rPr lang="ru-RU" sz="2000" b="1" dirty="0" err="1">
                <a:ea typeface="+mn-lt"/>
                <a:cs typeface="+mn-lt"/>
              </a:rPr>
              <a:t>Шлунок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dirty="0" err="1">
                <a:ea typeface="+mn-lt"/>
                <a:cs typeface="+mn-lt"/>
              </a:rPr>
              <a:t>розширена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частина</a:t>
            </a:r>
            <a:r>
              <a:rPr lang="ru-RU" sz="2000" dirty="0">
                <a:ea typeface="+mn-lt"/>
                <a:cs typeface="+mn-lt"/>
              </a:rPr>
              <a:t> травного тракту.</a:t>
            </a:r>
          </a:p>
          <a:p>
            <a:pPr marL="0" indent="0">
              <a:buNone/>
            </a:pPr>
            <a:endParaRPr lang="ru-RU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519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311344-7F68-CC2B-39C3-0C99FD8D3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280" y="3580151"/>
            <a:ext cx="10578836" cy="31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Стінка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складається</a:t>
            </a:r>
            <a:r>
              <a:rPr lang="ru-RU" sz="1800" dirty="0">
                <a:ea typeface="+mn-lt"/>
                <a:cs typeface="+mn-lt"/>
              </a:rPr>
              <a:t> з </a:t>
            </a:r>
            <a:r>
              <a:rPr lang="ru-RU" sz="1800" b="1" dirty="0" err="1">
                <a:ea typeface="+mn-lt"/>
                <a:cs typeface="+mn-lt"/>
              </a:rPr>
              <a:t>чотирьох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оболонок</a:t>
            </a:r>
            <a:r>
              <a:rPr lang="ru-RU" sz="1800" b="1" dirty="0">
                <a:ea typeface="+mn-lt"/>
                <a:cs typeface="+mn-lt"/>
              </a:rPr>
              <a:t>: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b="1" dirty="0" err="1">
                <a:ea typeface="+mn-lt"/>
                <a:cs typeface="+mn-lt"/>
              </a:rPr>
              <a:t>внутрішня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слизова</a:t>
            </a:r>
            <a:r>
              <a:rPr lang="ru-RU" sz="1800" dirty="0">
                <a:ea typeface="+mn-lt"/>
                <a:cs typeface="+mn-lt"/>
              </a:rPr>
              <a:t>, де </a:t>
            </a:r>
            <a:r>
              <a:rPr lang="ru-RU" sz="1800" dirty="0" err="1">
                <a:ea typeface="+mn-lt"/>
                <a:cs typeface="+mn-lt"/>
              </a:rPr>
              <a:t>розташовані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виділяють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шлунковий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сік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слиз</a:t>
            </a:r>
            <a:r>
              <a:rPr lang="ru-RU" sz="1800" dirty="0">
                <a:ea typeface="+mn-lt"/>
                <a:cs typeface="+mn-lt"/>
              </a:rPr>
              <a:t>. Один вид </a:t>
            </a:r>
            <a:r>
              <a:rPr lang="ru-RU" sz="1800" dirty="0" err="1">
                <a:ea typeface="+mn-lt"/>
                <a:cs typeface="+mn-lt"/>
              </a:rPr>
              <a:t>залоз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виробляє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травний</a:t>
            </a:r>
            <a:r>
              <a:rPr lang="ru-RU" sz="1800" dirty="0">
                <a:ea typeface="+mn-lt"/>
                <a:cs typeface="+mn-lt"/>
              </a:rPr>
              <a:t> фермент </a:t>
            </a:r>
            <a:r>
              <a:rPr lang="ru-RU" sz="1800" b="1" dirty="0">
                <a:ea typeface="+mn-lt"/>
                <a:cs typeface="+mn-lt"/>
              </a:rPr>
              <a:t>пепсин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під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дією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якого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розщепляються</a:t>
            </a:r>
            <a:r>
              <a:rPr lang="ru-RU" sz="1800" dirty="0">
                <a:ea typeface="+mn-lt"/>
                <a:cs typeface="+mn-lt"/>
              </a:rPr>
              <a:t> до </a:t>
            </a:r>
            <a:r>
              <a:rPr lang="ru-RU" sz="1800" dirty="0" err="1">
                <a:ea typeface="+mn-lt"/>
                <a:cs typeface="+mn-lt"/>
              </a:rPr>
              <a:t>амінокислот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Інші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утворюють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хлоридну</a:t>
            </a:r>
            <a:r>
              <a:rPr lang="ru-RU" sz="1800" b="1" dirty="0">
                <a:ea typeface="+mn-lt"/>
                <a:cs typeface="+mn-lt"/>
              </a:rPr>
              <a:t> кислоту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необхідну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активації</a:t>
            </a:r>
            <a:r>
              <a:rPr lang="ru-RU" sz="1800" dirty="0">
                <a:ea typeface="+mn-lt"/>
                <a:cs typeface="+mn-lt"/>
              </a:rPr>
              <a:t> пепсину і для </a:t>
            </a:r>
            <a:r>
              <a:rPr lang="ru-RU" sz="1800" dirty="0" err="1">
                <a:ea typeface="+mn-lt"/>
                <a:cs typeface="+mn-lt"/>
              </a:rPr>
              <a:t>знищення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мікроорганізмів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Частина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виробляє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слиз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захищає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стінки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шлунку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самоперетравлювання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b="1" dirty="0" err="1">
                <a:ea typeface="+mn-lt"/>
                <a:cs typeface="+mn-lt"/>
              </a:rPr>
              <a:t>підслизової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основи</a:t>
            </a:r>
            <a:r>
              <a:rPr lang="ru-RU" sz="1800" dirty="0">
                <a:ea typeface="+mn-lt"/>
                <a:cs typeface="+mn-lt"/>
              </a:rPr>
              <a:t>, яка </a:t>
            </a:r>
            <a:r>
              <a:rPr lang="ru-RU" sz="1800" dirty="0" err="1">
                <a:ea typeface="+mn-lt"/>
                <a:cs typeface="+mn-lt"/>
              </a:rPr>
              <a:t>дає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можливість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слизовій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оболонці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збиратися</a:t>
            </a:r>
            <a:r>
              <a:rPr lang="ru-RU" sz="1800" dirty="0">
                <a:ea typeface="+mn-lt"/>
                <a:cs typeface="+mn-lt"/>
              </a:rPr>
              <a:t> в складки і </a:t>
            </a:r>
            <a:r>
              <a:rPr lang="ru-RU" sz="1800" dirty="0" err="1">
                <a:ea typeface="+mn-lt"/>
                <a:cs typeface="+mn-lt"/>
              </a:rPr>
              <a:t>розширювати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об'єм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шлунку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b="1" dirty="0" err="1">
                <a:ea typeface="+mn-lt"/>
                <a:cs typeface="+mn-lt"/>
              </a:rPr>
              <a:t>середньої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м'язової</a:t>
            </a:r>
            <a:r>
              <a:rPr lang="ru-RU" sz="1800" dirty="0">
                <a:ea typeface="+mn-lt"/>
                <a:cs typeface="+mn-lt"/>
              </a:rPr>
              <a:t>, яка </a:t>
            </a:r>
            <a:r>
              <a:rPr lang="ru-RU" sz="1800" dirty="0" err="1">
                <a:ea typeface="+mn-lt"/>
                <a:cs typeface="+mn-lt"/>
              </a:rPr>
              <a:t>виконує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функцію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перемішування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пересування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їжі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b="1" dirty="0" err="1">
                <a:ea typeface="+mn-lt"/>
                <a:cs typeface="+mn-lt"/>
              </a:rPr>
              <a:t>зовнішньої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сполучнотканинної</a:t>
            </a:r>
            <a:r>
              <a:rPr lang="ru-RU" sz="1800" dirty="0">
                <a:ea typeface="+mn-lt"/>
                <a:cs typeface="+mn-lt"/>
              </a:rPr>
              <a:t>, яка </a:t>
            </a:r>
            <a:r>
              <a:rPr lang="ru-RU" sz="1800" dirty="0" err="1">
                <a:ea typeface="+mn-lt"/>
                <a:cs typeface="+mn-lt"/>
              </a:rPr>
              <a:t>містить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судини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нервові</a:t>
            </a:r>
            <a:r>
              <a:rPr lang="ru-RU" sz="1800" dirty="0">
                <a:ea typeface="+mn-lt"/>
                <a:cs typeface="+mn-lt"/>
              </a:rPr>
              <a:t> волокна.</a:t>
            </a:r>
            <a:endParaRPr lang="ru-RU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ru-RU" sz="1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41F0ACA-4034-3061-3E09-0313CD32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08" y="328872"/>
            <a:ext cx="7920985" cy="28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BEDF1E-CC6F-B662-E38C-0D2680BBC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65" y="735926"/>
            <a:ext cx="7519179" cy="49348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8D624-A4AF-5405-D6F2-BEE516CE382E}"/>
              </a:ext>
            </a:extLst>
          </p:cNvPr>
          <p:cNvSpPr txBox="1"/>
          <p:nvPr/>
        </p:nvSpPr>
        <p:spPr>
          <a:xfrm>
            <a:off x="8576276" y="1690062"/>
            <a:ext cx="334704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У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шлунку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їжа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затримується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2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-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8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годин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, а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потім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надходить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у </a:t>
            </a:r>
            <a:r>
              <a:rPr lang="en-US" sz="2000" b="1" dirty="0" err="1">
                <a:solidFill>
                  <a:srgbClr val="76A900"/>
                </a:solidFill>
                <a:latin typeface="Arial"/>
                <a:cs typeface="Arial"/>
              </a:rPr>
              <a:t>тонкий</a:t>
            </a:r>
            <a:r>
              <a:rPr lang="en-US" sz="2000" b="1" dirty="0">
                <a:solidFill>
                  <a:srgbClr val="76A9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76A900"/>
                </a:solidFill>
                <a:latin typeface="Arial"/>
                <a:cs typeface="Arial"/>
              </a:rPr>
              <a:t>кишечник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.</a:t>
            </a:r>
          </a:p>
          <a:p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довжина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якого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становить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5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-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6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метрів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, а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діаметр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—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3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-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5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см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. У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перший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відділ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тонкого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кишечника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— </a:t>
            </a:r>
            <a:r>
              <a:rPr lang="en-US" sz="2000" b="1" dirty="0" err="1">
                <a:solidFill>
                  <a:srgbClr val="76A900"/>
                </a:solidFill>
                <a:latin typeface="Arial"/>
                <a:cs typeface="Arial"/>
              </a:rPr>
              <a:t>дванадцятипалу</a:t>
            </a:r>
            <a:r>
              <a:rPr lang="en-US" sz="2000" b="1" dirty="0">
                <a:solidFill>
                  <a:srgbClr val="76A90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76A900"/>
                </a:solidFill>
                <a:latin typeface="Arial"/>
                <a:cs typeface="Arial"/>
              </a:rPr>
              <a:t>кишку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довжина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якої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 є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18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- </a:t>
            </a:r>
            <a:r>
              <a:rPr lang="en-US" sz="2000" dirty="0">
                <a:solidFill>
                  <a:srgbClr val="76A900"/>
                </a:solidFill>
                <a:latin typeface="MathJax_Main"/>
              </a:rPr>
              <a:t>22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 </a:t>
            </a:r>
            <a:r>
              <a:rPr lang="en-US" sz="2000" dirty="0" err="1">
                <a:solidFill>
                  <a:srgbClr val="4E4E3F"/>
                </a:solidFill>
                <a:latin typeface="Arial"/>
                <a:cs typeface="Arial"/>
              </a:rPr>
              <a:t>см</a:t>
            </a:r>
            <a:r>
              <a:rPr lang="en-US" sz="2000" dirty="0">
                <a:solidFill>
                  <a:srgbClr val="4E4E3F"/>
                </a:solidFill>
                <a:latin typeface="Arial"/>
                <a:cs typeface="Arial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0379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86EB0C-F076-BF15-43E7-6236E1CE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675" y="234203"/>
            <a:ext cx="6105217" cy="65322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b="1" dirty="0" err="1">
                <a:ea typeface="+mn-lt"/>
                <a:cs typeface="+mn-lt"/>
              </a:rPr>
              <a:t>Печінка</a:t>
            </a:r>
            <a:r>
              <a:rPr lang="ru-RU" sz="1800" dirty="0">
                <a:ea typeface="+mn-lt"/>
                <a:cs typeface="+mn-lt"/>
              </a:rPr>
              <a:t> — </a:t>
            </a:r>
            <a:r>
              <a:rPr lang="ru-RU" sz="1800" dirty="0" err="1">
                <a:ea typeface="+mn-lt"/>
                <a:cs typeface="+mn-lt"/>
              </a:rPr>
              <a:t>найбільша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залоза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організмі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людини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маса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якої</a:t>
            </a:r>
            <a:r>
              <a:rPr lang="ru-RU" sz="1800" dirty="0">
                <a:ea typeface="+mn-lt"/>
                <a:cs typeface="+mn-lt"/>
              </a:rPr>
              <a:t> становить 1,5 - 2 кг. </a:t>
            </a:r>
            <a:r>
              <a:rPr lang="ru-RU" sz="1800" dirty="0" err="1">
                <a:ea typeface="+mn-lt"/>
                <a:cs typeface="+mn-lt"/>
              </a:rPr>
              <a:t>Печінка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розташована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черевній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порожнині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праворуч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діафрагмою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Складається</a:t>
            </a:r>
            <a:r>
              <a:rPr lang="ru-RU" sz="1800" dirty="0">
                <a:ea typeface="+mn-lt"/>
                <a:cs typeface="+mn-lt"/>
              </a:rPr>
              <a:t> з </a:t>
            </a:r>
            <a:r>
              <a:rPr lang="ru-RU" sz="1800" dirty="0" err="1">
                <a:ea typeface="+mn-lt"/>
                <a:cs typeface="+mn-lt"/>
              </a:rPr>
              <a:t>двох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доль</a:t>
            </a:r>
            <a:r>
              <a:rPr lang="ru-RU" sz="1800" dirty="0">
                <a:ea typeface="+mn-lt"/>
                <a:cs typeface="+mn-lt"/>
              </a:rPr>
              <a:t>. У </a:t>
            </a:r>
            <a:r>
              <a:rPr lang="ru-RU" sz="1800" dirty="0" err="1">
                <a:ea typeface="+mn-lt"/>
                <a:cs typeface="+mn-lt"/>
              </a:rPr>
              <a:t>спеціальних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клітинах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гепатоцитах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утворюється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жовч</a:t>
            </a:r>
            <a:r>
              <a:rPr lang="ru-RU" sz="1800" dirty="0">
                <a:ea typeface="+mn-lt"/>
                <a:cs typeface="+mn-lt"/>
              </a:rPr>
              <a:t>, яка </a:t>
            </a:r>
            <a:r>
              <a:rPr lang="ru-RU" sz="1800" dirty="0" err="1">
                <a:ea typeface="+mn-lt"/>
                <a:cs typeface="+mn-lt"/>
              </a:rPr>
              <a:t>зберігається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жовчному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міхурі</a:t>
            </a:r>
            <a:r>
              <a:rPr lang="ru-RU" sz="1800" dirty="0">
                <a:ea typeface="+mn-lt"/>
                <a:cs typeface="+mn-lt"/>
              </a:rPr>
              <a:t>. За добу </a:t>
            </a:r>
            <a:r>
              <a:rPr lang="ru-RU" sz="1800" dirty="0" err="1">
                <a:ea typeface="+mn-lt"/>
                <a:cs typeface="+mn-lt"/>
              </a:rPr>
              <a:t>виділяється</a:t>
            </a:r>
            <a:r>
              <a:rPr lang="ru-RU" sz="1800" dirty="0">
                <a:ea typeface="+mn-lt"/>
                <a:cs typeface="+mn-lt"/>
              </a:rPr>
              <a:t> 500 - 700 мл </a:t>
            </a:r>
            <a:r>
              <a:rPr lang="ru-RU" sz="1800" dirty="0" err="1">
                <a:ea typeface="+mn-lt"/>
                <a:cs typeface="+mn-lt"/>
              </a:rPr>
              <a:t>жовчі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ea typeface="Calibri"/>
              <a:cs typeface="Calibri"/>
            </a:endParaRPr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Крім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утворення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жовчі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печінка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має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захисну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функцію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Шкідливі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речовини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отрути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потрапили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організм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затримуються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ній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знешкоджуються</a:t>
            </a:r>
            <a:r>
              <a:rPr lang="ru-RU" sz="1800" dirty="0">
                <a:ea typeface="+mn-lt"/>
                <a:cs typeface="+mn-lt"/>
              </a:rPr>
              <a:t> і разом </a:t>
            </a:r>
            <a:r>
              <a:rPr lang="ru-RU" sz="1800" dirty="0" err="1">
                <a:ea typeface="+mn-lt"/>
                <a:cs typeface="+mn-lt"/>
              </a:rPr>
              <a:t>із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жовчі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виводяться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дванадцятипалу</a:t>
            </a:r>
            <a:r>
              <a:rPr lang="ru-RU" sz="1800" dirty="0">
                <a:ea typeface="+mn-lt"/>
                <a:cs typeface="+mn-lt"/>
              </a:rPr>
              <a:t> кишку, а </a:t>
            </a:r>
            <a:r>
              <a:rPr lang="ru-RU" sz="1800" dirty="0" err="1">
                <a:ea typeface="+mn-lt"/>
                <a:cs typeface="+mn-lt"/>
              </a:rPr>
              <a:t>потім</a:t>
            </a:r>
            <a:r>
              <a:rPr lang="ru-RU" sz="1800" dirty="0">
                <a:ea typeface="+mn-lt"/>
                <a:cs typeface="+mn-lt"/>
              </a:rPr>
              <a:t> — </a:t>
            </a:r>
            <a:r>
              <a:rPr lang="ru-RU" sz="1800" dirty="0" err="1">
                <a:ea typeface="+mn-lt"/>
                <a:cs typeface="+mn-lt"/>
              </a:rPr>
              <a:t>назовні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ea typeface="Calibri"/>
              <a:cs typeface="Calibri"/>
            </a:endParaRPr>
          </a:p>
          <a:p>
            <a:pPr>
              <a:buNone/>
            </a:pPr>
            <a:endParaRPr lang="ru-RU" sz="1800" dirty="0">
              <a:ea typeface="Calibri"/>
              <a:cs typeface="Calibri"/>
            </a:endParaRPr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Печінка</a:t>
            </a:r>
            <a:r>
              <a:rPr lang="ru-RU" sz="1800" dirty="0">
                <a:ea typeface="+mn-lt"/>
                <a:cs typeface="+mn-lt"/>
              </a:rPr>
              <a:t> не </a:t>
            </a:r>
            <a:r>
              <a:rPr lang="ru-RU" sz="1800" dirty="0" err="1">
                <a:ea typeface="+mn-lt"/>
                <a:cs typeface="+mn-lt"/>
              </a:rPr>
              <a:t>утворює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травних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ферментів</a:t>
            </a:r>
            <a:r>
              <a:rPr lang="ru-RU" sz="1800" dirty="0">
                <a:ea typeface="+mn-lt"/>
                <a:cs typeface="+mn-lt"/>
              </a:rPr>
              <a:t>, але </a:t>
            </a:r>
            <a:r>
              <a:rPr lang="ru-RU" sz="1800" dirty="0" err="1">
                <a:ea typeface="+mn-lt"/>
                <a:cs typeface="+mn-lt"/>
              </a:rPr>
              <a:t>виконує</a:t>
            </a:r>
            <a:r>
              <a:rPr lang="ru-RU" sz="1800" dirty="0">
                <a:ea typeface="+mn-lt"/>
                <a:cs typeface="+mn-lt"/>
              </a:rPr>
              <a:t> ряд </a:t>
            </a:r>
            <a:r>
              <a:rPr lang="ru-RU" sz="1800" dirty="0" err="1">
                <a:ea typeface="+mn-lt"/>
                <a:cs typeface="+mn-lt"/>
              </a:rPr>
              <a:t>важливих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функцій</a:t>
            </a:r>
            <a:r>
              <a:rPr lang="ru-RU" sz="1800" dirty="0">
                <a:ea typeface="+mn-lt"/>
                <a:cs typeface="+mn-lt"/>
              </a:rPr>
              <a:t>: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 err="1">
                <a:ea typeface="+mn-lt"/>
                <a:cs typeface="+mn-lt"/>
              </a:rPr>
              <a:t>виділяє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порожнину</a:t>
            </a:r>
            <a:r>
              <a:rPr lang="ru-RU" sz="1800" dirty="0">
                <a:ea typeface="+mn-lt"/>
                <a:cs typeface="+mn-lt"/>
              </a:rPr>
              <a:t> кишечника </a:t>
            </a:r>
            <a:r>
              <a:rPr lang="ru-RU" sz="1800" dirty="0" err="1">
                <a:ea typeface="+mn-lt"/>
                <a:cs typeface="+mn-lt"/>
              </a:rPr>
              <a:t>жовч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необхідну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розщеплення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жирів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 err="1">
                <a:ea typeface="+mn-lt"/>
                <a:cs typeface="+mn-lt"/>
              </a:rPr>
              <a:t>створює</a:t>
            </a:r>
            <a:r>
              <a:rPr lang="ru-RU" sz="1800" dirty="0">
                <a:ea typeface="+mn-lt"/>
                <a:cs typeface="+mn-lt"/>
              </a:rPr>
              <a:t> в кишечнику </a:t>
            </a:r>
            <a:r>
              <a:rPr lang="ru-RU" sz="1800" dirty="0" err="1">
                <a:ea typeface="+mn-lt"/>
                <a:cs typeface="+mn-lt"/>
              </a:rPr>
              <a:t>лужне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середовище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стимулює</a:t>
            </a:r>
            <a:r>
              <a:rPr lang="ru-RU" sz="1800" dirty="0">
                <a:ea typeface="+mn-lt"/>
                <a:cs typeface="+mn-lt"/>
              </a:rPr>
              <a:t> роботу </a:t>
            </a:r>
            <a:r>
              <a:rPr lang="ru-RU" sz="1800" dirty="0" err="1">
                <a:ea typeface="+mn-lt"/>
                <a:cs typeface="+mn-lt"/>
              </a:rPr>
              <a:t>підшлункової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залози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>
                <a:ea typeface="+mn-lt"/>
                <a:cs typeface="+mn-lt"/>
              </a:rPr>
              <a:t>служить </a:t>
            </a:r>
            <a:r>
              <a:rPr lang="ru-RU" sz="1800" dirty="0" err="1">
                <a:ea typeface="+mn-lt"/>
                <a:cs typeface="+mn-lt"/>
              </a:rPr>
              <a:t>бар'єром</a:t>
            </a:r>
            <a:r>
              <a:rPr lang="ru-RU" sz="1800" dirty="0">
                <a:ea typeface="+mn-lt"/>
                <a:cs typeface="+mn-lt"/>
              </a:rPr>
              <a:t> для </a:t>
            </a:r>
            <a:r>
              <a:rPr lang="ru-RU" sz="1800" dirty="0" err="1">
                <a:ea typeface="+mn-lt"/>
                <a:cs typeface="+mn-lt"/>
              </a:rPr>
              <a:t>отруйних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що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утворюються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результаті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перетравлення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їжі</a:t>
            </a:r>
            <a:r>
              <a:rPr lang="ru-RU" sz="1800" dirty="0">
                <a:ea typeface="+mn-lt"/>
                <a:cs typeface="+mn-lt"/>
              </a:rPr>
              <a:t>;</a:t>
            </a:r>
            <a:endParaRPr lang="ru-RU" sz="1800" dirty="0">
              <a:ea typeface="Calibri"/>
              <a:cs typeface="Calibri"/>
            </a:endParaRPr>
          </a:p>
          <a:p>
            <a:pPr>
              <a:buFont typeface="Arial"/>
              <a:buChar char="•"/>
            </a:pPr>
            <a:r>
              <a:rPr lang="ru-RU" sz="1800" dirty="0" err="1">
                <a:ea typeface="+mn-lt"/>
                <a:cs typeface="+mn-lt"/>
              </a:rPr>
              <a:t>перетворює</a:t>
            </a:r>
            <a:r>
              <a:rPr lang="ru-RU" sz="1800" dirty="0">
                <a:ea typeface="+mn-lt"/>
                <a:cs typeface="+mn-lt"/>
              </a:rPr>
              <a:t> глюкозу в </a:t>
            </a:r>
            <a:r>
              <a:rPr lang="ru-RU" sz="1800" dirty="0" err="1">
                <a:ea typeface="+mn-lt"/>
                <a:cs typeface="+mn-lt"/>
              </a:rPr>
              <a:t>глікоген</a:t>
            </a:r>
            <a:r>
              <a:rPr lang="ru-RU" sz="1800" dirty="0">
                <a:ea typeface="+mn-lt"/>
                <a:cs typeface="+mn-lt"/>
              </a:rPr>
              <a:t>, а при </a:t>
            </a:r>
            <a:r>
              <a:rPr lang="ru-RU" sz="1800" dirty="0" err="1">
                <a:ea typeface="+mn-lt"/>
                <a:cs typeface="+mn-lt"/>
              </a:rPr>
              <a:t>зниженні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рівня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цукру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крові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розщеплює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глікоген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вивільнює</a:t>
            </a:r>
            <a:r>
              <a:rPr lang="ru-RU" sz="1800" dirty="0">
                <a:ea typeface="+mn-lt"/>
                <a:cs typeface="+mn-lt"/>
              </a:rPr>
              <a:t> глюкозу.</a:t>
            </a:r>
            <a:endParaRPr lang="ru-RU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ru-RU" sz="11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C5AC938-F22E-6949-6670-4DCFD27C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4" y="754945"/>
            <a:ext cx="4353464" cy="48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0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EC94ECF-50C4-0186-0A5C-056BC7A2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2" r="12877" b="2"/>
          <a:stretch/>
        </p:blipFill>
        <p:spPr>
          <a:xfrm>
            <a:off x="199560" y="1438184"/>
            <a:ext cx="5172940" cy="514017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2A5447-CBC0-09FE-C75F-A0F8A25E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05" y="310669"/>
            <a:ext cx="4887635" cy="5209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1800" b="1" dirty="0" err="1">
                <a:ea typeface="+mn-lt"/>
                <a:cs typeface="+mn-lt"/>
              </a:rPr>
              <a:t>Підшлункова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залоза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розташована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зліва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шлунком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між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селезінкою</a:t>
            </a:r>
            <a:r>
              <a:rPr lang="ru-RU" sz="1800" dirty="0">
                <a:ea typeface="+mn-lt"/>
                <a:cs typeface="+mn-lt"/>
              </a:rPr>
              <a:t> та </a:t>
            </a:r>
            <a:r>
              <a:rPr lang="ru-RU" sz="1800" dirty="0" err="1">
                <a:ea typeface="+mn-lt"/>
                <a:cs typeface="+mn-lt"/>
              </a:rPr>
              <a:t>дванадцятипалою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кишкою</a:t>
            </a:r>
            <a:r>
              <a:rPr lang="ru-RU" sz="1800" dirty="0">
                <a:ea typeface="+mn-lt"/>
                <a:cs typeface="+mn-lt"/>
              </a:rPr>
              <a:t>. Вона </a:t>
            </a:r>
            <a:r>
              <a:rPr lang="ru-RU" sz="1800" dirty="0" err="1">
                <a:ea typeface="+mn-lt"/>
                <a:cs typeface="+mn-lt"/>
              </a:rPr>
              <a:t>має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довжину</a:t>
            </a:r>
            <a:r>
              <a:rPr lang="ru-RU" sz="1800" dirty="0">
                <a:ea typeface="+mn-lt"/>
                <a:cs typeface="+mn-lt"/>
              </a:rPr>
              <a:t> 12 - 15 см. </a:t>
            </a:r>
            <a:r>
              <a:rPr lang="ru-RU" sz="1800" dirty="0" err="1">
                <a:ea typeface="+mn-lt"/>
                <a:cs typeface="+mn-lt"/>
              </a:rPr>
              <a:t>Це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залоза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змішаної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секреції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Її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функція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полягає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виділенні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підшлункового</a:t>
            </a:r>
            <a:r>
              <a:rPr lang="ru-RU" sz="1800" dirty="0">
                <a:ea typeface="+mn-lt"/>
                <a:cs typeface="+mn-lt"/>
              </a:rPr>
              <a:t> (</a:t>
            </a:r>
            <a:r>
              <a:rPr lang="ru-RU" sz="1800" b="1" dirty="0" err="1">
                <a:ea typeface="+mn-lt"/>
                <a:cs typeface="+mn-lt"/>
              </a:rPr>
              <a:t>панкреатичного</a:t>
            </a:r>
            <a:r>
              <a:rPr lang="ru-RU" sz="1800" dirty="0">
                <a:ea typeface="+mn-lt"/>
                <a:cs typeface="+mn-lt"/>
              </a:rPr>
              <a:t>) соку, </a:t>
            </a:r>
            <a:r>
              <a:rPr lang="ru-RU" sz="1800" dirty="0" err="1">
                <a:ea typeface="+mn-lt"/>
                <a:cs typeface="+mn-lt"/>
              </a:rPr>
              <a:t>багатого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травними</a:t>
            </a:r>
            <a:r>
              <a:rPr lang="ru-RU" sz="1800" dirty="0">
                <a:ea typeface="+mn-lt"/>
                <a:cs typeface="+mn-lt"/>
              </a:rPr>
              <a:t> ферментами. </a:t>
            </a:r>
            <a:r>
              <a:rPr lang="ru-RU" sz="1800" dirty="0" err="1">
                <a:ea typeface="+mn-lt"/>
                <a:cs typeface="+mn-lt"/>
              </a:rPr>
              <a:t>Під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дією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ферментів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панкреатичного</a:t>
            </a:r>
            <a:r>
              <a:rPr lang="ru-RU" sz="1800" dirty="0">
                <a:ea typeface="+mn-lt"/>
                <a:cs typeface="+mn-lt"/>
              </a:rPr>
              <a:t> соку в тонкому кишечнику </a:t>
            </a:r>
            <a:r>
              <a:rPr lang="ru-RU" sz="1800" dirty="0" err="1">
                <a:ea typeface="+mn-lt"/>
                <a:cs typeface="+mn-lt"/>
              </a:rPr>
              <a:t>відбувається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остаточне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розщеплення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білків</a:t>
            </a:r>
            <a:r>
              <a:rPr lang="ru-RU" sz="1800" dirty="0">
                <a:ea typeface="+mn-lt"/>
                <a:cs typeface="+mn-lt"/>
              </a:rPr>
              <a:t> до </a:t>
            </a:r>
            <a:r>
              <a:rPr lang="ru-RU" sz="1800" dirty="0" err="1">
                <a:ea typeface="+mn-lt"/>
                <a:cs typeface="+mn-lt"/>
              </a:rPr>
              <a:t>амінокислот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вуглеводів</a:t>
            </a:r>
            <a:r>
              <a:rPr lang="ru-RU" sz="1800" dirty="0">
                <a:ea typeface="+mn-lt"/>
                <a:cs typeface="+mn-lt"/>
              </a:rPr>
              <a:t> — до </a:t>
            </a:r>
            <a:r>
              <a:rPr lang="ru-RU" sz="1800" dirty="0" err="1">
                <a:ea typeface="+mn-lt"/>
                <a:cs typeface="+mn-lt"/>
              </a:rPr>
              <a:t>глюкози</a:t>
            </a:r>
            <a:r>
              <a:rPr lang="ru-RU" sz="1800" dirty="0">
                <a:ea typeface="+mn-lt"/>
                <a:cs typeface="+mn-lt"/>
              </a:rPr>
              <a:t>, а </a:t>
            </a:r>
            <a:r>
              <a:rPr lang="ru-RU" sz="1800" dirty="0" err="1">
                <a:ea typeface="+mn-lt"/>
                <a:cs typeface="+mn-lt"/>
              </a:rPr>
              <a:t>жирів</a:t>
            </a:r>
            <a:r>
              <a:rPr lang="ru-RU" sz="1800" dirty="0">
                <a:ea typeface="+mn-lt"/>
                <a:cs typeface="+mn-lt"/>
              </a:rPr>
              <a:t> — до </a:t>
            </a:r>
            <a:r>
              <a:rPr lang="ru-RU" sz="1800" dirty="0" err="1">
                <a:ea typeface="+mn-lt"/>
                <a:cs typeface="+mn-lt"/>
              </a:rPr>
              <a:t>жирних</a:t>
            </a:r>
            <a:r>
              <a:rPr lang="ru-RU" sz="1800" dirty="0">
                <a:ea typeface="+mn-lt"/>
                <a:cs typeface="+mn-lt"/>
              </a:rPr>
              <a:t> кислот і </a:t>
            </a:r>
            <a:r>
              <a:rPr lang="ru-RU" sz="1800" dirty="0" err="1">
                <a:ea typeface="+mn-lt"/>
                <a:cs typeface="+mn-lt"/>
              </a:rPr>
              <a:t>гліцеролу</a:t>
            </a:r>
            <a:r>
              <a:rPr lang="ru-RU" sz="1800" dirty="0">
                <a:ea typeface="+mn-lt"/>
                <a:cs typeface="+mn-lt"/>
              </a:rPr>
              <a:t>.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 </a:t>
            </a:r>
            <a:br>
              <a:rPr lang="ru-RU" sz="1800" dirty="0">
                <a:ea typeface="+mn-lt"/>
                <a:cs typeface="+mn-lt"/>
              </a:rPr>
            </a:br>
            <a:r>
              <a:rPr lang="ru-RU" sz="1800" dirty="0">
                <a:ea typeface="+mn-lt"/>
                <a:cs typeface="+mn-lt"/>
              </a:rPr>
              <a:t> </a:t>
            </a:r>
          </a:p>
          <a:p>
            <a:pPr>
              <a:buNone/>
            </a:pPr>
            <a:r>
              <a:rPr lang="ru-RU" sz="1800" dirty="0" err="1">
                <a:ea typeface="+mn-lt"/>
                <a:cs typeface="+mn-lt"/>
              </a:rPr>
              <a:t>Найважливіша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функція</a:t>
            </a:r>
            <a:r>
              <a:rPr lang="ru-RU" sz="1800" dirty="0">
                <a:ea typeface="+mn-lt"/>
                <a:cs typeface="+mn-lt"/>
              </a:rPr>
              <a:t> тонкого кишечника — </a:t>
            </a:r>
            <a:r>
              <a:rPr lang="ru-RU" sz="1800" b="1" dirty="0" err="1">
                <a:ea typeface="+mn-lt"/>
                <a:cs typeface="+mn-lt"/>
              </a:rPr>
              <a:t>всмоктування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dirty="0" err="1">
                <a:ea typeface="+mn-lt"/>
                <a:cs typeface="+mn-lt"/>
              </a:rPr>
              <a:t>продуктів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травлення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Слизова</a:t>
            </a:r>
            <a:r>
              <a:rPr lang="ru-RU" sz="1800" dirty="0">
                <a:ea typeface="+mn-lt"/>
                <a:cs typeface="+mn-lt"/>
              </a:rPr>
              <a:t> тонкого кишечника </a:t>
            </a:r>
            <a:r>
              <a:rPr lang="ru-RU" sz="1800" dirty="0" err="1">
                <a:ea typeface="+mn-lt"/>
                <a:cs typeface="+mn-lt"/>
              </a:rPr>
              <a:t>має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особливу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будову</a:t>
            </a:r>
            <a:r>
              <a:rPr lang="ru-RU" sz="1800" dirty="0">
                <a:ea typeface="+mn-lt"/>
                <a:cs typeface="+mn-lt"/>
              </a:rPr>
              <a:t>. Вона </a:t>
            </a:r>
            <a:r>
              <a:rPr lang="ru-RU" sz="1800" dirty="0" err="1">
                <a:ea typeface="+mn-lt"/>
                <a:cs typeface="+mn-lt"/>
              </a:rPr>
              <a:t>утворює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численні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>
                <a:ea typeface="+mn-lt"/>
                <a:cs typeface="+mn-lt"/>
              </a:rPr>
              <a:t>ворсинки</a:t>
            </a:r>
            <a:r>
              <a:rPr lang="ru-RU" sz="1800" dirty="0">
                <a:ea typeface="+mn-lt"/>
                <a:cs typeface="+mn-lt"/>
              </a:rPr>
              <a:t>, </a:t>
            </a:r>
            <a:r>
              <a:rPr lang="ru-RU" sz="1800" dirty="0" err="1">
                <a:ea typeface="+mn-lt"/>
                <a:cs typeface="+mn-lt"/>
              </a:rPr>
              <a:t>які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багаторазово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збільшують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всмоктувальну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поверхню</a:t>
            </a:r>
            <a:r>
              <a:rPr lang="ru-RU" sz="1800" dirty="0">
                <a:ea typeface="+mn-lt"/>
                <a:cs typeface="+mn-lt"/>
              </a:rPr>
              <a:t>. </a:t>
            </a:r>
            <a:endParaRPr lang="ru-RU" sz="1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8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AEF9B3-6612-E2A5-5395-3450FC68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56" y="1319306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ru-RU" sz="2200" b="1" dirty="0" err="1">
                <a:ea typeface="+mn-lt"/>
                <a:cs typeface="+mn-lt"/>
              </a:rPr>
              <a:t>Товстий</a:t>
            </a:r>
            <a:r>
              <a:rPr lang="ru-RU" sz="2200" b="1" dirty="0">
                <a:ea typeface="+mn-lt"/>
                <a:cs typeface="+mn-lt"/>
              </a:rPr>
              <a:t> кишечник</a:t>
            </a:r>
            <a:r>
              <a:rPr lang="ru-RU" sz="2200" dirty="0">
                <a:ea typeface="+mn-lt"/>
                <a:cs typeface="+mn-lt"/>
              </a:rPr>
              <a:t> </a:t>
            </a:r>
            <a:r>
              <a:rPr lang="ru-RU" sz="2200" dirty="0" err="1">
                <a:ea typeface="+mn-lt"/>
                <a:cs typeface="+mn-lt"/>
              </a:rPr>
              <a:t>має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довжину</a:t>
            </a:r>
            <a:r>
              <a:rPr lang="ru-RU" sz="2200" dirty="0">
                <a:ea typeface="+mn-lt"/>
                <a:cs typeface="+mn-lt"/>
              </a:rPr>
              <a:t> 1,5 - 2 </a:t>
            </a:r>
            <a:r>
              <a:rPr lang="ru-RU" sz="2200" dirty="0" err="1">
                <a:ea typeface="+mn-lt"/>
                <a:cs typeface="+mn-lt"/>
              </a:rPr>
              <a:t>метри</a:t>
            </a:r>
            <a:r>
              <a:rPr lang="ru-RU" sz="2200" dirty="0">
                <a:ea typeface="+mn-lt"/>
                <a:cs typeface="+mn-lt"/>
              </a:rPr>
              <a:t>. </a:t>
            </a:r>
            <a:r>
              <a:rPr lang="ru-RU" sz="2200" dirty="0" err="1">
                <a:ea typeface="+mn-lt"/>
                <a:cs typeface="+mn-lt"/>
              </a:rPr>
              <a:t>Він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має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вигляд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букви</a:t>
            </a:r>
            <a:r>
              <a:rPr lang="ru-RU" sz="2200" dirty="0">
                <a:ea typeface="+mn-lt"/>
                <a:cs typeface="+mn-lt"/>
              </a:rPr>
              <a:t> «П». У </a:t>
            </a:r>
            <a:r>
              <a:rPr lang="ru-RU" sz="2200" dirty="0" err="1">
                <a:ea typeface="+mn-lt"/>
                <a:cs typeface="+mn-lt"/>
              </a:rPr>
              <a:t>ньому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виділяють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сліпу</a:t>
            </a:r>
            <a:r>
              <a:rPr lang="ru-RU" sz="2200" dirty="0">
                <a:ea typeface="+mn-lt"/>
                <a:cs typeface="+mn-lt"/>
              </a:rPr>
              <a:t> кишку з </a:t>
            </a:r>
            <a:r>
              <a:rPr lang="ru-RU" sz="2200" dirty="0" err="1">
                <a:ea typeface="+mn-lt"/>
                <a:cs typeface="+mn-lt"/>
              </a:rPr>
              <a:t>апендиксом</a:t>
            </a:r>
            <a:r>
              <a:rPr lang="ru-RU" sz="2200" dirty="0">
                <a:ea typeface="+mn-lt"/>
                <a:cs typeface="+mn-lt"/>
              </a:rPr>
              <a:t>, </a:t>
            </a:r>
            <a:r>
              <a:rPr lang="ru-RU" sz="2200" dirty="0" err="1">
                <a:ea typeface="+mn-lt"/>
                <a:cs typeface="+mn-lt"/>
              </a:rPr>
              <a:t>ободову</a:t>
            </a:r>
            <a:r>
              <a:rPr lang="ru-RU" sz="2200" dirty="0">
                <a:ea typeface="+mn-lt"/>
                <a:cs typeface="+mn-lt"/>
              </a:rPr>
              <a:t> і </a:t>
            </a:r>
            <a:r>
              <a:rPr lang="ru-RU" sz="2200" dirty="0" err="1">
                <a:ea typeface="+mn-lt"/>
                <a:cs typeface="+mn-lt"/>
              </a:rPr>
              <a:t>пряму</a:t>
            </a:r>
            <a:r>
              <a:rPr lang="ru-RU" sz="2200" dirty="0">
                <a:ea typeface="+mn-lt"/>
                <a:cs typeface="+mn-lt"/>
              </a:rPr>
              <a:t> кишки. У </a:t>
            </a:r>
            <a:r>
              <a:rPr lang="ru-RU" sz="2200" dirty="0" err="1">
                <a:ea typeface="+mn-lt"/>
                <a:cs typeface="+mn-lt"/>
              </a:rPr>
              <a:t>товстій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кишці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відбувається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всмоктування</a:t>
            </a:r>
            <a:r>
              <a:rPr lang="ru-RU" sz="2200" dirty="0">
                <a:ea typeface="+mn-lt"/>
                <a:cs typeface="+mn-lt"/>
              </a:rPr>
              <a:t> води, </a:t>
            </a:r>
            <a:r>
              <a:rPr lang="ru-RU" sz="2200" dirty="0" err="1">
                <a:ea typeface="+mn-lt"/>
                <a:cs typeface="+mn-lt"/>
              </a:rPr>
              <a:t>продуктів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перетравлення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клітковини</a:t>
            </a:r>
            <a:r>
              <a:rPr lang="ru-RU" sz="2200" dirty="0">
                <a:ea typeface="+mn-lt"/>
                <a:cs typeface="+mn-lt"/>
              </a:rPr>
              <a:t> і </a:t>
            </a:r>
            <a:r>
              <a:rPr lang="ru-RU" sz="2200" dirty="0" err="1">
                <a:ea typeface="+mn-lt"/>
                <a:cs typeface="+mn-lt"/>
              </a:rPr>
              <a:t>формування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калових</a:t>
            </a:r>
            <a:r>
              <a:rPr lang="ru-RU" sz="2200" dirty="0">
                <a:ea typeface="+mn-lt"/>
                <a:cs typeface="+mn-lt"/>
              </a:rPr>
              <a:t> </a:t>
            </a:r>
            <a:r>
              <a:rPr lang="ru-RU" sz="2200" dirty="0" err="1">
                <a:ea typeface="+mn-lt"/>
                <a:cs typeface="+mn-lt"/>
              </a:rPr>
              <a:t>мас</a:t>
            </a:r>
            <a:r>
              <a:rPr lang="ru-RU" sz="2200" dirty="0">
                <a:ea typeface="+mn-lt"/>
                <a:cs typeface="+mn-lt"/>
              </a:rPr>
              <a:t>.</a:t>
            </a:r>
            <a:endParaRPr lang="ru-RU" sz="2200" dirty="0"/>
          </a:p>
          <a:p>
            <a:pPr marL="0" indent="0">
              <a:buNone/>
            </a:pPr>
            <a:endParaRPr lang="ru-RU" sz="2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ru-RU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81B3CD3-A0B7-8704-E0BB-5E47AD54C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1440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938327-3A76-52AF-0E2F-BCA1148F59C7}"/>
              </a:ext>
            </a:extLst>
          </p:cNvPr>
          <p:cNvSpPr txBox="1"/>
          <p:nvPr/>
        </p:nvSpPr>
        <p:spPr>
          <a:xfrm>
            <a:off x="0" y="1719532"/>
            <a:ext cx="5025006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Останній</a:t>
            </a:r>
            <a:r>
              <a:rPr lang="en-US" sz="2000" dirty="0"/>
              <a:t> </a:t>
            </a:r>
            <a:r>
              <a:rPr lang="en-US" sz="2000" dirty="0" err="1"/>
              <a:t>відділ</a:t>
            </a:r>
            <a:r>
              <a:rPr lang="en-US" sz="2000" dirty="0"/>
              <a:t> </a:t>
            </a:r>
            <a:r>
              <a:rPr lang="en-US" sz="2000" dirty="0" err="1"/>
              <a:t>товстого</a:t>
            </a:r>
            <a:r>
              <a:rPr lang="en-US" sz="2000" dirty="0"/>
              <a:t> </a:t>
            </a:r>
            <a:r>
              <a:rPr lang="en-US" sz="2000" dirty="0" err="1"/>
              <a:t>кишечника</a:t>
            </a:r>
            <a:r>
              <a:rPr lang="en-US" sz="2000" dirty="0"/>
              <a:t>, </a:t>
            </a:r>
            <a:r>
              <a:rPr lang="en-US" sz="2000" dirty="0" err="1"/>
              <a:t>де</a:t>
            </a:r>
            <a:r>
              <a:rPr lang="en-US" sz="2000" dirty="0"/>
              <a:t> </a:t>
            </a:r>
            <a:r>
              <a:rPr lang="en-US" sz="2000" dirty="0" err="1"/>
              <a:t>відсутні</a:t>
            </a:r>
            <a:r>
              <a:rPr lang="en-US" sz="2000" dirty="0"/>
              <a:t> </a:t>
            </a:r>
            <a:r>
              <a:rPr lang="en-US" sz="2000" dirty="0" err="1"/>
              <a:t>ворсинки</a:t>
            </a:r>
            <a:r>
              <a:rPr lang="en-US" sz="2000" dirty="0"/>
              <a:t>. В </a:t>
            </a:r>
            <a:r>
              <a:rPr lang="en-US" sz="2000" dirty="0" err="1"/>
              <a:t>ній</a:t>
            </a:r>
            <a:r>
              <a:rPr lang="en-US" sz="2000" dirty="0"/>
              <a:t> </a:t>
            </a:r>
            <a:r>
              <a:rPr lang="en-US" sz="2000" dirty="0" err="1"/>
              <a:t>живуть</a:t>
            </a:r>
            <a:r>
              <a:rPr lang="en-US" sz="2000" dirty="0"/>
              <a:t> </a:t>
            </a:r>
            <a:r>
              <a:rPr lang="en-US" sz="2000" dirty="0" err="1"/>
              <a:t>корисні</a:t>
            </a:r>
            <a:r>
              <a:rPr lang="en-US" sz="2000" dirty="0"/>
              <a:t> </a:t>
            </a:r>
            <a:r>
              <a:rPr lang="en-US" sz="2000" dirty="0" err="1"/>
              <a:t>мікроорганізми</a:t>
            </a:r>
            <a:r>
              <a:rPr lang="en-US" sz="2000" dirty="0"/>
              <a:t>, </a:t>
            </a:r>
            <a:r>
              <a:rPr lang="en-US" sz="2000" dirty="0" err="1"/>
              <a:t>відбувається</a:t>
            </a:r>
            <a:r>
              <a:rPr lang="en-US" sz="2000" dirty="0"/>
              <a:t> </a:t>
            </a:r>
            <a:r>
              <a:rPr lang="en-US" sz="2000" dirty="0" err="1"/>
              <a:t>всмоктування</a:t>
            </a:r>
            <a:r>
              <a:rPr lang="en-US" sz="2000" dirty="0"/>
              <a:t> </a:t>
            </a:r>
            <a:r>
              <a:rPr lang="en-US" sz="2000" dirty="0" err="1"/>
              <a:t>води</a:t>
            </a:r>
            <a:r>
              <a:rPr lang="en-US" sz="2000" dirty="0"/>
              <a:t>, NaCl, </a:t>
            </a:r>
            <a:r>
              <a:rPr lang="en-US" sz="2000" dirty="0" err="1"/>
              <a:t>там</a:t>
            </a:r>
            <a:r>
              <a:rPr lang="en-US" sz="2000" dirty="0"/>
              <a:t> </a:t>
            </a:r>
            <a:r>
              <a:rPr lang="en-US" sz="2000" dirty="0" err="1"/>
              <a:t>розщеплюється</a:t>
            </a:r>
            <a:r>
              <a:rPr lang="en-US" sz="2000" dirty="0"/>
              <a:t> </a:t>
            </a:r>
            <a:r>
              <a:rPr lang="en-US" sz="2000" dirty="0" err="1"/>
              <a:t>клітковина</a:t>
            </a:r>
            <a:r>
              <a:rPr lang="en-US" sz="2000" dirty="0"/>
              <a:t>. </a:t>
            </a:r>
            <a:r>
              <a:rPr lang="en-US" sz="2000" dirty="0" err="1"/>
              <a:t>Неперетравлені</a:t>
            </a:r>
            <a:r>
              <a:rPr lang="en-US" sz="2000" dirty="0"/>
              <a:t> </a:t>
            </a:r>
            <a:r>
              <a:rPr lang="en-US" sz="2000" dirty="0" err="1"/>
              <a:t>залишки</a:t>
            </a:r>
            <a:r>
              <a:rPr lang="en-US" sz="2000" dirty="0"/>
              <a:t> </a:t>
            </a:r>
            <a:r>
              <a:rPr lang="en-US" sz="2000" dirty="0" err="1"/>
              <a:t>накопичуються</a:t>
            </a:r>
            <a:r>
              <a:rPr lang="en-US" sz="2000" dirty="0"/>
              <a:t> в </a:t>
            </a:r>
            <a:r>
              <a:rPr lang="en-US" sz="2000" dirty="0" err="1"/>
              <a:t>прямій</a:t>
            </a:r>
            <a:r>
              <a:rPr lang="en-US" sz="2000" dirty="0"/>
              <a:t> </a:t>
            </a:r>
            <a:r>
              <a:rPr lang="en-US" sz="2000" dirty="0" err="1"/>
              <a:t>кишці</a:t>
            </a:r>
            <a:r>
              <a:rPr lang="en-US" sz="2000" dirty="0"/>
              <a:t> і </a:t>
            </a:r>
            <a:r>
              <a:rPr lang="en-US" sz="2000" dirty="0" err="1"/>
              <a:t>видаляються</a:t>
            </a:r>
            <a:r>
              <a:rPr lang="en-US" sz="2000" dirty="0"/>
              <a:t> </a:t>
            </a:r>
            <a:r>
              <a:rPr lang="en-US" sz="2000" dirty="0" err="1"/>
              <a:t>через</a:t>
            </a:r>
            <a:r>
              <a:rPr lang="en-US" sz="2000" dirty="0"/>
              <a:t> </a:t>
            </a:r>
            <a:r>
              <a:rPr lang="en-US" sz="2000" dirty="0" err="1"/>
              <a:t>анальний</a:t>
            </a:r>
            <a:r>
              <a:rPr lang="en-US" sz="2000" dirty="0"/>
              <a:t> </a:t>
            </a:r>
            <a:r>
              <a:rPr lang="en-US" sz="2000" dirty="0" err="1"/>
              <a:t>отвір</a:t>
            </a:r>
            <a:r>
              <a:rPr lang="en-US" sz="2000" dirty="0"/>
              <a:t>. </a:t>
            </a:r>
            <a:endParaRPr lang="ru-RU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Випорожнення</a:t>
            </a:r>
            <a:r>
              <a:rPr lang="en-US" sz="2000" dirty="0"/>
              <a:t> — </a:t>
            </a:r>
            <a:r>
              <a:rPr lang="en-US" sz="2000" b="1" dirty="0" err="1"/>
              <a:t>дефекація</a:t>
            </a:r>
            <a:r>
              <a:rPr lang="en-US" sz="2000" dirty="0"/>
              <a:t> — </a:t>
            </a:r>
            <a:r>
              <a:rPr lang="en-US" sz="2000" dirty="0" err="1"/>
              <a:t>відбувається</a:t>
            </a:r>
            <a:r>
              <a:rPr lang="en-US" sz="2000" dirty="0"/>
              <a:t> </a:t>
            </a:r>
            <a:r>
              <a:rPr lang="en-US" sz="2000" dirty="0" err="1"/>
              <a:t>рефлекторно</a:t>
            </a:r>
            <a:r>
              <a:rPr lang="en-US" sz="2000" dirty="0"/>
              <a:t>.​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AE797DA-CF43-B8CC-7116-58B4BDDE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8957" y="1292384"/>
            <a:ext cx="6378764" cy="4083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559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190228-0DEF-A314-6B32-66CB5DB65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86" y="1036833"/>
            <a:ext cx="7975905" cy="43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9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9A27B55-46D8-EBC1-5641-620BFDCC5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31" y="-42169"/>
            <a:ext cx="6974790" cy="69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F59D02-2348-865B-CA05-9F61EA58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714" y="2409645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ea typeface="+mn-lt"/>
                <a:cs typeface="+mn-lt"/>
              </a:rPr>
              <a:t>Через носоглотку </a:t>
            </a:r>
            <a:r>
              <a:rPr lang="ru-RU" sz="2000" dirty="0" err="1">
                <a:ea typeface="+mn-lt"/>
                <a:cs typeface="+mn-lt"/>
              </a:rPr>
              <a:t>повітря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поступає</a:t>
            </a:r>
            <a:r>
              <a:rPr lang="ru-RU" sz="2000" dirty="0">
                <a:ea typeface="+mn-lt"/>
                <a:cs typeface="+mn-lt"/>
              </a:rPr>
              <a:t> у </a:t>
            </a:r>
            <a:r>
              <a:rPr lang="ru-RU" sz="2000" b="1" dirty="0">
                <a:ea typeface="+mn-lt"/>
                <a:cs typeface="+mn-lt"/>
              </a:rPr>
              <a:t>гортань</a:t>
            </a:r>
            <a:r>
              <a:rPr lang="ru-RU" sz="2000" dirty="0">
                <a:ea typeface="+mn-lt"/>
                <a:cs typeface="+mn-lt"/>
              </a:rPr>
              <a:t>, яка </a:t>
            </a:r>
            <a:r>
              <a:rPr lang="ru-RU" sz="2000" dirty="0" err="1">
                <a:ea typeface="+mn-lt"/>
                <a:cs typeface="+mn-lt"/>
              </a:rPr>
              <a:t>утворена</a:t>
            </a:r>
            <a:r>
              <a:rPr lang="ru-RU" sz="2000" dirty="0">
                <a:ea typeface="+mn-lt"/>
                <a:cs typeface="+mn-lt"/>
              </a:rPr>
              <a:t> 9 хрящами. </a:t>
            </a:r>
            <a:r>
              <a:rPr lang="ru-RU" sz="2000" dirty="0" err="1">
                <a:ea typeface="+mn-lt"/>
                <a:cs typeface="+mn-lt"/>
              </a:rPr>
              <a:t>Найбільшими</a:t>
            </a:r>
            <a:r>
              <a:rPr lang="ru-RU" sz="2000" dirty="0">
                <a:ea typeface="+mn-lt"/>
                <a:cs typeface="+mn-lt"/>
              </a:rPr>
              <a:t> хрящами є </a:t>
            </a:r>
            <a:r>
              <a:rPr lang="ru-RU" sz="2000" b="1" dirty="0" err="1">
                <a:ea typeface="+mn-lt"/>
                <a:cs typeface="+mn-lt"/>
              </a:rPr>
              <a:t>щитоподібний</a:t>
            </a:r>
            <a:r>
              <a:rPr lang="ru-RU" sz="2000" dirty="0">
                <a:ea typeface="+mn-lt"/>
                <a:cs typeface="+mn-lt"/>
              </a:rPr>
              <a:t>, </a:t>
            </a:r>
            <a:r>
              <a:rPr lang="ru-RU" sz="2000" b="1" dirty="0" err="1">
                <a:ea typeface="+mn-lt"/>
                <a:cs typeface="+mn-lt"/>
              </a:rPr>
              <a:t>перснеподібний</a:t>
            </a:r>
            <a:r>
              <a:rPr lang="ru-RU" sz="2000" dirty="0">
                <a:ea typeface="+mn-lt"/>
                <a:cs typeface="+mn-lt"/>
              </a:rPr>
              <a:t> та </a:t>
            </a:r>
            <a:r>
              <a:rPr lang="ru-RU" sz="2000" b="1" dirty="0" err="1">
                <a:ea typeface="+mn-lt"/>
                <a:cs typeface="+mn-lt"/>
              </a:rPr>
              <a:t>надгортанний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dirty="0" err="1">
                <a:ea typeface="+mn-lt"/>
                <a:cs typeface="+mn-lt"/>
              </a:rPr>
              <a:t>Хрящі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гортані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сполучені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між</a:t>
            </a:r>
            <a:r>
              <a:rPr lang="ru-RU" sz="2000" dirty="0">
                <a:ea typeface="+mn-lt"/>
                <a:cs typeface="+mn-lt"/>
              </a:rPr>
              <a:t> собою </a:t>
            </a:r>
            <a:r>
              <a:rPr lang="ru-RU" sz="2000" dirty="0" err="1">
                <a:ea typeface="+mn-lt"/>
                <a:cs typeface="+mn-lt"/>
              </a:rPr>
              <a:t>суглобами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зв'язками</a:t>
            </a:r>
            <a:r>
              <a:rPr lang="ru-RU" sz="2000" dirty="0">
                <a:ea typeface="+mn-lt"/>
                <a:cs typeface="+mn-lt"/>
              </a:rPr>
              <a:t> та </a:t>
            </a:r>
            <a:r>
              <a:rPr lang="ru-RU" sz="2000" dirty="0" err="1">
                <a:ea typeface="+mn-lt"/>
                <a:cs typeface="+mn-lt"/>
              </a:rPr>
              <a:t>м'язами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dirty="0" err="1">
                <a:ea typeface="+mn-lt"/>
                <a:cs typeface="+mn-lt"/>
              </a:rPr>
              <a:t>Хрящові</a:t>
            </a:r>
            <a:r>
              <a:rPr lang="ru-RU" sz="2000" dirty="0">
                <a:ea typeface="+mn-lt"/>
                <a:cs typeface="+mn-lt"/>
              </a:rPr>
              <a:t> пластинки </a:t>
            </a:r>
            <a:r>
              <a:rPr lang="ru-RU" sz="2000" dirty="0" err="1">
                <a:ea typeface="+mn-lt"/>
                <a:cs typeface="+mn-lt"/>
              </a:rPr>
              <a:t>перснеподібного</a:t>
            </a:r>
            <a:r>
              <a:rPr lang="ru-RU" sz="2000" dirty="0">
                <a:ea typeface="+mn-lt"/>
                <a:cs typeface="+mn-lt"/>
              </a:rPr>
              <a:t> хряща </a:t>
            </a:r>
            <a:r>
              <a:rPr lang="ru-RU" sz="2000" dirty="0" err="1">
                <a:ea typeface="+mn-lt"/>
                <a:cs typeface="+mn-lt"/>
              </a:rPr>
              <a:t>сполучаються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майже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під</a:t>
            </a:r>
            <a:r>
              <a:rPr lang="ru-RU" sz="2000" dirty="0">
                <a:ea typeface="+mn-lt"/>
                <a:cs typeface="+mn-lt"/>
              </a:rPr>
              <a:t> прямим кутом, </a:t>
            </a:r>
            <a:r>
              <a:rPr lang="ru-RU" sz="2000" dirty="0" err="1">
                <a:ea typeface="+mn-lt"/>
                <a:cs typeface="+mn-lt"/>
              </a:rPr>
              <a:t>утворюючи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кадик</a:t>
            </a:r>
            <a:r>
              <a:rPr lang="ru-RU" sz="2000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ea typeface="+mn-lt"/>
                <a:cs typeface="+mn-lt"/>
              </a:rPr>
              <a:t>Надгортанний</a:t>
            </a:r>
            <a:r>
              <a:rPr lang="ru-RU" sz="2000" dirty="0">
                <a:ea typeface="+mn-lt"/>
                <a:cs typeface="+mn-lt"/>
              </a:rPr>
              <a:t> хрящ — </a:t>
            </a:r>
            <a:r>
              <a:rPr lang="ru-RU" sz="2000" b="1" dirty="0">
                <a:ea typeface="+mn-lt"/>
                <a:cs typeface="+mn-lt"/>
              </a:rPr>
              <a:t>надгортанник</a:t>
            </a:r>
            <a:r>
              <a:rPr lang="ru-RU" sz="2000" dirty="0">
                <a:ea typeface="+mn-lt"/>
                <a:cs typeface="+mn-lt"/>
              </a:rPr>
              <a:t> — </a:t>
            </a:r>
            <a:r>
              <a:rPr lang="ru-RU" sz="2000" dirty="0" err="1">
                <a:ea typeface="+mn-lt"/>
                <a:cs typeface="+mn-lt"/>
              </a:rPr>
              <a:t>хрящова</a:t>
            </a:r>
            <a:r>
              <a:rPr lang="ru-RU" sz="2000" dirty="0">
                <a:ea typeface="+mn-lt"/>
                <a:cs typeface="+mn-lt"/>
              </a:rPr>
              <a:t> пластинка, </a:t>
            </a:r>
            <a:r>
              <a:rPr lang="ru-RU" sz="2000" dirty="0" err="1">
                <a:ea typeface="+mn-lt"/>
                <a:cs typeface="+mn-lt"/>
              </a:rPr>
              <a:t>розташована</a:t>
            </a:r>
            <a:r>
              <a:rPr lang="ru-RU" sz="2000" dirty="0">
                <a:ea typeface="+mn-lt"/>
                <a:cs typeface="+mn-lt"/>
              </a:rPr>
              <a:t> над входом у гортань. Надгортанник </a:t>
            </a:r>
            <a:r>
              <a:rPr lang="ru-RU" sz="2000" dirty="0" err="1">
                <a:ea typeface="+mn-lt"/>
                <a:cs typeface="+mn-lt"/>
              </a:rPr>
              <a:t>закриває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вхід</a:t>
            </a:r>
            <a:r>
              <a:rPr lang="ru-RU" sz="2000" dirty="0">
                <a:ea typeface="+mn-lt"/>
                <a:cs typeface="+mn-lt"/>
              </a:rPr>
              <a:t> у трахею </a:t>
            </a:r>
            <a:r>
              <a:rPr lang="ru-RU" sz="2000" dirty="0" err="1">
                <a:ea typeface="+mn-lt"/>
                <a:cs typeface="+mn-lt"/>
              </a:rPr>
              <a:t>під</a:t>
            </a:r>
            <a:r>
              <a:rPr lang="ru-RU" sz="2000" dirty="0">
                <a:ea typeface="+mn-lt"/>
                <a:cs typeface="+mn-lt"/>
              </a:rPr>
              <a:t> час </a:t>
            </a:r>
            <a:r>
              <a:rPr lang="ru-RU" sz="2000" dirty="0" err="1">
                <a:ea typeface="+mn-lt"/>
                <a:cs typeface="+mn-lt"/>
              </a:rPr>
              <a:t>ковтання</a:t>
            </a:r>
            <a:r>
              <a:rPr lang="ru-RU" sz="2000" dirty="0">
                <a:ea typeface="+mn-lt"/>
                <a:cs typeface="+mn-lt"/>
              </a:rPr>
              <a:t> і </a:t>
            </a:r>
            <a:r>
              <a:rPr lang="ru-RU" sz="2000" dirty="0" err="1">
                <a:ea typeface="+mn-lt"/>
                <a:cs typeface="+mn-lt"/>
              </a:rPr>
              <a:t>перешкоджає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попаданню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їжі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dirty="0" err="1">
                <a:ea typeface="+mn-lt"/>
                <a:cs typeface="+mn-lt"/>
              </a:rPr>
              <a:t>повітроносні</a:t>
            </a:r>
            <a:r>
              <a:rPr lang="ru-RU" sz="2000" dirty="0">
                <a:ea typeface="+mn-lt"/>
                <a:cs typeface="+mn-lt"/>
              </a:rPr>
              <a:t> шляхи. </a:t>
            </a:r>
            <a:endParaRPr lang="ru-RU" sz="2000">
              <a:cs typeface="Calibri"/>
            </a:endParaRPr>
          </a:p>
          <a:p>
            <a:endParaRPr lang="ru-RU" sz="2000">
              <a:cs typeface="Calibri"/>
            </a:endParaRPr>
          </a:p>
        </p:txBody>
      </p:sp>
      <p:pic>
        <p:nvPicPr>
          <p:cNvPr id="4" name="Рисунок 4" descr="Изображение выглядит как текст, одежда, нижнее белье&#10;&#10;Автоматически созданное описание">
            <a:extLst>
              <a:ext uri="{FF2B5EF4-FFF2-40B4-BE49-F238E27FC236}">
                <a16:creationId xmlns:a16="http://schemas.microsoft.com/office/drawing/2014/main" id="{121444BF-E28A-E5E8-4120-38481A0E5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3"/>
          <a:stretch/>
        </p:blipFill>
        <p:spPr>
          <a:xfrm>
            <a:off x="330699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7B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6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20575C-5885-93E5-6ADD-6F4A46F38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22" b="2"/>
          <a:stretch/>
        </p:blipFill>
        <p:spPr>
          <a:xfrm>
            <a:off x="814548" y="887597"/>
            <a:ext cx="4490384" cy="5082806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ACA9817-CEF8-F9C5-6130-873252AB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050" y="1547005"/>
            <a:ext cx="4953932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ea typeface="+mn-lt"/>
                <a:cs typeface="+mn-lt"/>
              </a:rPr>
              <a:t>У порожнині гортані містяться </a:t>
            </a:r>
            <a:r>
              <a:rPr lang="ru-RU" sz="1900" b="1">
                <a:ea typeface="+mn-lt"/>
                <a:cs typeface="+mn-lt"/>
              </a:rPr>
              <a:t>голосові зв'язки</a:t>
            </a:r>
            <a:r>
              <a:rPr lang="ru-RU" sz="1900">
                <a:ea typeface="+mn-lt"/>
                <a:cs typeface="+mn-lt"/>
              </a:rPr>
              <a:t>. Між ними є голосова щілина. Звук з'являється, коли повітря проходить крізь зімкнуту голосову щілину. Краї зв'язок при цьому вібрують, і виникають звукові коливання. У жінок і дітей голосові зв'язки короткі і тонкі, тому у них голос високий. У чоловіків зв'язки завжди довші, і чоловічий голос є нижчим. У гортані виникає тільки звук. Формування зв'язної мови відбувається за допомогою язика, губ, зубів, щік.</a:t>
            </a:r>
            <a:br>
              <a:rPr lang="ru-RU" sz="1900">
                <a:ea typeface="+mn-lt"/>
                <a:cs typeface="+mn-lt"/>
              </a:rPr>
            </a:br>
            <a:r>
              <a:rPr lang="ru-RU" sz="1900">
                <a:ea typeface="+mn-lt"/>
                <a:cs typeface="+mn-lt"/>
              </a:rPr>
              <a:t> </a:t>
            </a:r>
            <a:br>
              <a:rPr lang="ru-RU" sz="1900">
                <a:ea typeface="+mn-lt"/>
                <a:cs typeface="+mn-lt"/>
              </a:rPr>
            </a:br>
            <a:endParaRPr lang="ru-RU" sz="19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31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97C55-70BB-0F97-F87D-49969167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5" y="1526708"/>
            <a:ext cx="5962035" cy="35249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нижнього</a:t>
            </a:r>
            <a:r>
              <a:rPr lang="ru-RU" dirty="0">
                <a:ea typeface="+mn-lt"/>
                <a:cs typeface="+mn-lt"/>
              </a:rPr>
              <a:t> краю </a:t>
            </a:r>
            <a:r>
              <a:rPr lang="ru-RU" dirty="0" err="1">
                <a:ea typeface="+mn-lt"/>
                <a:cs typeface="+mn-lt"/>
              </a:rPr>
              <a:t>гортані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відходить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b="1" dirty="0">
                <a:ea typeface="+mn-lt"/>
                <a:cs typeface="+mn-lt"/>
              </a:rPr>
              <a:t>трахея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Це</a:t>
            </a:r>
            <a:r>
              <a:rPr lang="ru-RU" dirty="0">
                <a:ea typeface="+mn-lt"/>
                <a:cs typeface="+mn-lt"/>
              </a:rPr>
              <a:t> трубка, </a:t>
            </a:r>
            <a:r>
              <a:rPr lang="ru-RU" dirty="0" err="1">
                <a:ea typeface="+mn-lt"/>
                <a:cs typeface="+mn-lt"/>
              </a:rPr>
              <a:t>довжиною</a:t>
            </a:r>
            <a:r>
              <a:rPr lang="ru-RU" dirty="0">
                <a:ea typeface="+mn-lt"/>
                <a:cs typeface="+mn-lt"/>
              </a:rPr>
              <a:t> 10 - 14 см, </a:t>
            </a:r>
            <a:r>
              <a:rPr lang="ru-RU" dirty="0" err="1">
                <a:ea typeface="+mn-lt"/>
                <a:cs typeface="+mn-lt"/>
              </a:rPr>
              <a:t>утворена</a:t>
            </a:r>
            <a:r>
              <a:rPr lang="ru-RU" dirty="0">
                <a:ea typeface="+mn-lt"/>
                <a:cs typeface="+mn-lt"/>
              </a:rPr>
              <a:t> 16 - 20 </a:t>
            </a:r>
            <a:r>
              <a:rPr lang="ru-RU" dirty="0" err="1">
                <a:ea typeface="+mn-lt"/>
                <a:cs typeface="+mn-lt"/>
              </a:rPr>
              <a:t>хрящовими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півкільцями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які</a:t>
            </a:r>
            <a:r>
              <a:rPr lang="ru-RU" dirty="0">
                <a:ea typeface="+mn-lt"/>
                <a:cs typeface="+mn-lt"/>
              </a:rPr>
              <a:t> не </a:t>
            </a:r>
            <a:r>
              <a:rPr lang="ru-RU" dirty="0" err="1">
                <a:ea typeface="+mn-lt"/>
                <a:cs typeface="+mn-lt"/>
              </a:rPr>
              <a:t>дозволяють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затримуватися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повітрю</a:t>
            </a:r>
            <a:r>
              <a:rPr lang="ru-RU" dirty="0">
                <a:ea typeface="+mn-lt"/>
                <a:cs typeface="+mn-lt"/>
              </a:rPr>
              <a:t> при </a:t>
            </a:r>
            <a:r>
              <a:rPr lang="ru-RU" dirty="0" err="1">
                <a:ea typeface="+mn-lt"/>
                <a:cs typeface="+mn-lt"/>
              </a:rPr>
              <a:t>різноманітних</a:t>
            </a:r>
            <a:r>
              <a:rPr lang="ru-RU" dirty="0">
                <a:ea typeface="+mn-lt"/>
                <a:cs typeface="+mn-lt"/>
              </a:rPr>
              <a:t> рухах </a:t>
            </a:r>
            <a:r>
              <a:rPr lang="ru-RU" dirty="0" err="1">
                <a:ea typeface="+mn-lt"/>
                <a:cs typeface="+mn-lt"/>
              </a:rPr>
              <a:t>шиї</a:t>
            </a:r>
            <a:r>
              <a:rPr lang="ru-RU" dirty="0">
                <a:ea typeface="+mn-lt"/>
                <a:cs typeface="+mn-lt"/>
              </a:rPr>
              <a:t>. </a:t>
            </a:r>
            <a:r>
              <a:rPr lang="ru-RU" dirty="0" err="1">
                <a:ea typeface="+mn-lt"/>
                <a:cs typeface="+mn-lt"/>
              </a:rPr>
              <a:t>Позаду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трахеї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розміщений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стравохід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EFFFA74-200C-F781-7990-69D6CD96E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10" y="717012"/>
            <a:ext cx="2682249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3F36D9-B556-CE2D-C0E2-C1734910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3" y="1532626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>
                <a:cs typeface="Calibri"/>
              </a:rPr>
              <a:t>Трахея </a:t>
            </a:r>
            <a:r>
              <a:rPr lang="ru-RU" sz="2400" dirty="0" err="1">
                <a:cs typeface="Calibri"/>
              </a:rPr>
              <a:t>ділиться</a:t>
            </a:r>
            <a:r>
              <a:rPr lang="ru-RU" sz="2400" dirty="0">
                <a:cs typeface="Calibri"/>
              </a:rPr>
              <a:t> на два бронхи. Бронхи </a:t>
            </a:r>
            <a:r>
              <a:rPr lang="ru-RU" sz="2400" dirty="0" err="1">
                <a:cs typeface="Calibri"/>
              </a:rPr>
              <a:t>входять</a:t>
            </a:r>
            <a:r>
              <a:rPr lang="ru-RU" sz="2400" dirty="0">
                <a:cs typeface="Calibri"/>
              </a:rPr>
              <a:t> у </a:t>
            </a:r>
            <a:r>
              <a:rPr lang="ru-RU" sz="2400" dirty="0" err="1">
                <a:cs typeface="Calibri"/>
              </a:rPr>
              <a:t>ліву</a:t>
            </a:r>
            <a:r>
              <a:rPr lang="ru-RU" sz="2400" dirty="0">
                <a:cs typeface="Calibri"/>
              </a:rPr>
              <a:t> і праву </a:t>
            </a:r>
            <a:r>
              <a:rPr lang="ru-RU" sz="2400" dirty="0" err="1">
                <a:cs typeface="Calibri"/>
              </a:rPr>
              <a:t>легені</a:t>
            </a:r>
            <a:r>
              <a:rPr lang="ru-RU" sz="2400" dirty="0">
                <a:cs typeface="Calibri"/>
              </a:rPr>
              <a:t>. </a:t>
            </a:r>
            <a:r>
              <a:rPr lang="ru-RU" sz="2400" dirty="0" err="1">
                <a:cs typeface="Calibri"/>
              </a:rPr>
              <a:t>Правий</a:t>
            </a:r>
            <a:r>
              <a:rPr lang="ru-RU" sz="2400" dirty="0">
                <a:cs typeface="Calibri"/>
              </a:rPr>
              <a:t> бронх </a:t>
            </a:r>
            <a:r>
              <a:rPr lang="ru-RU" sz="2400" dirty="0" err="1">
                <a:cs typeface="Calibri"/>
              </a:rPr>
              <a:t>поділяється</a:t>
            </a:r>
            <a:r>
              <a:rPr lang="ru-RU" sz="2400" dirty="0">
                <a:cs typeface="Calibri"/>
              </a:rPr>
              <a:t> на три </a:t>
            </a:r>
            <a:r>
              <a:rPr lang="ru-RU" sz="2400" dirty="0" err="1">
                <a:cs typeface="Calibri"/>
              </a:rPr>
              <a:t>гілки</a:t>
            </a:r>
            <a:r>
              <a:rPr lang="ru-RU" sz="2400" dirty="0">
                <a:cs typeface="Calibri"/>
              </a:rPr>
              <a:t>, а </a:t>
            </a:r>
            <a:r>
              <a:rPr lang="ru-RU" sz="2400" dirty="0" err="1">
                <a:cs typeface="Calibri"/>
              </a:rPr>
              <a:t>лівий</a:t>
            </a:r>
            <a:r>
              <a:rPr lang="ru-RU" sz="2400" dirty="0">
                <a:cs typeface="Calibri"/>
              </a:rPr>
              <a:t> — на </a:t>
            </a:r>
            <a:r>
              <a:rPr lang="ru-RU" sz="2400" dirty="0" err="1">
                <a:cs typeface="Calibri"/>
              </a:rPr>
              <a:t>дві</a:t>
            </a:r>
            <a:r>
              <a:rPr lang="ru-RU" sz="2400" dirty="0">
                <a:cs typeface="Calibri"/>
              </a:rPr>
              <a:t>. У </a:t>
            </a:r>
            <a:r>
              <a:rPr lang="ru-RU" sz="2400" dirty="0" err="1">
                <a:cs typeface="Calibri"/>
              </a:rPr>
              <a:t>кожній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легені</a:t>
            </a:r>
            <a:r>
              <a:rPr lang="ru-RU" sz="2400" dirty="0">
                <a:cs typeface="Calibri"/>
              </a:rPr>
              <a:t> бронхи </a:t>
            </a:r>
            <a:r>
              <a:rPr lang="ru-RU" sz="2400" dirty="0" err="1">
                <a:cs typeface="Calibri"/>
              </a:rPr>
              <a:t>галузяться</a:t>
            </a:r>
            <a:r>
              <a:rPr lang="ru-RU" sz="2400" dirty="0">
                <a:cs typeface="Calibri"/>
              </a:rPr>
              <a:t> на </a:t>
            </a:r>
            <a:r>
              <a:rPr lang="ru-RU" sz="2400" dirty="0" err="1">
                <a:cs typeface="Calibri"/>
              </a:rPr>
              <a:t>бронхіоли</a:t>
            </a:r>
            <a:r>
              <a:rPr lang="ru-RU" sz="2400" dirty="0">
                <a:cs typeface="Calibri"/>
              </a:rPr>
              <a:t>, </a:t>
            </a:r>
            <a:r>
              <a:rPr lang="ru-RU" sz="2400" dirty="0" err="1">
                <a:cs typeface="Calibri"/>
              </a:rPr>
              <a:t>утворюючи</a:t>
            </a:r>
            <a:r>
              <a:rPr lang="ru-RU" sz="2400" dirty="0">
                <a:cs typeface="Calibri"/>
              </a:rPr>
              <a:t> </a:t>
            </a:r>
            <a:r>
              <a:rPr lang="ru-RU" sz="2400" dirty="0" err="1">
                <a:cs typeface="Calibri"/>
              </a:rPr>
              <a:t>бронхіальне</a:t>
            </a:r>
            <a:r>
              <a:rPr lang="ru-RU" sz="2400" dirty="0">
                <a:cs typeface="Calibri"/>
              </a:rPr>
              <a:t> дерево. </a:t>
            </a:r>
            <a:r>
              <a:rPr lang="ru-RU" sz="2400" dirty="0" err="1">
                <a:cs typeface="Calibri"/>
              </a:rPr>
              <a:t>Бронхіоли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закінчуються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легеневими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пухирцями</a:t>
            </a:r>
            <a:r>
              <a:rPr lang="ru-RU" sz="2400" dirty="0">
                <a:cs typeface="Calibri"/>
              </a:rPr>
              <a:t> — альвеолами.</a:t>
            </a:r>
          </a:p>
          <a:p>
            <a:endParaRPr lang="ru-RU" sz="24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9334A6-29D1-B6E8-0D69-91139601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8" r="2" b="2"/>
          <a:stretch/>
        </p:blipFill>
        <p:spPr>
          <a:xfrm>
            <a:off x="7389120" y="833418"/>
            <a:ext cx="3506708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062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CA007-A085-B92B-0197-E16859FB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b="1" dirty="0" err="1">
                <a:ea typeface="+mn-lt"/>
                <a:cs typeface="+mn-lt"/>
              </a:rPr>
              <a:t>Легені</a:t>
            </a:r>
            <a:r>
              <a:rPr lang="ru-RU" sz="2000" b="1" dirty="0">
                <a:ea typeface="+mn-lt"/>
                <a:cs typeface="+mn-lt"/>
              </a:rPr>
              <a:t> </a:t>
            </a:r>
            <a:r>
              <a:rPr lang="ru-RU" sz="2000" dirty="0">
                <a:ea typeface="+mn-lt"/>
                <a:cs typeface="+mn-lt"/>
              </a:rPr>
              <a:t>—</a:t>
            </a:r>
            <a:r>
              <a:rPr lang="ru-RU" sz="2000" b="1" dirty="0">
                <a:ea typeface="+mn-lt"/>
                <a:cs typeface="+mn-lt"/>
              </a:rPr>
              <a:t> </a:t>
            </a:r>
            <a:r>
              <a:rPr lang="ru-RU" sz="2000" dirty="0" err="1">
                <a:ea typeface="+mn-lt"/>
                <a:cs typeface="+mn-lt"/>
              </a:rPr>
              <a:t>парні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органи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дихання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які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займають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майже</a:t>
            </a:r>
            <a:r>
              <a:rPr lang="ru-RU" sz="2000" dirty="0">
                <a:ea typeface="+mn-lt"/>
                <a:cs typeface="+mn-lt"/>
              </a:rPr>
              <a:t> всю </a:t>
            </a:r>
            <a:r>
              <a:rPr lang="ru-RU" sz="2000" dirty="0" err="1">
                <a:ea typeface="+mn-lt"/>
                <a:cs typeface="+mn-lt"/>
              </a:rPr>
              <a:t>площу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грудної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порожнини</a:t>
            </a:r>
            <a:r>
              <a:rPr lang="ru-RU" sz="2000" dirty="0">
                <a:ea typeface="+mn-lt"/>
                <a:cs typeface="+mn-lt"/>
              </a:rPr>
              <a:t>. Права </a:t>
            </a:r>
            <a:r>
              <a:rPr lang="ru-RU" sz="2000" dirty="0" err="1">
                <a:ea typeface="+mn-lt"/>
                <a:cs typeface="+mn-lt"/>
              </a:rPr>
              <a:t>легеня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має</a:t>
            </a:r>
            <a:r>
              <a:rPr lang="ru-RU" sz="2000" dirty="0">
                <a:ea typeface="+mn-lt"/>
                <a:cs typeface="+mn-lt"/>
              </a:rPr>
              <a:t> три </a:t>
            </a:r>
            <a:r>
              <a:rPr lang="ru-RU" sz="2000" dirty="0" err="1">
                <a:ea typeface="+mn-lt"/>
                <a:cs typeface="+mn-lt"/>
              </a:rPr>
              <a:t>долі</a:t>
            </a:r>
            <a:r>
              <a:rPr lang="ru-RU" sz="2000" dirty="0">
                <a:ea typeface="+mn-lt"/>
                <a:cs typeface="+mn-lt"/>
              </a:rPr>
              <a:t>, а </a:t>
            </a:r>
            <a:r>
              <a:rPr lang="ru-RU" sz="2000" dirty="0" err="1">
                <a:ea typeface="+mn-lt"/>
                <a:cs typeface="+mn-lt"/>
              </a:rPr>
              <a:t>ліва</a:t>
            </a:r>
            <a:r>
              <a:rPr lang="ru-RU" sz="2000" dirty="0">
                <a:ea typeface="+mn-lt"/>
                <a:cs typeface="+mn-lt"/>
              </a:rPr>
              <a:t> — </a:t>
            </a:r>
            <a:r>
              <a:rPr lang="ru-RU" sz="2000" dirty="0" err="1">
                <a:ea typeface="+mn-lt"/>
                <a:cs typeface="+mn-lt"/>
              </a:rPr>
              <a:t>дві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dirty="0" err="1">
                <a:ea typeface="+mn-lt"/>
                <a:cs typeface="+mn-lt"/>
              </a:rPr>
              <a:t>Легені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складаються</a:t>
            </a:r>
            <a:r>
              <a:rPr lang="ru-RU" sz="2000" dirty="0">
                <a:ea typeface="+mn-lt"/>
                <a:cs typeface="+mn-lt"/>
              </a:rPr>
              <a:t> з </a:t>
            </a:r>
            <a:r>
              <a:rPr lang="ru-RU" sz="2000" b="1" dirty="0">
                <a:ea typeface="+mn-lt"/>
                <a:cs typeface="+mn-lt"/>
              </a:rPr>
              <a:t>альвеол </a:t>
            </a:r>
            <a:r>
              <a:rPr lang="ru-RU" sz="2000" dirty="0" err="1">
                <a:ea typeface="+mn-lt"/>
                <a:cs typeface="+mn-lt"/>
              </a:rPr>
              <a:t>стінки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яких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мають</a:t>
            </a:r>
            <a:r>
              <a:rPr lang="ru-RU" sz="2000" dirty="0">
                <a:ea typeface="+mn-lt"/>
                <a:cs typeface="+mn-lt"/>
              </a:rPr>
              <a:t> один шар </a:t>
            </a:r>
            <a:r>
              <a:rPr lang="ru-RU" sz="2000" dirty="0" err="1">
                <a:ea typeface="+mn-lt"/>
                <a:cs typeface="+mn-lt"/>
              </a:rPr>
              <a:t>епітеліальних</a:t>
            </a:r>
            <a:r>
              <a:rPr lang="ru-RU" sz="2000" dirty="0">
                <a:ea typeface="+mn-lt"/>
                <a:cs typeface="+mn-lt"/>
              </a:rPr>
              <a:t> тканин і </a:t>
            </a:r>
            <a:r>
              <a:rPr lang="ru-RU" sz="2000" dirty="0" err="1">
                <a:ea typeface="+mn-lt"/>
                <a:cs typeface="+mn-lt"/>
              </a:rPr>
              <a:t>обплетені</a:t>
            </a:r>
            <a:r>
              <a:rPr lang="ru-RU" sz="2000" dirty="0">
                <a:ea typeface="+mn-lt"/>
                <a:cs typeface="+mn-lt"/>
              </a:rPr>
              <a:t> густою мережею </a:t>
            </a:r>
            <a:r>
              <a:rPr lang="ru-RU" sz="2000" dirty="0" err="1">
                <a:ea typeface="+mn-lt"/>
                <a:cs typeface="+mn-lt"/>
              </a:rPr>
              <a:t>кровоносних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капілярів</a:t>
            </a:r>
            <a:r>
              <a:rPr lang="ru-RU" sz="2000" dirty="0">
                <a:ea typeface="+mn-lt"/>
                <a:cs typeface="+mn-lt"/>
              </a:rPr>
              <a:t>. </a:t>
            </a:r>
            <a:r>
              <a:rPr lang="ru-RU" sz="2000" dirty="0" err="1">
                <a:ea typeface="+mn-lt"/>
                <a:cs typeface="+mn-lt"/>
              </a:rPr>
              <a:t>Така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будова</a:t>
            </a:r>
            <a:r>
              <a:rPr lang="ru-RU" sz="2000" dirty="0">
                <a:ea typeface="+mn-lt"/>
                <a:cs typeface="+mn-lt"/>
              </a:rPr>
              <a:t> альвеол </a:t>
            </a:r>
            <a:r>
              <a:rPr lang="ru-RU" sz="2000" dirty="0" err="1">
                <a:ea typeface="+mn-lt"/>
                <a:cs typeface="+mn-lt"/>
              </a:rPr>
              <a:t>забезпечує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газообмін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між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повітрям</a:t>
            </a:r>
            <a:r>
              <a:rPr lang="ru-RU" sz="2000" dirty="0">
                <a:ea typeface="+mn-lt"/>
                <a:cs typeface="+mn-lt"/>
              </a:rPr>
              <a:t>, </a:t>
            </a:r>
            <a:r>
              <a:rPr lang="ru-RU" sz="2000" dirty="0" err="1">
                <a:ea typeface="+mn-lt"/>
                <a:cs typeface="+mn-lt"/>
              </a:rPr>
              <a:t>що</a:t>
            </a:r>
            <a:r>
              <a:rPr lang="ru-RU" sz="2000" dirty="0">
                <a:ea typeface="+mn-lt"/>
                <a:cs typeface="+mn-lt"/>
              </a:rPr>
              <a:t> </a:t>
            </a:r>
            <a:r>
              <a:rPr lang="ru-RU" sz="2000" dirty="0" err="1">
                <a:ea typeface="+mn-lt"/>
                <a:cs typeface="+mn-lt"/>
              </a:rPr>
              <a:t>міститься</a:t>
            </a:r>
            <a:r>
              <a:rPr lang="ru-RU" sz="2000" dirty="0">
                <a:ea typeface="+mn-lt"/>
                <a:cs typeface="+mn-lt"/>
              </a:rPr>
              <a:t> у </a:t>
            </a:r>
            <a:r>
              <a:rPr lang="ru-RU" sz="2000" dirty="0" err="1">
                <a:ea typeface="+mn-lt"/>
                <a:cs typeface="+mn-lt"/>
              </a:rPr>
              <a:t>легенях</a:t>
            </a:r>
            <a:r>
              <a:rPr lang="ru-RU" sz="2000" dirty="0">
                <a:ea typeface="+mn-lt"/>
                <a:cs typeface="+mn-lt"/>
              </a:rPr>
              <a:t>, і </a:t>
            </a:r>
            <a:r>
              <a:rPr lang="ru-RU" sz="2000" dirty="0" err="1">
                <a:ea typeface="+mn-lt"/>
                <a:cs typeface="+mn-lt"/>
              </a:rPr>
              <a:t>кров'ю</a:t>
            </a:r>
            <a:r>
              <a:rPr lang="ru-RU" sz="2000" dirty="0">
                <a:ea typeface="+mn-lt"/>
                <a:cs typeface="+mn-lt"/>
              </a:rPr>
              <a:t>.</a:t>
            </a:r>
            <a:endParaRPr lang="ru-RU" sz="2000" dirty="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6CEEBA-B499-6F9A-81E4-27454BB88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7" r="10594" b="3"/>
          <a:stretch/>
        </p:blipFill>
        <p:spPr>
          <a:xfrm>
            <a:off x="5773173" y="1186135"/>
            <a:ext cx="3831223" cy="3713920"/>
          </a:xfrm>
          <a:prstGeom prst="rect">
            <a:avLst/>
          </a:prstGeom>
        </p:spPr>
      </p:pic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B1948EF7-5C48-4FBE-ABAC-12BB2341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759" y="784641"/>
            <a:ext cx="1984250" cy="52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DC0E1-72F9-58DA-B581-2DCB057B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37" y="1924096"/>
            <a:ext cx="5158635" cy="3671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b="1" dirty="0" err="1">
                <a:ea typeface="+mn-lt"/>
                <a:cs typeface="+mn-lt"/>
              </a:rPr>
              <a:t>Дихання</a:t>
            </a:r>
            <a:r>
              <a:rPr lang="ru-RU" sz="1800" b="1" dirty="0">
                <a:ea typeface="+mn-lt"/>
                <a:cs typeface="+mn-lt"/>
              </a:rPr>
              <a:t> — </a:t>
            </a:r>
            <a:r>
              <a:rPr lang="ru-RU" sz="1800" b="1" dirty="0" err="1">
                <a:ea typeface="+mn-lt"/>
                <a:cs typeface="+mn-lt"/>
              </a:rPr>
              <a:t>сукупність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процесів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які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забезпечують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надходження</a:t>
            </a:r>
            <a:r>
              <a:rPr lang="ru-RU" sz="1800" b="1" dirty="0">
                <a:ea typeface="+mn-lt"/>
                <a:cs typeface="+mn-lt"/>
              </a:rPr>
              <a:t> в </a:t>
            </a:r>
            <a:r>
              <a:rPr lang="ru-RU" sz="1800" b="1" dirty="0" err="1">
                <a:ea typeface="+mn-lt"/>
                <a:cs typeface="+mn-lt"/>
              </a:rPr>
              <a:t>організм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кисню</a:t>
            </a:r>
            <a:r>
              <a:rPr lang="ru-RU" sz="1800" b="1" dirty="0">
                <a:ea typeface="+mn-lt"/>
                <a:cs typeface="+mn-lt"/>
              </a:rPr>
              <a:t>, </a:t>
            </a:r>
            <a:r>
              <a:rPr lang="ru-RU" sz="1800" b="1" dirty="0" err="1">
                <a:ea typeface="+mn-lt"/>
                <a:cs typeface="+mn-lt"/>
              </a:rPr>
              <a:t>використання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його</a:t>
            </a:r>
            <a:r>
              <a:rPr lang="ru-RU" sz="1800" b="1" dirty="0">
                <a:ea typeface="+mn-lt"/>
                <a:cs typeface="+mn-lt"/>
              </a:rPr>
              <a:t> для  </a:t>
            </a:r>
            <a:r>
              <a:rPr lang="ru-RU" sz="1800" b="1" dirty="0" err="1">
                <a:ea typeface="+mn-lt"/>
                <a:cs typeface="+mn-lt"/>
              </a:rPr>
              <a:t>розщеплення</a:t>
            </a:r>
            <a:r>
              <a:rPr lang="ru-RU" sz="1800" b="1" dirty="0">
                <a:ea typeface="+mn-lt"/>
                <a:cs typeface="+mn-lt"/>
              </a:rPr>
              <a:t> і </a:t>
            </a:r>
            <a:r>
              <a:rPr lang="ru-RU" sz="1800" b="1" dirty="0" err="1">
                <a:ea typeface="+mn-lt"/>
                <a:cs typeface="+mn-lt"/>
              </a:rPr>
              <a:t>окиснення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органічних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речовин</a:t>
            </a:r>
            <a:r>
              <a:rPr lang="ru-RU" sz="1800" b="1" dirty="0">
                <a:ea typeface="+mn-lt"/>
                <a:cs typeface="+mn-lt"/>
              </a:rPr>
              <a:t> і </a:t>
            </a:r>
            <a:r>
              <a:rPr lang="ru-RU" sz="1800" b="1" dirty="0" err="1">
                <a:ea typeface="+mn-lt"/>
                <a:cs typeface="+mn-lt"/>
              </a:rPr>
              <a:t>виділення</a:t>
            </a:r>
            <a:r>
              <a:rPr lang="ru-RU" sz="1800" b="1" dirty="0">
                <a:ea typeface="+mn-lt"/>
                <a:cs typeface="+mn-lt"/>
              </a:rPr>
              <a:t> з </a:t>
            </a:r>
            <a:r>
              <a:rPr lang="ru-RU" sz="1800" b="1" dirty="0" err="1">
                <a:ea typeface="+mn-lt"/>
                <a:cs typeface="+mn-lt"/>
              </a:rPr>
              <a:t>нього</a:t>
            </a:r>
            <a:r>
              <a:rPr lang="ru-RU" sz="1800" b="1" dirty="0">
                <a:ea typeface="+mn-lt"/>
                <a:cs typeface="+mn-lt"/>
              </a:rPr>
              <a:t> </a:t>
            </a:r>
            <a:r>
              <a:rPr lang="ru-RU" sz="1800" b="1" dirty="0" err="1">
                <a:ea typeface="+mn-lt"/>
                <a:cs typeface="+mn-lt"/>
              </a:rPr>
              <a:t>вуглекислого</a:t>
            </a:r>
            <a:r>
              <a:rPr lang="ru-RU" sz="1800" b="1" dirty="0">
                <a:ea typeface="+mn-lt"/>
                <a:cs typeface="+mn-lt"/>
              </a:rPr>
              <a:t> газу.</a:t>
            </a:r>
            <a:endParaRPr lang="ru-RU" sz="1800" dirty="0">
              <a:cs typeface="Calibri" panose="020F0502020204030204"/>
            </a:endParaRPr>
          </a:p>
          <a:p>
            <a:pPr marL="0" indent="0">
              <a:buNone/>
            </a:pPr>
            <a:endParaRPr lang="ru-RU" sz="18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dirty="0" err="1">
                <a:ea typeface="+mn-lt"/>
                <a:cs typeface="+mn-lt"/>
              </a:rPr>
              <a:t>Клітинам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нашого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організму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постійно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потрібен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кисень</a:t>
            </a:r>
            <a:r>
              <a:rPr lang="ru-RU" sz="1800" dirty="0">
                <a:ea typeface="+mn-lt"/>
                <a:cs typeface="+mn-lt"/>
              </a:rPr>
              <a:t>, а одним з </a:t>
            </a:r>
            <a:r>
              <a:rPr lang="ru-RU" sz="1800" dirty="0" err="1">
                <a:ea typeface="+mn-lt"/>
                <a:cs typeface="+mn-lt"/>
              </a:rPr>
              <a:t>продуктів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окиснення</a:t>
            </a:r>
            <a:r>
              <a:rPr lang="ru-RU" sz="1800" dirty="0">
                <a:ea typeface="+mn-lt"/>
                <a:cs typeface="+mn-lt"/>
              </a:rPr>
              <a:t> є </a:t>
            </a:r>
            <a:r>
              <a:rPr lang="ru-RU" sz="1800" b="1" dirty="0" err="1">
                <a:ea typeface="+mn-lt"/>
                <a:cs typeface="+mn-lt"/>
              </a:rPr>
              <a:t>вуглекислий</a:t>
            </a:r>
            <a:r>
              <a:rPr lang="ru-RU" sz="1800" b="1" dirty="0">
                <a:ea typeface="+mn-lt"/>
                <a:cs typeface="+mn-lt"/>
              </a:rPr>
              <a:t> газ</a:t>
            </a:r>
            <a:r>
              <a:rPr lang="ru-RU" sz="1800" dirty="0">
                <a:ea typeface="+mn-lt"/>
                <a:cs typeface="+mn-lt"/>
              </a:rPr>
              <a:t>. </a:t>
            </a:r>
            <a:r>
              <a:rPr lang="ru-RU" sz="1800" dirty="0" err="1">
                <a:ea typeface="+mn-lt"/>
                <a:cs typeface="+mn-lt"/>
              </a:rPr>
              <a:t>Надходження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кисню</a:t>
            </a:r>
            <a:r>
              <a:rPr lang="ru-RU" sz="1800" dirty="0">
                <a:ea typeface="+mn-lt"/>
                <a:cs typeface="+mn-lt"/>
              </a:rPr>
              <a:t> в </a:t>
            </a:r>
            <a:r>
              <a:rPr lang="ru-RU" sz="1800" dirty="0" err="1">
                <a:ea typeface="+mn-lt"/>
                <a:cs typeface="+mn-lt"/>
              </a:rPr>
              <a:t>організм</a:t>
            </a:r>
            <a:r>
              <a:rPr lang="ru-RU" sz="1800" dirty="0">
                <a:ea typeface="+mn-lt"/>
                <a:cs typeface="+mn-lt"/>
              </a:rPr>
              <a:t> і </a:t>
            </a:r>
            <a:r>
              <a:rPr lang="ru-RU" sz="1800" dirty="0" err="1">
                <a:ea typeface="+mn-lt"/>
                <a:cs typeface="+mn-lt"/>
              </a:rPr>
              <a:t>видалення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вуглекислого</a:t>
            </a:r>
            <a:r>
              <a:rPr lang="ru-RU" sz="1800" dirty="0">
                <a:ea typeface="+mn-lt"/>
                <a:cs typeface="+mn-lt"/>
              </a:rPr>
              <a:t> газу, </a:t>
            </a:r>
            <a:r>
              <a:rPr lang="ru-RU" sz="1800" dirty="0" err="1">
                <a:ea typeface="+mn-lt"/>
                <a:cs typeface="+mn-lt"/>
              </a:rPr>
              <a:t>який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утворюється</a:t>
            </a:r>
            <a:r>
              <a:rPr lang="ru-RU" sz="1800" dirty="0">
                <a:ea typeface="+mn-lt"/>
                <a:cs typeface="+mn-lt"/>
              </a:rPr>
              <a:t> у </a:t>
            </a:r>
            <a:r>
              <a:rPr lang="ru-RU" sz="1800" dirty="0" err="1">
                <a:ea typeface="+mn-lt"/>
                <a:cs typeface="+mn-lt"/>
              </a:rPr>
              <a:t>результаті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перетворення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речовин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забезпечує</a:t>
            </a:r>
            <a:r>
              <a:rPr lang="ru-RU" sz="1800" dirty="0">
                <a:ea typeface="+mn-lt"/>
                <a:cs typeface="+mn-lt"/>
              </a:rPr>
              <a:t> </a:t>
            </a:r>
            <a:r>
              <a:rPr lang="ru-RU" sz="1800" b="1" dirty="0" err="1">
                <a:ea typeface="+mn-lt"/>
                <a:cs typeface="+mn-lt"/>
              </a:rPr>
              <a:t>дихальна</a:t>
            </a:r>
            <a:r>
              <a:rPr lang="ru-RU" sz="1800" b="1" dirty="0">
                <a:ea typeface="+mn-lt"/>
                <a:cs typeface="+mn-lt"/>
              </a:rPr>
              <a:t> система</a:t>
            </a:r>
            <a:r>
              <a:rPr lang="ru-RU" sz="1800" dirty="0">
                <a:ea typeface="+mn-lt"/>
                <a:cs typeface="+mn-lt"/>
              </a:rPr>
              <a:t>.</a:t>
            </a:r>
            <a:endParaRPr lang="ru-RU" sz="1800" dirty="0">
              <a:cs typeface="Calibri"/>
            </a:endParaRPr>
          </a:p>
          <a:p>
            <a:endParaRPr lang="ru-RU" sz="1700" dirty="0">
              <a:cs typeface="Calibri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649AC90-CDC6-1FE6-60E2-7C5CD3544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94" b="616"/>
          <a:stretch/>
        </p:blipFill>
        <p:spPr>
          <a:xfrm>
            <a:off x="6467921" y="1395737"/>
            <a:ext cx="4551288" cy="419972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E5F4B83-AA35-89F8-9ACF-9CFEDFE46ED6}"/>
              </a:ext>
            </a:extLst>
          </p:cNvPr>
          <p:cNvSpPr/>
          <p:nvPr/>
        </p:nvSpPr>
        <p:spPr>
          <a:xfrm rot="10800000">
            <a:off x="6680472" y="448199"/>
            <a:ext cx="4974565" cy="28754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74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258</Words>
  <Application>Microsoft Office PowerPoint</Application>
  <PresentationFormat>Широкий екран</PresentationFormat>
  <Paragraphs>122</Paragraphs>
  <Slides>39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MathJax_Main</vt:lpstr>
      <vt:lpstr>Тема Office</vt:lpstr>
      <vt:lpstr>Дихальна система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Кровоносна система</vt:lpstr>
      <vt:lpstr>Презентація PowerPoint</vt:lpstr>
      <vt:lpstr>Функції крові:</vt:lpstr>
      <vt:lpstr>Презентація PowerPoint</vt:lpstr>
      <vt:lpstr>Презентація PowerPoint</vt:lpstr>
      <vt:lpstr>Будова серця </vt:lpstr>
      <vt:lpstr>Презентація PowerPoint</vt:lpstr>
      <vt:lpstr>Лімфатична система </vt:lpstr>
      <vt:lpstr>Презентація PowerPoint</vt:lpstr>
      <vt:lpstr>Згортання крові </vt:lpstr>
      <vt:lpstr>Робота серця</vt:lpstr>
      <vt:lpstr>Презентація PowerPoint</vt:lpstr>
      <vt:lpstr>Кола кровообігу </vt:lpstr>
      <vt:lpstr>Презентація PowerPoint</vt:lpstr>
      <vt:lpstr>Вимірювання тиску </vt:lpstr>
      <vt:lpstr>Травна система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Vlad</cp:lastModifiedBy>
  <cp:revision>677</cp:revision>
  <dcterms:created xsi:type="dcterms:W3CDTF">2023-02-23T19:27:59Z</dcterms:created>
  <dcterms:modified xsi:type="dcterms:W3CDTF">2023-02-24T07:53:14Z</dcterms:modified>
</cp:coreProperties>
</file>