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glHhWEAZMfKGYIziryyr1rHrGR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97" name="Google Shape;197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" name="Google Shape;19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18" name="Google Shape;218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19" name="Google Shape;219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0" name="Google Shape;22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1" name="Google Shape;91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12" name="Google Shape;112;p4:notes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0" name="Google Shape;130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4" name="Google Shape;154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55" name="Google Shape;15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0" name="Google Shape;170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1" name="Google Shape;171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Google Shape;17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9" name="Google Shape;179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0" name="Google Shape;18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1" name="Google Shape;1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8" name="Google Shape;18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9" name="Google Shape;1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0" name="Google Shape;40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46" name="Google Shape;46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3" name="Google Shape;53;p1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4" name="Google Shape;54;p1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5" name="Google Shape;55;p1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6" name="Google Shape;56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2" name="Google Shape;62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63" name="Google Shape;63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827087" y="692150"/>
            <a:ext cx="770572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Фінансовий баланс підприємства.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0"/>
          <p:cNvSpPr txBox="1"/>
          <p:nvPr/>
        </p:nvSpPr>
        <p:spPr>
          <a:xfrm>
            <a:off x="2411412" y="2317750"/>
            <a:ext cx="2376487" cy="2881312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0"/>
          <p:cNvSpPr txBox="1"/>
          <p:nvPr/>
        </p:nvSpPr>
        <p:spPr>
          <a:xfrm>
            <a:off x="4787900" y="2317750"/>
            <a:ext cx="2376487" cy="1439862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0"/>
          <p:cNvSpPr txBox="1"/>
          <p:nvPr/>
        </p:nvSpPr>
        <p:spPr>
          <a:xfrm>
            <a:off x="4787900" y="3759200"/>
            <a:ext cx="2376487" cy="1439862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0"/>
          <p:cNvSpPr txBox="1"/>
          <p:nvPr/>
        </p:nvSpPr>
        <p:spPr>
          <a:xfrm>
            <a:off x="2700337" y="3109912"/>
            <a:ext cx="1943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Активи</a:t>
            </a:r>
            <a:endParaRPr/>
          </a:p>
        </p:txBody>
      </p:sp>
      <p:sp>
        <p:nvSpPr>
          <p:cNvPr id="206" name="Google Shape;206;p10"/>
          <p:cNvSpPr txBox="1"/>
          <p:nvPr/>
        </p:nvSpPr>
        <p:spPr>
          <a:xfrm>
            <a:off x="4702175" y="4016375"/>
            <a:ext cx="25923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Зобов’язання</a:t>
            </a:r>
            <a:endParaRPr/>
          </a:p>
        </p:txBody>
      </p:sp>
      <p:sp>
        <p:nvSpPr>
          <p:cNvPr id="207" name="Google Shape;207;p10"/>
          <p:cNvSpPr txBox="1"/>
          <p:nvPr/>
        </p:nvSpPr>
        <p:spPr>
          <a:xfrm>
            <a:off x="5003800" y="2390775"/>
            <a:ext cx="19446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Капітал</a:t>
            </a:r>
            <a:endParaRPr/>
          </a:p>
        </p:txBody>
      </p:sp>
      <p:sp>
        <p:nvSpPr>
          <p:cNvPr id="208" name="Google Shape;208;p10"/>
          <p:cNvSpPr txBox="1"/>
          <p:nvPr/>
        </p:nvSpPr>
        <p:spPr>
          <a:xfrm>
            <a:off x="2411412" y="5199062"/>
            <a:ext cx="2376487" cy="11525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4787900" y="5630862"/>
            <a:ext cx="2376487" cy="7207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0"/>
          <p:cNvSpPr txBox="1"/>
          <p:nvPr/>
        </p:nvSpPr>
        <p:spPr>
          <a:xfrm>
            <a:off x="4787900" y="5199062"/>
            <a:ext cx="2376487" cy="4318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0"/>
          <p:cNvSpPr txBox="1"/>
          <p:nvPr/>
        </p:nvSpPr>
        <p:spPr>
          <a:xfrm>
            <a:off x="2627312" y="5343525"/>
            <a:ext cx="19446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Зміни активів</a:t>
            </a:r>
            <a:endParaRPr/>
          </a:p>
        </p:txBody>
      </p:sp>
      <p:sp>
        <p:nvSpPr>
          <p:cNvPr id="212" name="Google Shape;212;p10"/>
          <p:cNvSpPr txBox="1"/>
          <p:nvPr/>
        </p:nvSpPr>
        <p:spPr>
          <a:xfrm>
            <a:off x="4787900" y="5559425"/>
            <a:ext cx="237648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Зміни зобов’язань</a:t>
            </a:r>
            <a:endParaRPr/>
          </a:p>
        </p:txBody>
      </p:sp>
      <p:sp>
        <p:nvSpPr>
          <p:cNvPr id="213" name="Google Shape;213;p10"/>
          <p:cNvSpPr txBox="1"/>
          <p:nvPr/>
        </p:nvSpPr>
        <p:spPr>
          <a:xfrm>
            <a:off x="4932362" y="5126037"/>
            <a:ext cx="19431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Прибуток</a:t>
            </a:r>
            <a:endParaRPr/>
          </a:p>
        </p:txBody>
      </p:sp>
      <p:sp>
        <p:nvSpPr>
          <p:cNvPr id="214" name="Google Shape;214;p10"/>
          <p:cNvSpPr txBox="1"/>
          <p:nvPr/>
        </p:nvSpPr>
        <p:spPr>
          <a:xfrm>
            <a:off x="468312" y="222250"/>
            <a:ext cx="8207375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Якщо бізнес працює прибутково, то його власний капітал зростає на суму прибутку.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Фактично для підприємства це додаткова сума активів, створена за рахунок прибуткової діяльності</a:t>
            </a:r>
            <a:endParaRPr/>
          </a:p>
        </p:txBody>
      </p:sp>
      <p:sp>
        <p:nvSpPr>
          <p:cNvPr id="215" name="Google Shape;215;p10"/>
          <p:cNvSpPr/>
          <p:nvPr/>
        </p:nvSpPr>
        <p:spPr>
          <a:xfrm>
            <a:off x="4572000" y="1700212"/>
            <a:ext cx="287337" cy="504825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FF99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1"/>
          <p:cNvSpPr txBox="1"/>
          <p:nvPr/>
        </p:nvSpPr>
        <p:spPr>
          <a:xfrm>
            <a:off x="1116012" y="692150"/>
            <a:ext cx="7272337" cy="264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Швидкість зростання власного капіталу за рахунок прибутку або ж віддача на вкладений капітал є одним з ключових інтегральних показників результативності бізнесу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ROE = Прибуток / Капітал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/>
        </p:nvSpPr>
        <p:spPr>
          <a:xfrm>
            <a:off x="2411412" y="1484312"/>
            <a:ext cx="2376487" cy="3313112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 txBox="1"/>
          <p:nvPr/>
        </p:nvSpPr>
        <p:spPr>
          <a:xfrm>
            <a:off x="4787900" y="1484312"/>
            <a:ext cx="2376487" cy="1439862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4787900" y="2924175"/>
            <a:ext cx="2376487" cy="1873250"/>
          </a:xfrm>
          <a:prstGeom prst="rect">
            <a:avLst/>
          </a:prstGeom>
          <a:solidFill>
            <a:srgbClr val="D6ECEE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2700337" y="2708275"/>
            <a:ext cx="1943100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Активи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4702175" y="3614737"/>
            <a:ext cx="2592387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Зобов’язання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5003800" y="1989137"/>
            <a:ext cx="1944687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Капітал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1979612" y="260350"/>
            <a:ext cx="4752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Фінансовий баланс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/>
        </p:nvSpPr>
        <p:spPr>
          <a:xfrm>
            <a:off x="1042987" y="1628775"/>
            <a:ext cx="7273925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Загальна логіка ФІНАНСОВОГО Балансу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Активи = Капітал + Зобов’язання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684212" y="3716337"/>
            <a:ext cx="7559675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Все, що ми маємо (АКТИВИ) глобально походить з двох джерел – наша власність (ВЛАСНИЙ КАПІТАЛ) або позичені кошти (ЗОБОВ’ЯЗАННЯ)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1547812" y="2349500"/>
            <a:ext cx="6264275" cy="1295400"/>
          </a:xfrm>
          <a:prstGeom prst="ellipse">
            <a:avLst/>
          </a:prstGeom>
          <a:solidFill>
            <a:schemeClr val="accent1">
              <a:alpha val="9803"/>
            </a:schemeClr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/>
        </p:nvSpPr>
        <p:spPr>
          <a:xfrm>
            <a:off x="250825" y="2636837"/>
            <a:ext cx="1584325" cy="3168650"/>
          </a:xfrm>
          <a:prstGeom prst="rect">
            <a:avLst/>
          </a:prstGeom>
          <a:solidFill>
            <a:srgbClr val="DFF1C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250825" y="3644900"/>
            <a:ext cx="1584325" cy="719137"/>
          </a:xfrm>
          <a:prstGeom prst="rect">
            <a:avLst/>
          </a:prstGeom>
          <a:solidFill>
            <a:srgbClr val="FFFF99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250825" y="4365625"/>
            <a:ext cx="12239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Гроші</a:t>
            </a:r>
            <a:endParaRPr/>
          </a:p>
        </p:txBody>
      </p:sp>
      <p:sp>
        <p:nvSpPr>
          <p:cNvPr id="119" name="Google Shape;119;p4"/>
          <p:cNvSpPr txBox="1"/>
          <p:nvPr/>
        </p:nvSpPr>
        <p:spPr>
          <a:xfrm>
            <a:off x="250825" y="2636837"/>
            <a:ext cx="1584325" cy="503237"/>
          </a:xfrm>
          <a:prstGeom prst="rect">
            <a:avLst/>
          </a:prstGeom>
          <a:solidFill>
            <a:srgbClr val="C0C0C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468312" y="2587625"/>
            <a:ext cx="1223962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Основні засоби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250825" y="3141662"/>
            <a:ext cx="1584325" cy="503237"/>
          </a:xfrm>
          <a:prstGeom prst="rect">
            <a:avLst/>
          </a:prstGeom>
          <a:solidFill>
            <a:srgbClr val="E4E4E4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Нематеріальні активи</a:t>
            </a:r>
            <a:endParaRPr/>
          </a:p>
        </p:txBody>
      </p:sp>
      <p:sp>
        <p:nvSpPr>
          <p:cNvPr id="122" name="Google Shape;122;p4"/>
          <p:cNvSpPr txBox="1"/>
          <p:nvPr/>
        </p:nvSpPr>
        <p:spPr>
          <a:xfrm>
            <a:off x="250825" y="5300662"/>
            <a:ext cx="1584325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Гроші</a:t>
            </a:r>
            <a:endParaRPr/>
          </a:p>
        </p:txBody>
      </p:sp>
      <p:sp>
        <p:nvSpPr>
          <p:cNvPr id="123" name="Google Shape;123;p4"/>
          <p:cNvSpPr txBox="1"/>
          <p:nvPr/>
        </p:nvSpPr>
        <p:spPr>
          <a:xfrm>
            <a:off x="250825" y="4365625"/>
            <a:ext cx="1584325" cy="792162"/>
          </a:xfrm>
          <a:prstGeom prst="rect">
            <a:avLst/>
          </a:prstGeom>
          <a:solidFill>
            <a:srgbClr val="FFFFA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107950" y="4437062"/>
            <a:ext cx="1943100" cy="549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1" i="0" lang="en-US" sz="1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Дебіторська заборгованість</a:t>
            </a:r>
            <a:endParaRPr/>
          </a:p>
        </p:txBody>
      </p:sp>
      <p:sp>
        <p:nvSpPr>
          <p:cNvPr id="125" name="Google Shape;125;p4"/>
          <p:cNvSpPr txBox="1"/>
          <p:nvPr/>
        </p:nvSpPr>
        <p:spPr>
          <a:xfrm>
            <a:off x="250825" y="3790950"/>
            <a:ext cx="1584325" cy="338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Запаси</a:t>
            </a:r>
            <a:endParaRPr/>
          </a:p>
        </p:txBody>
      </p:sp>
      <p:sp>
        <p:nvSpPr>
          <p:cNvPr id="126" name="Google Shape;126;p4"/>
          <p:cNvSpPr txBox="1"/>
          <p:nvPr/>
        </p:nvSpPr>
        <p:spPr>
          <a:xfrm>
            <a:off x="179387" y="5805487"/>
            <a:ext cx="18002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</a:pPr>
            <a:r>
              <a:rPr b="1" i="1" lang="en-US" sz="18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Разом активів</a:t>
            </a:r>
            <a:endParaRPr/>
          </a:p>
        </p:txBody>
      </p:sp>
      <p:sp>
        <p:nvSpPr>
          <p:cNvPr id="127" name="Google Shape;127;p4"/>
          <p:cNvSpPr txBox="1"/>
          <p:nvPr/>
        </p:nvSpPr>
        <p:spPr>
          <a:xfrm>
            <a:off x="2555875" y="1628775"/>
            <a:ext cx="6048375" cy="301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АКТИВИ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Засоби чи ресурси, які контролюються підприємством, є результатом попередніх подій та дозволяють розраховувати на майбутні економічні вигоди.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/>
          <p:nvPr/>
        </p:nvSpPr>
        <p:spPr>
          <a:xfrm>
            <a:off x="395287" y="1484312"/>
            <a:ext cx="2376487" cy="3744912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611187" y="2997200"/>
            <a:ext cx="1943100" cy="488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600"/>
              <a:buFont typeface="Arial"/>
              <a:buNone/>
            </a:pPr>
            <a:r>
              <a:rPr b="1" i="0" lang="en-US" sz="26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Активи</a:t>
            </a:r>
            <a:endParaRPr/>
          </a:p>
        </p:txBody>
      </p:sp>
      <p:sp>
        <p:nvSpPr>
          <p:cNvPr id="137" name="Google Shape;137;p5"/>
          <p:cNvSpPr/>
          <p:nvPr/>
        </p:nvSpPr>
        <p:spPr>
          <a:xfrm>
            <a:off x="2916237" y="3141662"/>
            <a:ext cx="1295400" cy="287337"/>
          </a:xfrm>
          <a:prstGeom prst="rightArrow">
            <a:avLst>
              <a:gd fmla="val 19204" name="adj1"/>
              <a:gd fmla="val 50000" name="adj2"/>
            </a:avLst>
          </a:prstGeom>
          <a:solidFill>
            <a:srgbClr val="FFC000"/>
          </a:solidFill>
          <a:ln cap="flat" cmpd="sng" w="25400">
            <a:solidFill>
              <a:srgbClr val="4597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4313237" y="1125537"/>
            <a:ext cx="2376487" cy="863600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4313237" y="2695575"/>
            <a:ext cx="2376487" cy="1223962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4313237" y="4005262"/>
            <a:ext cx="2376487" cy="1008062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4313237" y="5114925"/>
            <a:ext cx="2376487" cy="647700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4529137" y="1179512"/>
            <a:ext cx="1943100" cy="73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Основні засоби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4313237" y="2090737"/>
            <a:ext cx="2376487" cy="503237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3924300" y="2165350"/>
            <a:ext cx="3168650" cy="350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1700"/>
              <a:buFont typeface="Arial"/>
              <a:buNone/>
            </a:pPr>
            <a:r>
              <a:rPr b="1" i="0" lang="en-US" sz="17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Нематеріальні активи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4529137" y="3014662"/>
            <a:ext cx="1943100" cy="414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Запаси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4313237" y="4078287"/>
            <a:ext cx="2376487" cy="733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Дебіторська заборгованість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4313237" y="5214937"/>
            <a:ext cx="2376487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Гроші</a:t>
            </a:r>
            <a:endParaRPr/>
          </a:p>
        </p:txBody>
      </p:sp>
      <p:sp>
        <p:nvSpPr>
          <p:cNvPr id="148" name="Google Shape;148;p5"/>
          <p:cNvSpPr txBox="1"/>
          <p:nvPr/>
        </p:nvSpPr>
        <p:spPr>
          <a:xfrm>
            <a:off x="6905625" y="1412875"/>
            <a:ext cx="19875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Необоротні активи</a:t>
            </a:r>
            <a:endParaRPr/>
          </a:p>
        </p:txBody>
      </p:sp>
      <p:sp>
        <p:nvSpPr>
          <p:cNvPr id="149" name="Google Shape;149;p5"/>
          <p:cNvSpPr txBox="1"/>
          <p:nvPr/>
        </p:nvSpPr>
        <p:spPr>
          <a:xfrm>
            <a:off x="6905625" y="3789362"/>
            <a:ext cx="16192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Оборотні активи</a:t>
            </a:r>
            <a:endParaRPr/>
          </a:p>
        </p:txBody>
      </p:sp>
      <p:sp>
        <p:nvSpPr>
          <p:cNvPr id="150" name="Google Shape;150;p5"/>
          <p:cNvSpPr/>
          <p:nvPr/>
        </p:nvSpPr>
        <p:spPr>
          <a:xfrm>
            <a:off x="6761162" y="1125537"/>
            <a:ext cx="215900" cy="1439862"/>
          </a:xfrm>
          <a:prstGeom prst="rightBrace">
            <a:avLst>
              <a:gd fmla="val 270" name="adj1"/>
              <a:gd fmla="val 50000" name="adj2"/>
            </a:avLst>
          </a:prstGeom>
          <a:noFill/>
          <a:ln cap="flat" cmpd="sng" w="28575">
            <a:solidFill>
              <a:srgbClr val="8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761162" y="2709862"/>
            <a:ext cx="287337" cy="3024187"/>
          </a:xfrm>
          <a:prstGeom prst="rightBrace">
            <a:avLst>
              <a:gd fmla="val 171" name="adj1"/>
              <a:gd fmla="val 50000" name="adj2"/>
            </a:avLst>
          </a:prstGeom>
          <a:noFill/>
          <a:ln cap="flat" cmpd="sng" w="28575">
            <a:solidFill>
              <a:srgbClr val="8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/>
          <p:nvPr/>
        </p:nvSpPr>
        <p:spPr>
          <a:xfrm>
            <a:off x="395287" y="1484312"/>
            <a:ext cx="2376487" cy="3744912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425450" y="2997200"/>
            <a:ext cx="230346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Зобов’язання</a:t>
            </a:r>
            <a:endParaRPr/>
          </a:p>
        </p:txBody>
      </p:sp>
      <p:sp>
        <p:nvSpPr>
          <p:cNvPr id="161" name="Google Shape;161;p6"/>
          <p:cNvSpPr/>
          <p:nvPr/>
        </p:nvSpPr>
        <p:spPr>
          <a:xfrm>
            <a:off x="2916237" y="2997200"/>
            <a:ext cx="1727200" cy="360362"/>
          </a:xfrm>
          <a:prstGeom prst="rightArrow">
            <a:avLst>
              <a:gd fmla="val 19347" name="adj1"/>
              <a:gd fmla="val 50000" name="adj2"/>
            </a:avLst>
          </a:prstGeom>
          <a:solidFill>
            <a:srgbClr val="FFC000"/>
          </a:solidFill>
          <a:ln cap="flat" cmpd="sng" w="25400">
            <a:solidFill>
              <a:srgbClr val="4597A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4932362" y="1412875"/>
            <a:ext cx="2376487" cy="1152525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"/>
          <p:cNvSpPr txBox="1"/>
          <p:nvPr/>
        </p:nvSpPr>
        <p:spPr>
          <a:xfrm>
            <a:off x="4932362" y="2708275"/>
            <a:ext cx="2376487" cy="1225550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6"/>
          <p:cNvSpPr txBox="1"/>
          <p:nvPr/>
        </p:nvSpPr>
        <p:spPr>
          <a:xfrm>
            <a:off x="4932362" y="4292600"/>
            <a:ext cx="2376487" cy="1008062"/>
          </a:xfrm>
          <a:prstGeom prst="rect">
            <a:avLst/>
          </a:prstGeom>
          <a:solidFill>
            <a:srgbClr val="F1F8F9"/>
          </a:solidFill>
          <a:ln cap="flat" cmpd="sng" w="25400">
            <a:solidFill>
              <a:srgbClr val="89A4A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4932362" y="1466850"/>
            <a:ext cx="2376487" cy="101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Довгострокові зобов’язання </a:t>
            </a:r>
            <a:r>
              <a:rPr b="1" i="0" lang="en-US" sz="18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(облігації, кредити)</a:t>
            </a:r>
            <a:endParaRPr/>
          </a:p>
        </p:txBody>
      </p:sp>
      <p:sp>
        <p:nvSpPr>
          <p:cNvPr id="166" name="Google Shape;166;p6"/>
          <p:cNvSpPr txBox="1"/>
          <p:nvPr/>
        </p:nvSpPr>
        <p:spPr>
          <a:xfrm>
            <a:off x="5148262" y="2781300"/>
            <a:ext cx="19431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Короткострокові кредити</a:t>
            </a:r>
            <a:endParaRPr/>
          </a:p>
        </p:txBody>
      </p:sp>
      <p:sp>
        <p:nvSpPr>
          <p:cNvPr id="167" name="Google Shape;167;p6"/>
          <p:cNvSpPr txBox="1"/>
          <p:nvPr/>
        </p:nvSpPr>
        <p:spPr>
          <a:xfrm>
            <a:off x="4932362" y="4284662"/>
            <a:ext cx="2376487" cy="10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0000"/>
              </a:buClr>
              <a:buSzPts val="2100"/>
              <a:buFont typeface="Arial"/>
              <a:buNone/>
            </a:pPr>
            <a:r>
              <a:rPr b="1" i="0" lang="en-US" sz="2100" u="none">
                <a:solidFill>
                  <a:srgbClr val="EE0000"/>
                </a:solidFill>
                <a:latin typeface="Arial"/>
                <a:ea typeface="Arial"/>
                <a:cs typeface="Arial"/>
                <a:sym typeface="Arial"/>
              </a:rPr>
              <a:t>Поточна кредиторська заборгованість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"/>
          <p:cNvSpPr txBox="1"/>
          <p:nvPr/>
        </p:nvSpPr>
        <p:spPr>
          <a:xfrm>
            <a:off x="1403350" y="333375"/>
            <a:ext cx="648017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Ключові принципи, за якими оцінюється баланс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323850" y="1196975"/>
            <a:ext cx="8569325" cy="466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Оптимальним вважається, якщо даний обсяг реалізації вдається досягнути якомога меншою сумою активів (активи швидко обертаються).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Довгострокові активи (ті, яких не маємо наміру позбуватися в осяжній перспективі) фінансуються капіталом або довгостроковими зобов’язаннями.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Перевищення поточних активів над поточними зобов’язаннями характеризує ліквідність підприємства (чим вище перевищення, тим вища ліквідність, тобто відносно легко розрахуватися із зобов’язаннями в короткостроковому періоді).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Співвідношення власного капіталу й запозичених коштів (так званий леверидж) характеризує ступінь ризику для кредиторів.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"/>
          <p:cNvSpPr txBox="1"/>
          <p:nvPr/>
        </p:nvSpPr>
        <p:spPr>
          <a:xfrm>
            <a:off x="1403350" y="44450"/>
            <a:ext cx="64801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 антагонізми (протиріччя) у цілях</a:t>
            </a:r>
            <a:endParaRPr/>
          </a:p>
        </p:txBody>
      </p:sp>
      <p:sp>
        <p:nvSpPr>
          <p:cNvPr id="185" name="Google Shape;185;p8"/>
          <p:cNvSpPr txBox="1"/>
          <p:nvPr/>
        </p:nvSpPr>
        <p:spPr>
          <a:xfrm>
            <a:off x="179387" y="404812"/>
            <a:ext cx="8713787" cy="630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Для того, щоб якнайкраще задовольнити клієнтів, ви повинні мати якомога ширший асортимент та достатній запас, але це призводитиме до суттєвого зростання активів, що, в свою чергу потребуватиме додаткових інвестицій і знижуватиме їх привабливість.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Для того, щоб мати високі показники ліквідності, ви маєте утримуватися від надмірних боргів, в той же час, борги дозволяють вкладати менше власного капіталу, що робить інвестиції в бізнес більш привабливими.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Поки інвестиції в бізнес дають більше, ніж треба сплачувати за кредитами, вигідно збільшувати кредитний портфель; проте кон’юктура може змінитися на протилежну, тоді всі ці кредити стають тягарем: під час криз компанії, які мають надмірне кредитне навантаження, можуть швидко збанкрутувати.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Значна частка власного капіталу у фінансуванні активів робить підприємство фінансово стійким, в той же час мала частка власного капіталу може дозволити дуже швидко окупити вкладені кошти, тож зробити підприємство фінансового привабливим.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Пошук певних компромісних точок, що часто зводиться до балансування доходності й ризиків, є однією з ключових задач фінансового менеджменту.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"/>
          <p:cNvSpPr txBox="1"/>
          <p:nvPr/>
        </p:nvSpPr>
        <p:spPr>
          <a:xfrm>
            <a:off x="755650" y="1412875"/>
            <a:ext cx="7561262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Наша діяльність є </a:t>
            </a:r>
            <a:r>
              <a:rPr b="1" i="1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прибутковою</a:t>
            </a:r>
            <a:r>
              <a:rPr b="1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якщо вона призводить до </a:t>
            </a:r>
            <a:r>
              <a:rPr b="1" i="1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зростання власного капіталу</a:t>
            </a:r>
            <a:endParaRPr/>
          </a:p>
        </p:txBody>
      </p:sp>
      <p:sp>
        <p:nvSpPr>
          <p:cNvPr id="193" name="Google Shape;193;p9"/>
          <p:cNvSpPr txBox="1"/>
          <p:nvPr/>
        </p:nvSpPr>
        <p:spPr>
          <a:xfrm>
            <a:off x="1331912" y="404812"/>
            <a:ext cx="57594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Економічний погляд на категорію “</a:t>
            </a:r>
            <a:r>
              <a:rPr b="1" i="0" lang="en-US" sz="2400" u="none">
                <a:solidFill>
                  <a:srgbClr val="7A0000"/>
                </a:solidFill>
                <a:latin typeface="Arial"/>
                <a:ea typeface="Arial"/>
                <a:cs typeface="Arial"/>
                <a:sym typeface="Arial"/>
              </a:rPr>
              <a:t>Прибуток”</a:t>
            </a:r>
            <a:endParaRPr/>
          </a:p>
        </p:txBody>
      </p:sp>
      <p:sp>
        <p:nvSpPr>
          <p:cNvPr id="194" name="Google Shape;194;p9"/>
          <p:cNvSpPr txBox="1"/>
          <p:nvPr/>
        </p:nvSpPr>
        <p:spPr>
          <a:xfrm>
            <a:off x="900112" y="3141662"/>
            <a:ext cx="77041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1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Замисліться над цим визначенням, адже воно не жодним чином згадує грошові потоки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2014-09-07T20:07:13Z</dcterms:created>
  <dc:creator>User</dc:creator>
</cp:coreProperties>
</file>