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>
        <p:scale>
          <a:sx n="97" d="100"/>
          <a:sy n="97" d="100"/>
        </p:scale>
        <p:origin x="-10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187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672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053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3409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29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3591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542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12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59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399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01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293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06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46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E3DC-E0D1-425B-B68C-97693257B869}" type="datetimeFigureOut">
              <a:rPr lang="uk-UA" smtClean="0"/>
              <a:t>19.01.2023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9139A0-E52E-493F-9B2E-BD26B3DF91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02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609600"/>
            <a:ext cx="10911840" cy="5745480"/>
          </a:xfrm>
        </p:spPr>
        <p:txBody>
          <a:bodyPr>
            <a:noAutofit/>
          </a:bodyPr>
          <a:lstStyle/>
          <a:p>
            <a:r>
              <a:rPr lang="uk-UA" sz="6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Словорозрізнювальний</a:t>
            </a:r>
            <a:r>
              <a:rPr lang="uk-UA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6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форморозрізнювальний</a:t>
            </a:r>
            <a:r>
              <a:rPr lang="uk-UA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діалектний наголос. Складні випадки наголошування слів.</a:t>
            </a:r>
            <a:endParaRPr lang="uk-UA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0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11255586" cy="6416040"/>
          </a:xfrm>
        </p:spPr>
        <p:txBody>
          <a:bodyPr>
            <a:noAutofit/>
          </a:bodyPr>
          <a:lstStyle/>
          <a:p>
            <a:r>
              <a:rPr lang="uk-UA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Діалектний 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 зумовлений двома основними </a:t>
            </a:r>
            <a:r>
              <a:rPr lang="uk-UA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територіяльними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тенденціями у наголошенні: південно-західній і південно-східній. Із ХІХ століття нормативною стає південно — східна тенденція наголошення слів. </a:t>
            </a:r>
            <a:r>
              <a:rPr lang="uk-UA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наголошення дієслівних форм: роблю (треба робл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 (треба пиш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зак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нчу (треба закінч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пл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 (треба плест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вести (треба вест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пер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йдемо (треба перейд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мо), смі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теся (треба смієт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ся), жив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(треба живем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наголошення присвійних, означальних і вказівних займенників: св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(треба свог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всь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(треба всьог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(треба тог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ць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(треба цьог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(але до св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го, до вс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го, до т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го, до ц</a:t>
            </a:r>
            <a:r>
              <a:rPr lang="uk-UA" sz="3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ьо</a:t>
            </a:r>
            <a:r>
              <a:rPr lang="uk-UA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го).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1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453640"/>
            <a:ext cx="9853504" cy="17678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uk-UA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НОВОГО МАТЕРІАЛУ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9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549400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Орфоепічний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Олімп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лексичного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ними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забігати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забігАти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зАв’язка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зав’Язка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зАраз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зарАз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свЯчений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свячЕний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лУпа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лупА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3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3360"/>
            <a:ext cx="8596668" cy="171704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—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словах.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Рукопись, одиннадцать, дрова, твёрдый, дочка, коромысло, говорят, братья, песни, семьдесят, ненавидеть, олень, крапива, гетманщина, широко, чистенький, росяной, звонкий,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доска, летопись, подружка,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тоненький.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03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701800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 студія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 Записати речення, розставивши розділові знаки. Пояснити пунктуацію. Виписати слова, які зазнають змін у вимові (із буквосполученнями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тц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жц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шся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чц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тч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шц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Написати до них фонетичну транскрипцію.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112586" cy="449929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Кайдашиха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думала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те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якось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перетреться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 У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Кайдаша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лежало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деревні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3. Вона не думала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Мелашці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так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свекрухи. 4. Крикнула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Кайдашиха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неначе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десь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діжці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Лінивого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добудишся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мертвого не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докличешся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6. Стояла баба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Кайдашиха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сорочці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здоровій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хустці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7. З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пишно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заквітчана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невістка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8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uk-UA" dirty="0"/>
              <a:t>І. ПІДСУМОК УРОКУ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Відкритий</a:t>
            </a: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мікрофон</a:t>
            </a:r>
            <a:endParaRPr lang="ru-RU" sz="4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</a:t>
            </a:r>
            <a:r>
              <a:rPr lang="ru-RU" sz="4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4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дізнався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про...</a:t>
            </a:r>
          </a:p>
          <a:p>
            <a:pPr algn="just"/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4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4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зможу</a:t>
            </a: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515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07067" y="6416040"/>
            <a:ext cx="7766936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82510"/>
              </p:ext>
            </p:extLst>
          </p:nvPr>
        </p:nvGraphicFramePr>
        <p:xfrm>
          <a:off x="563880" y="960120"/>
          <a:ext cx="10530840" cy="5247583"/>
        </p:xfrm>
        <a:graphic>
          <a:graphicData uri="http://schemas.openxmlformats.org/drawingml/2006/table">
            <a:tbl>
              <a:tblPr/>
              <a:tblGrid>
                <a:gridCol w="2743799"/>
                <a:gridCol w="7787041"/>
              </a:tblGrid>
              <a:tr h="555753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Фразеологізм</a:t>
                      </a:r>
                      <a:endParaRPr lang="uk-UA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Антонім</a:t>
                      </a:r>
                      <a:endParaRPr lang="uk-UA" sz="2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034">
                <a:tc>
                  <a:txBody>
                    <a:bodyPr/>
                    <a:lstStyle/>
                    <a:p>
                      <a:r>
                        <a:rPr lang="uk-UA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Тримати в кулаці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Тримати на виду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034">
                <a:tc>
                  <a:txBody>
                    <a:bodyPr/>
                    <a:lstStyle/>
                    <a:p>
                      <a:r>
                        <a:rPr lang="uk-UA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Тримати в тіні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попускати віжки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034">
                <a:tc>
                  <a:txBody>
                    <a:bodyPr/>
                    <a:lstStyle/>
                    <a:p>
                      <a:r>
                        <a:rPr lang="uk-UA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Триматися гоголем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Тримати в пазурах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506">
                <a:tc>
                  <a:txBody>
                    <a:bodyPr/>
                    <a:lstStyle/>
                    <a:p>
                      <a:r>
                        <a:rPr lang="uk-UA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Тримати хвіст трубою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 Піджимати хвоста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22">
                <a:tc>
                  <a:txBody>
                    <a:bodyPr/>
                    <a:lstStyle/>
                    <a:p>
                      <a:endParaRPr lang="uk-UA" sz="2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Опустити руки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48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Установити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відповідність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між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фразеологізмами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 —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синонімами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.</a:t>
            </a:r>
            <a:endParaRPr lang="uk-UA" b="1" dirty="0">
              <a:latin typeface="Times New Roman" panose="02020603050405020304" pitchFamily="18" charset="0"/>
              <a:ea typeface="MS UI Gothic" panose="020B060007020508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038342"/>
              </p:ext>
            </p:extLst>
          </p:nvPr>
        </p:nvGraphicFramePr>
        <p:xfrm>
          <a:off x="677863" y="2160588"/>
          <a:ext cx="8596312" cy="4560046"/>
        </p:xfrm>
        <a:graphic>
          <a:graphicData uri="http://schemas.openxmlformats.org/drawingml/2006/table">
            <a:tbl>
              <a:tblPr/>
              <a:tblGrid>
                <a:gridCol w="2865437"/>
                <a:gridCol w="5730875"/>
              </a:tblGrid>
              <a:tr h="632564">
                <a:tc>
                  <a:txBody>
                    <a:bodyPr/>
                    <a:lstStyle/>
                    <a:p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Фразеологізм</a:t>
                      </a:r>
                      <a:endParaRPr lang="uk-UA" sz="3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Синонім</a:t>
                      </a:r>
                      <a:endParaRPr lang="uk-UA" sz="3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64"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Чуба гріти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Пекти раків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64">
                <a:tc>
                  <a:txBody>
                    <a:bodyPr/>
                    <a:lstStyle/>
                    <a:p>
                      <a:r>
                        <a:rPr lang="ru-RU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 баранячий ріг скрутити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Під п’ятою сидіти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64"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Дістати носа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Збити пиху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64"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Наливатися жаром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 Знімати стружку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34">
                <a:tc>
                  <a:txBody>
                    <a:bodyPr/>
                    <a:lstStyle/>
                    <a:p>
                      <a:endParaRPr lang="uk-UA" sz="3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Пошитися в дурні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слова, правильно наголошуючи їх. Пояснити лексичне значення виділених слів. За потреби скористатися словником (орфоепічним, тлумачним).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4468811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Мережа, ознака, хрещений, монумент, завірюха, жевріти, глядач, бюлетень, засуха, сільськогосподарський, урочистий, черговий, цемент, колія, квартал, олень, партер, жалоба, відтінок, загадка, прошу, вимова, випадок, уподобання, закладка, типовий, металургія, самота, ненависть, ремінь, дрова, рази, поняття, далебі, навпіл, вигода</a:t>
            </a:r>
            <a:r>
              <a:rPr lang="uk-UA" sz="3600" dirty="0">
                <a:solidFill>
                  <a:srgbClr val="000000"/>
                </a:solidFill>
                <a:latin typeface="Roboto"/>
              </a:rPr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84315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2836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Roboto"/>
              </a:rPr>
              <a:t>ІІІ. ПОВІДОМЛЕННЯ ТЕМИ, МЕТИ, ЗАВДАНЬ УРОКУ</a:t>
            </a:r>
            <a:br>
              <a:rPr lang="ru-RU" dirty="0">
                <a:solidFill>
                  <a:srgbClr val="000000"/>
                </a:solidFill>
                <a:latin typeface="Roboto"/>
              </a:rPr>
            </a:br>
            <a:r>
              <a:rPr lang="ru-RU" dirty="0" smtClean="0">
                <a:solidFill>
                  <a:srgbClr val="000000"/>
                </a:solidFill>
                <a:latin typeface="Roboto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Roboto"/>
              </a:rPr>
            </a:br>
            <a:r>
              <a:rPr lang="ru-RU" dirty="0">
                <a:solidFill>
                  <a:srgbClr val="000000"/>
                </a:solidFill>
                <a:latin typeface="Roboto"/>
              </a:rPr>
              <a:t/>
            </a:r>
            <a:br>
              <a:rPr lang="ru-RU" dirty="0">
                <a:solidFill>
                  <a:srgbClr val="000000"/>
                </a:solidFill>
                <a:latin typeface="Roboto"/>
              </a:rPr>
            </a:br>
            <a:r>
              <a:rPr lang="ru-RU" dirty="0" smtClean="0">
                <a:solidFill>
                  <a:srgbClr val="000000"/>
                </a:solidFill>
                <a:latin typeface="Roboto"/>
              </a:rPr>
              <a:t>IV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ОПРАЦЮВАННЯ НАВЧАЛЬНОГО МАТЕРІАЛУ</a:t>
            </a:r>
            <a:br>
              <a:rPr lang="ru-RU" dirty="0">
                <a:solidFill>
                  <a:srgbClr val="000000"/>
                </a:solidFill>
                <a:latin typeface="Roboto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663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44" y="191729"/>
            <a:ext cx="8596668" cy="6278880"/>
          </a:xfrm>
        </p:spPr>
        <p:txBody>
          <a:bodyPr>
            <a:noAutofit/>
          </a:bodyPr>
          <a:lstStyle/>
          <a:p>
            <a:r>
              <a:rPr lang="uk-UA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Смислорозрізнювальна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наголосу полягає в тому, що наголос є засобом вираження різних лексичних значень: Атлас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атлАс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(процес варіння)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(харчовий продукт із плодів, ягід),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(фахівець з електротехніки)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(голубий та синій колір із сірим виблиском), лікарський (похідне від лікар)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(похідне від ліки),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7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91706" cy="59436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 низка слів, що змінюють значення залежно від наголосу. Незнання цієї функції наголосу призводить до кумедних ситуацій, свідком однієї з яких я була нещодавно в маршрутному таксі.</a:t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Пані, платіть за проїзд,— кинув водій навздогін добродійці, що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хутко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повз нього прошмигнула вглиб салону.</a:t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Зараз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заплАчу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,— відповіла пасажирка.</a:t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Водій, усміхнувшись, докинув:</a:t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Плакати не треба. Треба платити.</a:t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8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920306" cy="589788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</a:t>
            </a:r>
            <a:r>
              <a:rPr lang="uk-UA" sz="4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форморозрізнювальну</a:t>
            </a:r>
            <a:r>
              <a:rPr lang="uk-UA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роль, 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є засобом диференціації граматичних значень однакових словоформ: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гІлки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(родовий відмінок однини)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гілкИ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(називний і знахідний відмінки множини),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пізнаЮть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(майбутній час)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пізнАють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(теперішній час),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прислухАлася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(недоконаний вид) — </a:t>
            </a:r>
            <a:r>
              <a:rPr lang="uk-UA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прислУхалася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(доконаний вид).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64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407986" cy="591312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Односкладові іменники другої відміни у родовому відмінку однини, змінюючи закінчення, змінюють і наголос: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двОру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мОсту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стОлу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Варіантні форми наголошення в орудному та місцевому відмінках мають такі іменники: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гОстями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гістьмИ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гостЯХ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чобітьми,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чОботами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чобОтями;грІшми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грошИма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двермИ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дверИма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слізьми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слізьмИ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сльозАми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дахУ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дАсі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не найактивніше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форморозрізнювальна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функція наголосу проявляється у видових парах дієслів, що передають доконану чи недоконану дію: відкликати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відкликАти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нарізати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нарізАти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відміряти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відмірЯти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вслУхатися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вслухАтися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рознОсити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розносИти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dirty="0">
                <a:solidFill>
                  <a:srgbClr val="000000"/>
                </a:solidFill>
                <a:latin typeface="Roboto"/>
              </a:rPr>
              <a:t/>
            </a:r>
            <a:br>
              <a:rPr lang="uk-UA" sz="3200" dirty="0">
                <a:solidFill>
                  <a:srgbClr val="000000"/>
                </a:solidFill>
                <a:latin typeface="Roboto"/>
              </a:rPr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2682479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649</Words>
  <Application>Microsoft Office PowerPoint</Application>
  <PresentationFormat>Произвольный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Словорозрізнювальний, форморозрізнювальний, діалектний наголос. Складні випадки наголошування слів.</vt:lpstr>
      <vt:lpstr>Презентация PowerPoint</vt:lpstr>
      <vt:lpstr>2. Установити відповідність між фразеологізмами — синонімами.</vt:lpstr>
      <vt:lpstr>Прочитати слова, правильно наголошуючи їх. Пояснити лексичне значення виділених слів. За потреби скористатися словником (орфоепічним, тлумачним).</vt:lpstr>
      <vt:lpstr>ІІІ. ПОВІДОМЛЕННЯ ТЕМИ, МЕТИ, ЗАВДАНЬ УРОКУ   IV. ОПРАЦЮВАННЯ НАВЧАЛЬНОГО МАТЕРІАЛУ </vt:lpstr>
      <vt:lpstr>Смислорозрізнювальна роль наголосу полягає в тому, що наголос є засобом вираження різних лексичних значень: Атлас — атлАс, вАрення (процес варіння) — варЕння (харчовий продукт із плодів, ягід), зАмок — замОк, елЕктрик (фахівець з електротехніки) — електрИк (голубий та синій колір із сірим виблиском), лікарський (похідне від лікар) — лікАрський (похідне від ліки), прИклад — приклАд, плАкати — плакАти.</vt:lpstr>
      <vt:lpstr>Існує низка слів, що змінюють значення залежно від наголосу. Незнання цієї функції наголосу призводить до кумедних ситуацій, свідком однієї з яких я була нещодавно в маршрутному таксі.   — Пані, платіть за проїзд,— кинув водій навздогін добродійці, що хутко повз нього прошмигнула вглиб салону. — Зараз заплАчу,— відповіла пасажирка. Водій, усміхнувшись, докинув: — Плакати не треба. Треба платити. </vt:lpstr>
      <vt:lpstr>Наголос виконує форморозрізнювальну роль, тобто є засобом диференціації граматичних значень однакових словоформ: кнИжки — книжкИ, рУки — рукИ, слОва — словА, гІлки (родовий відмінок однини) — гілкИ (називний і знахідний відмінки множини), пізнаЮть (майбутній час) — пізнАють (теперішній час), прислухАлася (недоконаний вид) — прислУхалася (доконаний вид).</vt:lpstr>
      <vt:lpstr>Односкладові іменники другої відміни у родовому відмінку однини, змінюючи закінчення, змінюють і наголос: двОру — дворА, мОсту — мостА, стОлу — столА. Варіантні форми наголошення в орудному та місцевому відмінках мають такі іменники: гОстями, гістьмИ, на гостЯХ; чобітьми, чОботами, чобОтями;грІшми, грошИма; двермИ, дверИма; слізьми, слізьмИ, сльозАми; на дахУ, на дАсі. Чи не найактивніше форморозрізнювальна функція наголосу проявляється у видових парах дієслів, що передають доконану чи недоконану дію: відкликати — відкликАти; нарізати — нарізАти; відміряти — відмірЯти; вслУхатися — вслухАтися; рознОсити — розносИти. </vt:lpstr>
      <vt:lpstr>Діалектний наголос зумовлений двома основними територіяльними тенденціями у наголошенні: південно-західній і південно-східній. Із ХІХ століття нормативною стає південно — східна тенденція наголошення слів.  Наприклад, наголошення дієслівних форм: роблю (треба роблю), пишу (треба пишу), закінчу (треба закінчу), плести (треба плести), вести (треба вести), перейдемо (треба перейдемо), смієтеся (треба смієтеся), живемо (треба живемо); наголошення присвійних, означальних і вказівних займенників: свого (треба свого), всього (треба всього), того (треба того), цього (треба цього), (але до свого, до всього, до того, до цього).</vt:lpstr>
      <vt:lpstr>V. ЗАКРІПЛЕННЯ НОВОГО МАТЕРІАЛУ</vt:lpstr>
      <vt:lpstr>Орфоепічний Олімп ► Визначити лексичне значення поданих слів. З’ясувати, як наголос впливає на розрізнення лексичного значення слів. Скласти з ними речення. </vt:lpstr>
      <vt:lpstr>Я — перекладач ► Перекласти слова з російської мови українською, порівняти в обох мовах наголоси в словах. Указати особливості наголошування слів в українській мові.</vt:lpstr>
      <vt:lpstr>Творча студія ► Записати речення, розставивши розділові знаки. Пояснити пунктуацію. Виписати слова, які зазнають змін у вимові (із буквосполученнями ться, тц, жц, шся, чц, тч, шц). Написати до них фонетичну транскрипцію.</vt:lpstr>
      <vt:lpstr>VІ. ПІДСУМОК УРОКУ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Словорозрізнювальний, форморозрізнювальний, діалектний наголос. Складні випадки наголошування слів.</dc:title>
  <dc:creator>Користувач Windows</dc:creator>
  <cp:lastModifiedBy>Comp</cp:lastModifiedBy>
  <cp:revision>6</cp:revision>
  <dcterms:created xsi:type="dcterms:W3CDTF">2019-12-05T03:49:28Z</dcterms:created>
  <dcterms:modified xsi:type="dcterms:W3CDTF">2023-01-19T19:46:19Z</dcterms:modified>
</cp:coreProperties>
</file>