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70" r:id="rId15"/>
    <p:sldId id="268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82" autoAdjust="0"/>
    <p:restoredTop sz="94699" autoAdjust="0"/>
  </p:normalViewPr>
  <p:slideViewPr>
    <p:cSldViewPr>
      <p:cViewPr varScale="1">
        <p:scale>
          <a:sx n="87" d="100"/>
          <a:sy n="87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52FA-BB0D-4701-B9A3-2F8BDC05139B}" type="datetimeFigureOut">
              <a:rPr lang="ru-RU" smtClean="0"/>
              <a:pPr/>
              <a:t>05.08.2011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2106-AAE4-4B8B-AA51-08D8F411266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8/5/2011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643997" cy="171451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Мовні норми. Мовленнєві помилки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2549834"/>
            <a:ext cx="2865437" cy="66485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Пунктуаційні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96857">
            <a:off x="2893034" y="4013401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uk-UA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39695">
            <a:off x="4831748" y="3949715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uk-UA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16477">
            <a:off x="8145879" y="490696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9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  <a:endParaRPr lang="uk-UA" sz="9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97014">
            <a:off x="5834643" y="5018877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uk-UA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</a:t>
            </a:r>
            <a:endParaRPr lang="uk-UA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357694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endParaRPr lang="uk-UA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928670"/>
            <a:ext cx="7858180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1357298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егулюють вживання розділових знаків: крапки, знака питання, знака оклику, трьох крапок, коми, крапки з комою, двокрапки, тире, дужок, лапок, абзацу; вони полегшують сприймання тексту і виклад думок на папері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62056">
            <a:off x="6649152" y="344311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FFCC"/>
                </a:solidFill>
              </a:rPr>
              <a:t>( )</a:t>
            </a:r>
            <a:endParaRPr lang="uk-UA" sz="9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08966">
            <a:off x="176952" y="3401511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”</a:t>
            </a: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064719">
            <a:off x="3571868" y="271462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B050"/>
                </a:solidFill>
              </a:rPr>
              <a:t>…</a:t>
            </a:r>
            <a:endParaRPr lang="uk-UA" sz="96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490038">
            <a:off x="7733648" y="2043451"/>
            <a:ext cx="55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</a:rPr>
              <a:t>.</a:t>
            </a:r>
            <a:endParaRPr lang="uk-UA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ПРАВИЛЬНЕ МОВЛЕННЯ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929058" y="714356"/>
            <a:ext cx="3571868" cy="1428760"/>
          </a:xfrm>
          <a:prstGeom prst="wedgeEllipseCallout">
            <a:avLst>
              <a:gd name="adj1" fmla="val -81785"/>
              <a:gd name="adj2" fmla="val 84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6248" y="1000108"/>
            <a:ext cx="2928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додержання усталених мовних норм української літературної мови.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виступ перед аудиторією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3071834" cy="376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2214554"/>
            <a:ext cx="542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МОВНА МАЙСТЕРНІСТЬ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5787240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Вертикальный свиток 9"/>
          <p:cNvSpPr/>
          <p:nvPr/>
        </p:nvSpPr>
        <p:spPr>
          <a:xfrm>
            <a:off x="4643438" y="3071810"/>
            <a:ext cx="2857520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72066" y="3429000"/>
            <a:ext cx="20717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здатність, використовуючи мовні норми, обирати з них найбільш вдалу для викладення своїх думок.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5473005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>
                <a:gd name="adj" fmla="val 85729"/>
              </a:avLst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Яскравими прикладами мовної майстерності можуть служити художні твори видатних українських письменників.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 animBg="1"/>
      <p:bldP spid="2050" grpId="0"/>
      <p:bldP spid="2051" grpId="0"/>
      <p:bldP spid="10" grpId="0" animBg="1"/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0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Гра «Я коректор»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1. Знайти помилку у виборі слова. Визначити тип помилки. Правильну відповідь записати.</a:t>
            </a:r>
            <a:endParaRPr lang="uk-UA" sz="2400" b="1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714488"/>
          <a:ext cx="8858280" cy="3571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40"/>
                <a:gridCol w="4429140"/>
              </a:tblGrid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78592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Терміново  подзвонити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Завдати  удару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78605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Приймати  участь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Дав  вірну  відповідь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Перевертати  сторінки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25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Давати  запитання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8632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Піднести  квіти</a:t>
            </a:r>
            <a:endParaRPr lang="uk-UA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2285984" y="2143116"/>
            <a:ext cx="171451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264318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34" y="3143248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214414" y="364331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034" y="4143380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034" y="4643446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034" y="5143512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3438" y="178592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Терміново  </a:t>
            </a:r>
            <a:r>
              <a:rPr lang="uk-UA" sz="2400" b="1" dirty="0" smtClean="0">
                <a:solidFill>
                  <a:srgbClr val="FF0000"/>
                </a:solidFill>
              </a:rPr>
              <a:t>зателефонувати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28599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Нанести</a:t>
            </a:r>
            <a:r>
              <a:rPr lang="uk-UA" sz="2400" b="1" dirty="0" smtClean="0"/>
              <a:t>  удар</a:t>
            </a:r>
            <a:endParaRPr lang="uk-UA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14876" y="278605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Брати</a:t>
            </a:r>
            <a:r>
              <a:rPr lang="uk-UA" sz="2400" b="1" dirty="0" smtClean="0"/>
              <a:t>  участь</a:t>
            </a:r>
            <a:endParaRPr lang="uk-UA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14876" y="328612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Дав  </a:t>
            </a:r>
            <a:r>
              <a:rPr lang="uk-UA" sz="2400" b="1" dirty="0" smtClean="0">
                <a:solidFill>
                  <a:srgbClr val="FF0000"/>
                </a:solidFill>
              </a:rPr>
              <a:t>правильну</a:t>
            </a:r>
            <a:r>
              <a:rPr lang="uk-UA" sz="2400" b="1" dirty="0" smtClean="0"/>
              <a:t> відповідь</a:t>
            </a:r>
            <a:endParaRPr lang="uk-UA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4876" y="3786190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Перегортати</a:t>
            </a:r>
            <a:r>
              <a:rPr lang="uk-UA" sz="2400" b="1" dirty="0" smtClean="0"/>
              <a:t>  сторінки</a:t>
            </a:r>
            <a:endParaRPr lang="uk-UA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76" y="4286256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Ставити</a:t>
            </a:r>
            <a:r>
              <a:rPr lang="uk-UA" sz="2400" b="1" dirty="0" smtClean="0"/>
              <a:t>  запитання</a:t>
            </a:r>
            <a:endParaRPr lang="uk-UA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14876" y="4786322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Вручити </a:t>
            </a:r>
            <a:r>
              <a:rPr lang="uk-UA" sz="2400" b="1" dirty="0" smtClean="0"/>
              <a:t> квіти</a:t>
            </a:r>
            <a:endParaRPr lang="uk-UA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750"/>
                            </p:stCondLst>
                            <p:childTnLst>
                              <p:par>
                                <p:cTn id="1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У кожному із словосполучень знайдіть і виправте помилку. Правильні відповіді запишіть. Яку мовленнєву помилку було допущено?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5716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грипом</a:t>
            </a:r>
            <a:endParaRPr lang="uk-U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50017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52863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43116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Жити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Українець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1475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Зробити</a:t>
            </a:r>
            <a:endParaRPr lang="uk-UA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862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власному бажанню</a:t>
            </a:r>
            <a:endParaRPr lang="uk-UA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71462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Дні стали більш</a:t>
            </a:r>
            <a:endParaRPr lang="uk-UA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43042" y="1714488"/>
            <a:ext cx="1571636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3042" y="15716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грип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7161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Хворіти</a:t>
            </a: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24288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21431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проспекту</a:t>
            </a:r>
            <a:endParaRPr lang="uk-UA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Перемоги</a:t>
            </a:r>
            <a:endParaRPr lang="uk-UA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42976" y="2285992"/>
            <a:ext cx="235745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2976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проспекті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271462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коротшими</a:t>
            </a:r>
            <a:endParaRPr lang="uk-UA" sz="28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00364" y="2857496"/>
            <a:ext cx="214314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0364" y="27146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короткими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794" y="321468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походженню</a:t>
            </a:r>
            <a:endParaRPr lang="uk-UA" sz="28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000232" y="3357562"/>
            <a:ext cx="292895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8794" y="3214686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походженням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3042" y="371475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всіх правилах</a:t>
            </a:r>
            <a:endParaRPr lang="uk-UA" sz="28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14480" y="3857628"/>
            <a:ext cx="314327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14480" y="371475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всіма правилами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4429132"/>
            <a:ext cx="428624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4286256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 власним бажанням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863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Вибачте</a:t>
            </a:r>
            <a:endParaRPr lang="uk-UA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14480" y="478632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мене </a:t>
            </a:r>
            <a:endParaRPr lang="uk-UA" sz="28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785918" y="4929198"/>
            <a:ext cx="107157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14480" y="478632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мені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символ -знак окли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071810"/>
            <a:ext cx="1476430" cy="3071834"/>
          </a:xfrm>
          <a:prstGeom prst="rect">
            <a:avLst/>
          </a:prstGeom>
        </p:spPr>
      </p:pic>
      <p:pic>
        <p:nvPicPr>
          <p:cNvPr id="50" name="Рисунок 49" descr="дівчинка думає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000372"/>
            <a:ext cx="19431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  <p:bldP spid="12" grpId="0"/>
      <p:bldP spid="13" grpId="0"/>
      <p:bldP spid="13" grpId="1"/>
      <p:bldP spid="14" grpId="0"/>
      <p:bldP spid="18" grpId="0"/>
      <p:bldP spid="17" grpId="0"/>
      <p:bldP spid="20" grpId="0"/>
      <p:bldP spid="20" grpId="1"/>
      <p:bldP spid="21" grpId="0"/>
      <p:bldP spid="26" grpId="0"/>
      <p:bldP spid="27" grpId="0"/>
      <p:bldP spid="27" grpId="1"/>
      <p:bldP spid="30" grpId="0"/>
      <p:bldP spid="31" grpId="0"/>
      <p:bldP spid="31" grpId="1"/>
      <p:bldP spid="34" grpId="0"/>
      <p:bldP spid="35" grpId="0"/>
      <p:bldP spid="35" grpId="1"/>
      <p:bldP spid="38" grpId="0"/>
      <p:bldP spid="41" grpId="0"/>
      <p:bldP spid="42" grpId="0"/>
      <p:bldP spid="43" grpId="0"/>
      <p:bldP spid="43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інній етюд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лотий осінній кил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1" name="Рисунок 10" descr="осінній 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0" name="Рисунок 9" descr="осінній етюд -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2" name="Рисунок 1" descr="знищую помилки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0"/>
            <a:ext cx="34194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лако 6"/>
          <p:cNvSpPr/>
          <p:nvPr/>
        </p:nvSpPr>
        <p:spPr>
          <a:xfrm>
            <a:off x="5786446" y="0"/>
            <a:ext cx="2000264" cy="92869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21049683">
            <a:off x="5875515" y="70077"/>
            <a:ext cx="20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Виправ</a:t>
            </a:r>
            <a:endParaRPr lang="uk-UA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осінній етю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060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2864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Осінній   карнавал</a:t>
            </a:r>
          </a:p>
          <a:p>
            <a:pPr algn="just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Усміхаюча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осінь заворожує мене на кожному кроці. Осінню навкруги така невимовна краса! Ніби готуючись до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осінього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карнавалу дерева одяглися в багряні шати.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Бирізки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й клени стали жовті, а осики – червоні. Серед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зиленої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хвої палає дика груша. Землю вкрили кольорові опалі листя. Здається, ніби крокуєш по чарівному, зітканому із золотих ниток килиму.</a:t>
            </a:r>
          </a:p>
          <a:p>
            <a:pPr algn="just"/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  </a:t>
            </a:r>
          </a:p>
          <a:p>
            <a:pPr algn="just"/>
            <a:r>
              <a:rPr lang="uk-UA" i="1" dirty="0" smtClean="0">
                <a:latin typeface="+mj-lt"/>
              </a:rPr>
              <a:t> </a:t>
            </a:r>
            <a:endParaRPr lang="uk-UA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19008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+mj-lt"/>
              </a:rPr>
              <a:t>   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Йдучи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вулицьою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, кленові листочки  милують мене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прикрасними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росписами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невідомого художника. Дивлячись на цю красу   не можна дочекатися, коли на золотогривих конях у золотій кареті  прийде королева Осінь і  врочисто розпочне карнавал.</a:t>
            </a:r>
            <a:endParaRPr lang="uk-UA" sz="2400" b="1" dirty="0">
              <a:solidFill>
                <a:srgbClr val="00FFCC"/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-142900"/>
            <a:ext cx="4357718" cy="1006454"/>
          </a:xfrm>
        </p:spPr>
        <p:txBody>
          <a:bodyPr/>
          <a:lstStyle/>
          <a:p>
            <a:pPr algn="ctr"/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 норм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715436" cy="6143644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Орфоепічні норми </a:t>
            </a:r>
            <a:endParaRPr lang="ru-RU" sz="44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sz="2000" dirty="0" smtClean="0"/>
              <a:t> 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Регулюють правильну вимову звуків,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звукосполучень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та наголошення слів.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Наприклад: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тверда вимова шиплячих: чай, чому, Польща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чьай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чьому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Польщьа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дзвінкі приголосні в кінці слова або складу не оглушуються: гриб, репортаж, любов, раз, лід (а не грип,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репорташ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любоф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рас, літ);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голосний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ніколи не наближається до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: молоко, потреби, дорога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малако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патреби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дарога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щ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звуки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шч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вищий, що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висший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шо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буквосполучення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дж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дз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передають злиті звуки: сиджу, кукурудза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сижу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кукуруза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обґрунтування, ґатунок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обгрунтування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гатунок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)…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/>
              <a:t> </a:t>
            </a:r>
            <a:endParaRPr lang="ru-RU" sz="2000" b="1" dirty="0" smtClean="0"/>
          </a:p>
          <a:p>
            <a:pPr algn="just">
              <a:lnSpc>
                <a:spcPct val="90000"/>
              </a:lnSpc>
              <a:buNone/>
            </a:pP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53200" cy="928694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Акцентуаційні норми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15316" cy="571504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Визначають правильний словесний наголос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b="1" i="1" dirty="0" smtClean="0"/>
          </a:p>
          <a:p>
            <a:pPr algn="just">
              <a:buNone/>
            </a:pP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Слід пам'ятати, як правильно наголошувати: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0" y="3000372"/>
            <a:ext cx="9144000" cy="3714776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фаховий</a:t>
            </a:r>
            <a:r>
              <a:rPr lang="uk-UA" sz="2000" b="1" i="1" dirty="0" smtClean="0">
                <a:solidFill>
                  <a:srgbClr val="002060"/>
                </a:solidFill>
              </a:rPr>
              <a:t>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одинадцять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рукопис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машинопис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перепис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книжк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шлях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нен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висть</a:t>
            </a:r>
            <a:r>
              <a:rPr lang="uk-UA" sz="2000" b="1" i="1" dirty="0" smtClean="0">
                <a:solidFill>
                  <a:srgbClr val="002060"/>
                </a:solidFill>
              </a:rPr>
              <a:t>, сер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smtClean="0">
                <a:solidFill>
                  <a:srgbClr val="002060"/>
                </a:solidFill>
              </a:rPr>
              <a:t>дина,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близьк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чотирн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текстов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м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smtClean="0">
                <a:solidFill>
                  <a:srgbClr val="002060"/>
                </a:solidFill>
              </a:rPr>
              <a:t>б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ть</a:t>
            </a:r>
            <a:r>
              <a:rPr lang="uk-UA" sz="2000" b="1" i="1" dirty="0" smtClean="0">
                <a:solidFill>
                  <a:srgbClr val="002060"/>
                </a:solidFill>
              </a:rPr>
              <a:t>, з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вжди</a:t>
            </a:r>
            <a:r>
              <a:rPr lang="uk-UA" sz="2000" b="1" i="1" dirty="0" smtClean="0">
                <a:solidFill>
                  <a:srgbClr val="002060"/>
                </a:solidFill>
              </a:rPr>
              <a:t>, літ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пис</a:t>
            </a:r>
            <a:r>
              <a:rPr lang="uk-UA" sz="2000" b="1" i="1" dirty="0" smtClean="0">
                <a:solidFill>
                  <a:srgbClr val="002060"/>
                </a:solidFill>
              </a:rPr>
              <a:t>, б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йд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smtClean="0">
                <a:solidFill>
                  <a:srgbClr val="002060"/>
                </a:solidFill>
              </a:rPr>
              <a:t>же,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ід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мо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í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дуть</a:t>
            </a:r>
            <a:r>
              <a:rPr lang="uk-UA" sz="2000" b="1" i="1" dirty="0" smtClean="0">
                <a:solidFill>
                  <a:srgbClr val="002060"/>
                </a:solidFill>
              </a:rPr>
              <a:t>, р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зом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пр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ятель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каз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óлень</a:t>
            </a:r>
            <a:r>
              <a:rPr lang="uk-UA" sz="2000" b="1" i="1" dirty="0" smtClean="0">
                <a:solidFill>
                  <a:srgbClr val="002060"/>
                </a:solidFill>
              </a:rPr>
              <a:t>…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sz="2000" b="1" i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357298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Лексичні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714356"/>
            <a:ext cx="64294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14298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озрізнення значень і семантичних відтінків, закономірності лексичної сполучуваності,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встановлюють правила слововживання.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1285860"/>
            <a:ext cx="2071702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Норма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6215074" y="1285860"/>
            <a:ext cx="2643206" cy="17859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Каль-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18573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83277">
            <a:off x="-112394" y="2884533"/>
            <a:ext cx="250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постачальник	 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830501">
            <a:off x="7091396" y="2570660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поставщик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257059">
            <a:off x="16422" y="3434460"/>
            <a:ext cx="2485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00B0F0"/>
                </a:solidFill>
              </a:rPr>
              <a:t>навчальний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396670">
            <a:off x="7131774" y="3444462"/>
            <a:ext cx="150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учбовий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30142">
            <a:off x="273175" y="4025692"/>
            <a:ext cx="20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наступний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17619">
            <a:off x="6846464" y="3506917"/>
            <a:ext cx="2063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слідуючий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7148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відноситися	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43702" y="4572008"/>
            <a:ext cx="207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ставитися</a:t>
            </a:r>
            <a:endParaRPr kumimoji="0" lang="uk-UA" sz="28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632715">
            <a:off x="226184" y="5474344"/>
            <a:ext cx="25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брати участь 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0742633">
            <a:off x="5876036" y="5251210"/>
            <a:ext cx="3253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приймати участь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0" name="Не равно 19"/>
          <p:cNvSpPr/>
          <p:nvPr/>
        </p:nvSpPr>
        <p:spPr>
          <a:xfrm>
            <a:off x="2928926" y="4000504"/>
            <a:ext cx="2857520" cy="914400"/>
          </a:xfrm>
          <a:prstGeom prst="mathNotEqual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1" name="Рисунок 20" descr="За книго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636"/>
            <a:ext cx="1784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  <p:bldP spid="8" grpId="0"/>
      <p:bldP spid="9" grpId="0"/>
      <p:bldP spid="1026" grpId="0"/>
      <p:bldP spid="11" grpId="0"/>
      <p:bldP spid="1027" grpId="0"/>
      <p:bldP spid="13" grpId="0"/>
      <p:bldP spid="1028" grpId="0"/>
      <p:bldP spid="15" grpId="0"/>
      <p:bldP spid="1029" grpId="0"/>
      <p:bldP spid="17" grpId="0"/>
      <p:bldP spid="103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0" y="1071546"/>
            <a:ext cx="8715404" cy="5786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2060"/>
                </a:solidFill>
              </a:rPr>
              <a:t>Порушення словотвірної мовної норми маємо внаслідок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зросійщення</a:t>
            </a:r>
            <a:r>
              <a:rPr lang="uk-UA" sz="1400" b="1" i="1" dirty="0" smtClean="0">
                <a:solidFill>
                  <a:srgbClr val="002060"/>
                </a:solidFill>
              </a:rPr>
              <a:t> української мови, підсумком чого є </a:t>
            </a:r>
            <a:r>
              <a:rPr lang="uk-UA" sz="1400" b="1" i="1" dirty="0" smtClean="0">
                <a:solidFill>
                  <a:srgbClr val="C00000"/>
                </a:solidFill>
              </a:rPr>
              <a:t>суржик </a:t>
            </a:r>
            <a:r>
              <a:rPr lang="uk-UA" sz="1400" b="1" i="1" dirty="0" smtClean="0">
                <a:solidFill>
                  <a:srgbClr val="002060"/>
                </a:solidFill>
              </a:rPr>
              <a:t> -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“мова</a:t>
            </a:r>
            <a:r>
              <a:rPr lang="uk-UA" sz="1400" b="1" i="1" dirty="0" smtClean="0">
                <a:solidFill>
                  <a:srgbClr val="002060"/>
                </a:solidFill>
              </a:rPr>
              <a:t> для убогих, метафізична модель духовних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бомжів”</a:t>
            </a:r>
            <a:r>
              <a:rPr lang="uk-UA" sz="1400" b="1" i="1" dirty="0" smtClean="0">
                <a:solidFill>
                  <a:srgbClr val="002060"/>
                </a:solidFill>
              </a:rPr>
              <a:t> (Ю.Андрухович). Впорядковану й чітку словотвірну систему нашої мови разюче спотворюють ненормативні афіксальні  морфеми, які порушують внутрішню суть української мови.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Словотвірні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438" y="107154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егулюють вибір морфем, їх розташування і сполучення у складі слова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0" y="2857496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Вечо-ринка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142872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Вес-ною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500034" y="414338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Пра-чечна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-14290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Домо-госпо-дарка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857984" y="2071678"/>
            <a:ext cx="2286016" cy="214314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Вечір-ка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 rot="21396054">
            <a:off x="5286380" y="2786058"/>
            <a:ext cx="2428892" cy="22145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Праль-ня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5286380" y="4786322"/>
            <a:ext cx="2500330" cy="20716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Навес-ні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 rot="1298642">
            <a:off x="6761576" y="4013060"/>
            <a:ext cx="2438349" cy="22673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Домо-госпо-диня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292547"/>
            <a:ext cx="1829714" cy="1565453"/>
          </a:xfrm>
          <a:prstGeom prst="rect">
            <a:avLst/>
          </a:prstGeom>
          <a:noFill/>
        </p:spPr>
      </p:pic>
      <p:pic>
        <p:nvPicPr>
          <p:cNvPr id="18" name="Рисунок 17" descr="c55f7071f3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0"/>
            <a:ext cx="1190625" cy="666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2071702" cy="107157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28670"/>
            <a:ext cx="857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Морфологічні норми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варіантів морфологічної форми слова і варіантів її поєднання з іншими словами.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157161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Наприклад: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57147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4357694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вживання закінчень кличного відмінка: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пане професоре, Андрію Петровичу, Ольго Василівно, добродію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Панчук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3286116" y="3357562"/>
            <a:ext cx="2714644" cy="3500438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/>
          </a:p>
        </p:txBody>
      </p:sp>
      <p:sp>
        <p:nvSpPr>
          <p:cNvPr id="12" name="Прямоугольная выноска 11"/>
          <p:cNvSpPr/>
          <p:nvPr/>
        </p:nvSpPr>
        <p:spPr>
          <a:xfrm rot="10800000">
            <a:off x="628651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57554" y="3429000"/>
            <a:ext cx="2571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 ступенів порівняння прикметників та прислівників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дорожчий, найдорожчий (а не більш дорожчий, самий дорогий); швидше, найшвидше, якнайшвидше, (а не саме швидше, більш швидше, більш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швидкіше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т.д.);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357950" y="4214818"/>
            <a:ext cx="2214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чоловічі прізвища 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відмінюються: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Олегові Ткачуку (але Олені Ткачук), Василя Марченка (але Мар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яни Марченко), Максимові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Брикайлу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(але Тетяні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  <p:bldP spid="5" grpId="0" animBg="1"/>
      <p:bldP spid="6" grpId="0"/>
      <p:bldP spid="7" grpId="0" animBg="1"/>
      <p:bldP spid="9" grpId="0" animBg="1"/>
      <p:bldP spid="12" grpId="0" animBg="1"/>
      <p:bldP spid="20485" grpId="0"/>
      <p:bldP spid="20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перфолента 26"/>
          <p:cNvSpPr/>
          <p:nvPr/>
        </p:nvSpPr>
        <p:spPr>
          <a:xfrm>
            <a:off x="6286512" y="3857628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286512" y="442913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1214422"/>
            <a:ext cx="8001056" cy="20002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285728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Синтаксичні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71934" y="928670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Регулюють вибір варіантів правильної побудови словосполучень і речень, уживання прийменників.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20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72264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Правильно: </a:t>
            </a:r>
            <a:endParaRPr lang="uk-UA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643702" y="328612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Неправильно: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8" y="3929066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згідно наказу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0057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 хворобі</a:t>
            </a:r>
            <a:endParaRPr lang="uk-UA" b="1" i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28596" y="3857628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28596" y="442913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28596" y="5000636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428596" y="5572140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428596" y="621508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21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 згідно з наказом</a:t>
            </a:r>
            <a:endParaRPr lang="uk-UA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00570"/>
            <a:ext cx="19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через хворобу </a:t>
            </a:r>
            <a:endParaRPr lang="uk-UA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07207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за допомогою </a:t>
            </a:r>
            <a:endParaRPr lang="uk-UA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залежно від </a:t>
            </a:r>
            <a:endParaRPr lang="uk-UA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28652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незважаючи на це </a:t>
            </a:r>
            <a:endParaRPr lang="uk-UA" b="1" i="1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6286512" y="5000636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286512" y="5572140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6286512" y="621508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388" y="5072074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 допомозі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29388" y="564357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залежності від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86512" y="6286520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дивлячись на це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Выноска со стрелками влево/вправо 31"/>
          <p:cNvSpPr/>
          <p:nvPr/>
        </p:nvSpPr>
        <p:spPr>
          <a:xfrm>
            <a:off x="3714744" y="3357562"/>
            <a:ext cx="1571636" cy="3357586"/>
          </a:xfrm>
          <a:prstGeom prst="leftRightArrowCallout">
            <a:avLst>
              <a:gd name="adj1" fmla="val 25000"/>
              <a:gd name="adj2" fmla="val 14818"/>
              <a:gd name="adj3" fmla="val 25000"/>
              <a:gd name="adj4" fmla="val 48123"/>
            </a:avLst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1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2" grpId="0"/>
      <p:bldP spid="3" grpId="0" animBg="1"/>
      <p:bldP spid="8" grpId="0" animBg="1"/>
      <p:bldP spid="9" grpId="0" animBg="1"/>
      <p:bldP spid="10" grpId="0"/>
      <p:bldP spid="21505" grpId="0"/>
      <p:bldP spid="21506" grpId="0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12" grpId="0"/>
      <p:bldP spid="14" grpId="0"/>
      <p:bldP spid="16" grpId="0"/>
      <p:bldP spid="18" grpId="0"/>
      <p:bldP spid="20" grpId="0"/>
      <p:bldP spid="29" grpId="0" animBg="1"/>
      <p:bldP spid="30" grpId="0" animBg="1"/>
      <p:bldP spid="31" grpId="0" animBg="1"/>
      <p:bldP spid="21507" grpId="0"/>
      <p:bldP spid="21508" grpId="0"/>
      <p:bldP spid="21509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28596" y="1357298"/>
            <a:ext cx="8286808" cy="24288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64291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Стилістичні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643206" cy="100010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286248" y="1285860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слова або синтаксичної конструкції відповідно до умов спілкування і стилю викладу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велика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, 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величезна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у науковому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зв’язку з тим, що, </a:t>
            </a:r>
            <a:r>
              <a:rPr lang="uk-UA" sz="2800" b="1" dirty="0" smtClean="0">
                <a:solidFill>
                  <a:srgbClr val="002060"/>
                </a:solidFill>
              </a:rPr>
              <a:t>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бо…</a:t>
            </a:r>
            <a:r>
              <a:rPr lang="uk-UA" sz="2800" b="1" dirty="0" smtClean="0">
                <a:solidFill>
                  <a:srgbClr val="C00000"/>
                </a:solidFill>
              </a:rPr>
              <a:t>в офіційно-діловому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57187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Наприклад: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ручка пиш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857760"/>
            <a:ext cx="2500298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071538" y="2428868"/>
            <a:ext cx="7143800" cy="1285884"/>
          </a:xfrm>
          <a:prstGeom prst="downArrowCallout">
            <a:avLst>
              <a:gd name="adj1" fmla="val 15069"/>
              <a:gd name="adj2" fmla="val 167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0800000">
            <a:off x="214282" y="1142984"/>
            <a:ext cx="8643998" cy="1143008"/>
          </a:xfrm>
          <a:prstGeom prst="wedgeRoundRectCallout">
            <a:avLst>
              <a:gd name="adj1" fmla="val -21026"/>
              <a:gd name="adj2" fmla="val 84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Орфографічні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ниг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286008" cy="157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50017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Охоплюють правила написання слів та їх частин.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2428868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 українській мові пишуться за такими принципами: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1563184">
            <a:off x="-26122" y="3275536"/>
            <a:ext cx="2521673" cy="2639685"/>
          </a:xfrm>
          <a:prstGeom prst="wedgeEllipseCallout">
            <a:avLst>
              <a:gd name="adj1" fmla="val -111495"/>
              <a:gd name="adj2" fmla="val 6861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ьная выноска 9"/>
          <p:cNvSpPr/>
          <p:nvPr/>
        </p:nvSpPr>
        <p:spPr>
          <a:xfrm rot="11563184">
            <a:off x="2022531" y="4271465"/>
            <a:ext cx="2835709" cy="2465346"/>
          </a:xfrm>
          <a:prstGeom prst="wedgeEllipseCallout">
            <a:avLst>
              <a:gd name="adj1" fmla="val -21787"/>
              <a:gd name="adj2" fmla="val 881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ьная выноска 10"/>
          <p:cNvSpPr/>
          <p:nvPr/>
        </p:nvSpPr>
        <p:spPr>
          <a:xfrm rot="11563184">
            <a:off x="6400168" y="2903071"/>
            <a:ext cx="2681675" cy="2609796"/>
          </a:xfrm>
          <a:prstGeom prst="wedgeEllipseCallout">
            <a:avLst>
              <a:gd name="adj1" fmla="val 112331"/>
              <a:gd name="adj2" fmla="val 95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ьная выноска 11"/>
          <p:cNvSpPr/>
          <p:nvPr/>
        </p:nvSpPr>
        <p:spPr>
          <a:xfrm rot="11563184">
            <a:off x="4645687" y="4261725"/>
            <a:ext cx="2528956" cy="2597021"/>
          </a:xfrm>
          <a:prstGeom prst="wedgeEllipseCallout">
            <a:avLst>
              <a:gd name="adj1" fmla="val 63045"/>
              <a:gd name="adj2" fmla="val 647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9617911">
            <a:off x="162884" y="3874464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фонетичним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(пишуться так як і вимовляються):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випробувати, підрозділ , дата, бланк;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686640">
            <a:off x="2285984" y="4376331"/>
            <a:ext cx="2285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(позначення на письмі складових частин слова незалежно від їхньої вимови):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підписуєшся, укладається, безстроковий, зчитувати;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20691176">
            <a:off x="4729455" y="4526981"/>
            <a:ext cx="2332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(букви, морфеми, слова пишуться за традицією, а не відповідно до існуючих норм):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дзвінок, рівень, меншості,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черговий;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345213">
            <a:off x="6664896" y="3079480"/>
            <a:ext cx="2523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смисловим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(різне написання однозвучних слів, які мають неоднакове значення):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напам'ять – на пам'ять, вишневе –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Вишневе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проте – про те.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2" grpId="1"/>
      <p:bldP spid="4" grpId="0"/>
      <p:bldP spid="3073" grpId="0"/>
      <p:bldP spid="9" grpId="0" animBg="1"/>
      <p:bldP spid="10" grpId="0" animBg="1"/>
      <p:bldP spid="11" grpId="0" animBg="1"/>
      <p:bldP spid="12" grpId="0" animBg="1"/>
      <p:bldP spid="3074" grpId="0"/>
      <p:bldP spid="3075" grpId="0"/>
      <p:bldP spid="3076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1023641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TS102364121</Template>
  <TotalTime>2004</TotalTime>
  <Words>858</Words>
  <Application>Microsoft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TS102364121</vt:lpstr>
      <vt:lpstr>Открытая</vt:lpstr>
      <vt:lpstr>Мовні норми. Мовленнєві помилки </vt:lpstr>
      <vt:lpstr> Типи норм </vt:lpstr>
      <vt:lpstr>Акцентуаційні норми   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норми. Мовленнєві помилки </dc:title>
  <dc:subject/>
  <dc:creator>111</dc:creator>
  <cp:keywords/>
  <dc:description/>
  <cp:lastModifiedBy>111</cp:lastModifiedBy>
  <cp:revision>187</cp:revision>
  <dcterms:created xsi:type="dcterms:W3CDTF">2011-06-27T13:26:09Z</dcterms:created>
  <dcterms:modified xsi:type="dcterms:W3CDTF">2011-08-05T08:46:03Z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