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9" r:id="rId2"/>
    <p:sldId id="257" r:id="rId3"/>
    <p:sldId id="276" r:id="rId4"/>
    <p:sldId id="277" r:id="rId5"/>
    <p:sldId id="258" r:id="rId6"/>
    <p:sldId id="274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60" r:id="rId19"/>
    <p:sldId id="262" r:id="rId20"/>
    <p:sldId id="26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AE5"/>
    <a:srgbClr val="BE2079"/>
    <a:srgbClr val="F494CA"/>
    <a:srgbClr val="F177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F395-54CA-4153-B662-31D27D127731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F1F6-6EF8-474B-A7B9-CF72AD450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082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F395-54CA-4153-B662-31D27D127731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F1F6-6EF8-474B-A7B9-CF72AD450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49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F395-54CA-4153-B662-31D27D127731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F1F6-6EF8-474B-A7B9-CF72AD450DE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6718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F395-54CA-4153-B662-31D27D127731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F1F6-6EF8-474B-A7B9-CF72AD450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917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F395-54CA-4153-B662-31D27D127731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F1F6-6EF8-474B-A7B9-CF72AD450DE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6762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F395-54CA-4153-B662-31D27D127731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F1F6-6EF8-474B-A7B9-CF72AD450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41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F395-54CA-4153-B662-31D27D127731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F1F6-6EF8-474B-A7B9-CF72AD450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15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F395-54CA-4153-B662-31D27D127731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F1F6-6EF8-474B-A7B9-CF72AD450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842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F395-54CA-4153-B662-31D27D127731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F1F6-6EF8-474B-A7B9-CF72AD450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4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F395-54CA-4153-B662-31D27D127731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F1F6-6EF8-474B-A7B9-CF72AD450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024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F395-54CA-4153-B662-31D27D127731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F1F6-6EF8-474B-A7B9-CF72AD450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166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F395-54CA-4153-B662-31D27D127731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F1F6-6EF8-474B-A7B9-CF72AD450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94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F395-54CA-4153-B662-31D27D127731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F1F6-6EF8-474B-A7B9-CF72AD450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5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F395-54CA-4153-B662-31D27D127731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F1F6-6EF8-474B-A7B9-CF72AD450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407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F395-54CA-4153-B662-31D27D127731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F1F6-6EF8-474B-A7B9-CF72AD450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872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F395-54CA-4153-B662-31D27D127731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7F1F6-6EF8-474B-A7B9-CF72AD450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64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1F395-54CA-4153-B662-31D27D127731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7F7F1F6-6EF8-474B-A7B9-CF72AD450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23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liveinternet.ru/users/rinagit/post288728285/)-&#1087;&#1077;&#1088;&#1077;&#1082;&#1083;&#1072;&#1076;&#1080;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://library.kubg.edu.ua/" TargetMode="External"/><Relationship Id="rId7" Type="http://schemas.openxmlformats.org/officeDocument/2006/relationships/image" Target="../media/image36.jpg"/><Relationship Id="rId2" Type="http://schemas.openxmlformats.org/officeDocument/2006/relationships/hyperlink" Target="http://www.nbuv.gov.u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hyperlink" Target="http://www.reglibrary.mk.ua/" TargetMode="External"/><Relationship Id="rId4" Type="http://schemas.openxmlformats.org/officeDocument/2006/relationships/hyperlink" Target="http://library.vspu.edu.ua/" TargetMode="Externa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038" y="3716276"/>
            <a:ext cx="9135407" cy="281143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i="1" dirty="0" err="1">
                <a:solidFill>
                  <a:srgbClr val="BE2079"/>
                </a:solidFill>
              </a:rPr>
              <a:t>Читати</a:t>
            </a:r>
            <a:r>
              <a:rPr lang="ru-RU" i="1" dirty="0">
                <a:solidFill>
                  <a:srgbClr val="BE2079"/>
                </a:solidFill>
              </a:rPr>
              <a:t> </a:t>
            </a:r>
            <a:r>
              <a:rPr lang="ru-RU" i="1" dirty="0" err="1">
                <a:solidFill>
                  <a:srgbClr val="BE2079"/>
                </a:solidFill>
              </a:rPr>
              <a:t>поганий</a:t>
            </a:r>
            <a:r>
              <a:rPr lang="ru-RU" i="1" dirty="0">
                <a:solidFill>
                  <a:srgbClr val="BE2079"/>
                </a:solidFill>
              </a:rPr>
              <a:t> переклад доброго </a:t>
            </a:r>
            <a:r>
              <a:rPr lang="ru-RU" i="1" dirty="0" err="1">
                <a:solidFill>
                  <a:srgbClr val="BE2079"/>
                </a:solidFill>
              </a:rPr>
              <a:t>твору</a:t>
            </a:r>
            <a:r>
              <a:rPr lang="ru-RU" i="1" dirty="0">
                <a:solidFill>
                  <a:srgbClr val="BE2079"/>
                </a:solidFill>
              </a:rPr>
              <a:t> — </a:t>
            </a:r>
            <a:r>
              <a:rPr lang="ru-RU" i="1" dirty="0" smtClean="0">
                <a:solidFill>
                  <a:srgbClr val="BE2079"/>
                </a:solidFill>
              </a:rPr>
              <a:t>все </a:t>
            </a:r>
            <a:r>
              <a:rPr lang="ru-RU" i="1" dirty="0">
                <a:solidFill>
                  <a:srgbClr val="BE2079"/>
                </a:solidFill>
              </a:rPr>
              <a:t>одно, </a:t>
            </a:r>
            <a:r>
              <a:rPr lang="ru-RU" i="1" dirty="0" err="1">
                <a:solidFill>
                  <a:srgbClr val="BE2079"/>
                </a:solidFill>
              </a:rPr>
              <a:t>що</a:t>
            </a:r>
            <a:r>
              <a:rPr lang="ru-RU" i="1" dirty="0">
                <a:solidFill>
                  <a:srgbClr val="BE2079"/>
                </a:solidFill>
              </a:rPr>
              <a:t> </a:t>
            </a:r>
            <a:r>
              <a:rPr lang="ru-RU" i="1" dirty="0" err="1">
                <a:solidFill>
                  <a:srgbClr val="BE2079"/>
                </a:solidFill>
              </a:rPr>
              <a:t>насолоджуватися</a:t>
            </a:r>
            <a:r>
              <a:rPr lang="ru-RU" i="1" dirty="0">
                <a:solidFill>
                  <a:srgbClr val="BE2079"/>
                </a:solidFill>
              </a:rPr>
              <a:t> </a:t>
            </a:r>
            <a:r>
              <a:rPr lang="ru-RU" i="1" dirty="0" err="1">
                <a:solidFill>
                  <a:srgbClr val="BE2079"/>
                </a:solidFill>
              </a:rPr>
              <a:t>прекрасними</a:t>
            </a:r>
            <a:r>
              <a:rPr lang="ru-RU" i="1" dirty="0">
                <a:solidFill>
                  <a:srgbClr val="BE2079"/>
                </a:solidFill>
              </a:rPr>
              <a:t> </a:t>
            </a:r>
            <a:r>
              <a:rPr lang="ru-RU" i="1" dirty="0" err="1" smtClean="0">
                <a:solidFill>
                  <a:srgbClr val="BE2079"/>
                </a:solidFill>
              </a:rPr>
              <a:t>краєвидами</a:t>
            </a:r>
            <a:r>
              <a:rPr lang="ru-RU" i="1" dirty="0">
                <a:solidFill>
                  <a:srgbClr val="BE2079"/>
                </a:solidFill>
              </a:rPr>
              <a:t>, </a:t>
            </a:r>
            <a:r>
              <a:rPr lang="ru-RU" i="1" dirty="0" err="1">
                <a:solidFill>
                  <a:srgbClr val="BE2079"/>
                </a:solidFill>
              </a:rPr>
              <a:t>заваленими</a:t>
            </a:r>
            <a:r>
              <a:rPr lang="ru-RU" i="1" dirty="0">
                <a:solidFill>
                  <a:srgbClr val="BE2079"/>
                </a:solidFill>
              </a:rPr>
              <a:t> купами </a:t>
            </a:r>
            <a:r>
              <a:rPr lang="ru-RU" i="1" dirty="0" err="1">
                <a:solidFill>
                  <a:srgbClr val="BE2079"/>
                </a:solidFill>
              </a:rPr>
              <a:t>сміття</a:t>
            </a:r>
            <a:r>
              <a:rPr lang="ru-RU" i="1" dirty="0">
                <a:solidFill>
                  <a:srgbClr val="BE2079"/>
                </a:solidFill>
              </a:rPr>
              <a:t>.</a:t>
            </a:r>
            <a:br>
              <a:rPr lang="ru-RU" i="1" dirty="0">
                <a:solidFill>
                  <a:srgbClr val="BE2079"/>
                </a:solidFill>
              </a:rPr>
            </a:br>
            <a:r>
              <a:rPr lang="ru-RU" i="1" dirty="0" smtClean="0">
                <a:solidFill>
                  <a:srgbClr val="BE2079"/>
                </a:solidFill>
              </a:rPr>
              <a:t>                                       К</a:t>
            </a:r>
            <a:r>
              <a:rPr lang="ru-RU" i="1" dirty="0">
                <a:solidFill>
                  <a:srgbClr val="BE2079"/>
                </a:solidFill>
              </a:rPr>
              <a:t>. </a:t>
            </a:r>
            <a:r>
              <a:rPr lang="ru-RU" i="1" dirty="0" err="1">
                <a:solidFill>
                  <a:srgbClr val="BE2079"/>
                </a:solidFill>
              </a:rPr>
              <a:t>Ботанова</a:t>
            </a:r>
            <a:endParaRPr lang="ru-RU" i="1" dirty="0">
              <a:solidFill>
                <a:srgbClr val="BE207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69484" y="379120"/>
            <a:ext cx="9135407" cy="31700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uk-UA" sz="4000" b="1" dirty="0" smtClean="0">
              <a:solidFill>
                <a:srgbClr val="BE207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4000" b="1" dirty="0" smtClean="0">
                <a:solidFill>
                  <a:srgbClr val="BE20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ТЕМА:</a:t>
            </a:r>
          </a:p>
          <a:p>
            <a:pPr algn="ctr"/>
            <a:r>
              <a:rPr lang="uk-UA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ВСТУП. ОРИГІНАЛЬНА І ПЕРЕКЛАДНА ЛІТЕРАТУРА В СУЧАСНОМУ СВІТІ 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445" y="3033795"/>
            <a:ext cx="2183720" cy="306693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4993">
            <a:off x="372132" y="526667"/>
            <a:ext cx="2092335" cy="314636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418299" y="6528092"/>
            <a:ext cx="3238387" cy="246221"/>
          </a:xfrm>
          <a:prstGeom prst="rect">
            <a:avLst/>
          </a:prstGeom>
          <a:solidFill>
            <a:srgbClr val="FACAE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Гаркуша Зоя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Новобузька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ст.№1</a:t>
            </a:r>
            <a:endParaRPr lang="ru-RU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702" y="5425524"/>
            <a:ext cx="2231638" cy="17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87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2"/>
          <a:stretch/>
        </p:blipFill>
        <p:spPr>
          <a:xfrm>
            <a:off x="191069" y="245659"/>
            <a:ext cx="10799928" cy="62824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18299" y="6528092"/>
            <a:ext cx="3238387" cy="246221"/>
          </a:xfrm>
          <a:prstGeom prst="rect">
            <a:avLst/>
          </a:prstGeom>
          <a:solidFill>
            <a:srgbClr val="FACAE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Гаркуша Зоя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Новобузька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ст.№1</a:t>
            </a:r>
            <a:endParaRPr lang="ru-RU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702" y="5425524"/>
            <a:ext cx="2231638" cy="17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65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9"/>
          <a:stretch/>
        </p:blipFill>
        <p:spPr>
          <a:xfrm>
            <a:off x="204717" y="275514"/>
            <a:ext cx="10950054" cy="61525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18299" y="6528092"/>
            <a:ext cx="3238387" cy="246221"/>
          </a:xfrm>
          <a:prstGeom prst="rect">
            <a:avLst/>
          </a:prstGeom>
          <a:solidFill>
            <a:srgbClr val="FACAE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Гаркуша Зоя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Новобузька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ст.№1</a:t>
            </a:r>
            <a:endParaRPr lang="ru-RU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702" y="5425524"/>
            <a:ext cx="2231638" cy="17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54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>
          <a:xfrm>
            <a:off x="232012" y="262719"/>
            <a:ext cx="10827224" cy="62653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18299" y="6528092"/>
            <a:ext cx="3238387" cy="246221"/>
          </a:xfrm>
          <a:prstGeom prst="rect">
            <a:avLst/>
          </a:prstGeom>
          <a:solidFill>
            <a:srgbClr val="FACAE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Гаркуша Зоя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Новобузька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ст.№1</a:t>
            </a:r>
            <a:endParaRPr lang="ru-RU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702" y="5425524"/>
            <a:ext cx="2231638" cy="17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21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6"/>
          <a:stretch/>
        </p:blipFill>
        <p:spPr>
          <a:xfrm>
            <a:off x="313899" y="414550"/>
            <a:ext cx="10799928" cy="60135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18299" y="6528092"/>
            <a:ext cx="3238387" cy="246221"/>
          </a:xfrm>
          <a:prstGeom prst="rect">
            <a:avLst/>
          </a:prstGeom>
          <a:solidFill>
            <a:srgbClr val="FACAE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Гаркуша Зоя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Новобузька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ст.№1</a:t>
            </a:r>
            <a:endParaRPr lang="ru-RU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702" y="5425524"/>
            <a:ext cx="2231638" cy="17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84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"/>
          <a:stretch/>
        </p:blipFill>
        <p:spPr>
          <a:xfrm>
            <a:off x="286602" y="326693"/>
            <a:ext cx="10786281" cy="60058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18299" y="6528092"/>
            <a:ext cx="3238387" cy="246221"/>
          </a:xfrm>
          <a:prstGeom prst="rect">
            <a:avLst/>
          </a:prstGeom>
          <a:solidFill>
            <a:srgbClr val="FACAE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Гаркуша Зоя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Новобузька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ст.№1</a:t>
            </a:r>
            <a:endParaRPr lang="ru-RU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702" y="5425524"/>
            <a:ext cx="2231638" cy="17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5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2"/>
          <a:stretch/>
        </p:blipFill>
        <p:spPr>
          <a:xfrm>
            <a:off x="150126" y="232012"/>
            <a:ext cx="10833286" cy="62960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18299" y="6528092"/>
            <a:ext cx="3238387" cy="246221"/>
          </a:xfrm>
          <a:prstGeom prst="rect">
            <a:avLst/>
          </a:prstGeom>
          <a:solidFill>
            <a:srgbClr val="FACAE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Гаркуша Зоя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Новобузька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ст.№1</a:t>
            </a:r>
            <a:endParaRPr lang="ru-RU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702" y="5425524"/>
            <a:ext cx="2231638" cy="17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31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4"/>
          <a:stretch/>
        </p:blipFill>
        <p:spPr>
          <a:xfrm>
            <a:off x="188040" y="218365"/>
            <a:ext cx="10857548" cy="61141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18299" y="6528092"/>
            <a:ext cx="3238387" cy="246221"/>
          </a:xfrm>
          <a:prstGeom prst="rect">
            <a:avLst/>
          </a:prstGeom>
          <a:solidFill>
            <a:srgbClr val="FACAE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Гаркуша Зоя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Новобузька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ст.№1</a:t>
            </a:r>
            <a:endParaRPr lang="ru-RU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702" y="5425524"/>
            <a:ext cx="2231638" cy="17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0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4"/>
          <a:stretch/>
        </p:blipFill>
        <p:spPr>
          <a:xfrm>
            <a:off x="232011" y="259308"/>
            <a:ext cx="10857553" cy="61141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18299" y="6528092"/>
            <a:ext cx="3238387" cy="246221"/>
          </a:xfrm>
          <a:prstGeom prst="rect">
            <a:avLst/>
          </a:prstGeom>
          <a:solidFill>
            <a:srgbClr val="FACAE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Гаркуша Зоя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Новобузька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ст.№1</a:t>
            </a:r>
            <a:endParaRPr lang="ru-RU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702" y="5425524"/>
            <a:ext cx="2231638" cy="17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57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80822" y="268406"/>
            <a:ext cx="8596668" cy="1320800"/>
          </a:xfrm>
          <a:solidFill>
            <a:srgbClr val="FACAE5"/>
          </a:solidFill>
        </p:spPr>
        <p:txBody>
          <a:bodyPr/>
          <a:lstStyle/>
          <a:p>
            <a:pPr algn="ctr"/>
            <a:r>
              <a:rPr lang="ru-RU" u="sng" dirty="0" smtClean="0">
                <a:solidFill>
                  <a:srgbClr val="BE2079"/>
                </a:solidFill>
              </a:rPr>
              <a:t>ЗНАЧЕННЯ </a:t>
            </a:r>
            <a:r>
              <a:rPr lang="ru-RU" u="sng" dirty="0" err="1" smtClean="0">
                <a:solidFill>
                  <a:srgbClr val="BE2079"/>
                </a:solidFill>
              </a:rPr>
              <a:t>перекладної</a:t>
            </a:r>
            <a:r>
              <a:rPr lang="ru-RU" u="sng" dirty="0" smtClean="0">
                <a:solidFill>
                  <a:srgbClr val="BE2079"/>
                </a:solidFill>
              </a:rPr>
              <a:t> </a:t>
            </a:r>
            <a:r>
              <a:rPr lang="ru-RU" u="sng" dirty="0" err="1" smtClean="0">
                <a:solidFill>
                  <a:srgbClr val="BE2079"/>
                </a:solidFill>
              </a:rPr>
              <a:t>літератури</a:t>
            </a:r>
            <a:r>
              <a:rPr lang="ru-RU" u="sng" dirty="0" smtClean="0">
                <a:solidFill>
                  <a:srgbClr val="BE2079"/>
                </a:solidFill>
              </a:rPr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002003" y="1234364"/>
            <a:ext cx="8994380" cy="486765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є </a:t>
            </a:r>
            <a:r>
              <a:rPr lang="ru-RU" sz="2000" dirty="0" err="1">
                <a:solidFill>
                  <a:schemeClr val="tx1"/>
                </a:solidFill>
              </a:rPr>
              <a:t>джерелом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збагачення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української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культури</a:t>
            </a:r>
            <a:r>
              <a:rPr lang="ru-RU" sz="2000" dirty="0" smtClean="0">
                <a:solidFill>
                  <a:schemeClr val="tx1"/>
                </a:solidFill>
              </a:rPr>
              <a:t>;</a:t>
            </a:r>
            <a:endParaRPr lang="ru-RU" sz="2000" dirty="0">
              <a:solidFill>
                <a:schemeClr val="tx1"/>
              </a:solidFill>
            </a:endParaRPr>
          </a:p>
          <a:p>
            <a:r>
              <a:rPr lang="ru-RU" sz="2000" dirty="0" err="1">
                <a:solidFill>
                  <a:schemeClr val="tx1"/>
                </a:solidFill>
              </a:rPr>
              <a:t>сприяє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самопізнанню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особистості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усвідомленню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своєрідності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властивих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її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</a:p>
          <a:p>
            <a:r>
              <a:rPr lang="ru-RU" sz="2000" dirty="0" err="1">
                <a:solidFill>
                  <a:schemeClr val="tx1"/>
                </a:solidFill>
              </a:rPr>
              <a:t>етнічній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спільноті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елементів</a:t>
            </a:r>
            <a:r>
              <a:rPr lang="ru-RU" sz="2000" dirty="0">
                <a:solidFill>
                  <a:schemeClr val="tx1"/>
                </a:solidFill>
              </a:rPr>
              <a:t>; </a:t>
            </a:r>
          </a:p>
          <a:p>
            <a:r>
              <a:rPr lang="ru-RU" sz="2000" dirty="0" err="1" smtClean="0">
                <a:solidFill>
                  <a:schemeClr val="tx1"/>
                </a:solidFill>
              </a:rPr>
              <a:t>удосконалює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власне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мовлення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читача</a:t>
            </a:r>
            <a:r>
              <a:rPr lang="ru-RU" sz="2000" dirty="0">
                <a:solidFill>
                  <a:schemeClr val="tx1"/>
                </a:solidFill>
              </a:rPr>
              <a:t>; 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формує</a:t>
            </a:r>
            <a:r>
              <a:rPr lang="ru-RU" sz="2000" dirty="0">
                <a:solidFill>
                  <a:schemeClr val="tx1"/>
                </a:solidFill>
              </a:rPr>
              <a:t> культуру </a:t>
            </a:r>
            <a:r>
              <a:rPr lang="ru-RU" sz="2000" dirty="0" err="1">
                <a:solidFill>
                  <a:schemeClr val="tx1"/>
                </a:solidFill>
              </a:rPr>
              <a:t>спілкування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різних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етносів</a:t>
            </a:r>
            <a:r>
              <a:rPr lang="ru-RU" sz="2000" dirty="0">
                <a:solidFill>
                  <a:schemeClr val="tx1"/>
                </a:solidFill>
              </a:rPr>
              <a:t> у межах </a:t>
            </a:r>
            <a:r>
              <a:rPr lang="ru-RU" sz="2000" dirty="0" err="1">
                <a:solidFill>
                  <a:schemeClr val="tx1"/>
                </a:solidFill>
              </a:rPr>
              <a:t>держави</a:t>
            </a:r>
            <a:r>
              <a:rPr lang="ru-RU" sz="2000" dirty="0">
                <a:solidFill>
                  <a:schemeClr val="tx1"/>
                </a:solidFill>
              </a:rPr>
              <a:t>;</a:t>
            </a:r>
          </a:p>
          <a:p>
            <a:r>
              <a:rPr lang="ru-RU" sz="2000" dirty="0" err="1" smtClean="0">
                <a:solidFill>
                  <a:schemeClr val="tx1"/>
                </a:solidFill>
              </a:rPr>
              <a:t>відкриває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широкі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можливості</a:t>
            </a:r>
            <a:r>
              <a:rPr lang="ru-RU" sz="2000" dirty="0">
                <a:solidFill>
                  <a:schemeClr val="tx1"/>
                </a:solidFill>
              </a:rPr>
              <a:t> для </a:t>
            </a:r>
            <a:r>
              <a:rPr lang="ru-RU" sz="2000" dirty="0" err="1">
                <a:solidFill>
                  <a:schemeClr val="tx1"/>
                </a:solidFill>
              </a:rPr>
              <a:t>виховання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особистості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обізнаної</a:t>
            </a:r>
            <a:r>
              <a:rPr lang="ru-RU" sz="2000" dirty="0">
                <a:solidFill>
                  <a:schemeClr val="tx1"/>
                </a:solidFill>
              </a:rPr>
              <a:t> з куль-турою </a:t>
            </a:r>
            <a:r>
              <a:rPr lang="ru-RU" sz="2000" dirty="0" err="1">
                <a:solidFill>
                  <a:schemeClr val="tx1"/>
                </a:solidFill>
              </a:rPr>
              <a:t>народів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світу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зацікавленої</a:t>
            </a:r>
            <a:r>
              <a:rPr lang="ru-RU" sz="2000" dirty="0">
                <a:solidFill>
                  <a:schemeClr val="tx1"/>
                </a:solidFill>
              </a:rPr>
              <a:t> в </a:t>
            </a:r>
            <a:r>
              <a:rPr lang="ru-RU" sz="2000" dirty="0" err="1">
                <a:solidFill>
                  <a:schemeClr val="tx1"/>
                </a:solidFill>
              </a:rPr>
              <a:t>збереженні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її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розмаїття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миролюбно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налаштованої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до </a:t>
            </a:r>
            <a:r>
              <a:rPr lang="ru-RU" sz="2000" dirty="0" err="1">
                <a:solidFill>
                  <a:schemeClr val="tx1"/>
                </a:solidFill>
              </a:rPr>
              <a:t>всіх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націй</a:t>
            </a:r>
            <a:r>
              <a:rPr lang="ru-RU" sz="2000" dirty="0">
                <a:solidFill>
                  <a:schemeClr val="tx1"/>
                </a:solidFill>
              </a:rPr>
              <a:t>; </a:t>
            </a:r>
          </a:p>
          <a:p>
            <a:r>
              <a:rPr lang="ru-RU" sz="2000" dirty="0" err="1" smtClean="0">
                <a:solidFill>
                  <a:schemeClr val="tx1"/>
                </a:solidFill>
              </a:rPr>
              <a:t>дає</a:t>
            </a:r>
            <a:r>
              <a:rPr lang="ru-RU" sz="2000" dirty="0" smtClean="0">
                <a:solidFill>
                  <a:schemeClr val="tx1"/>
                </a:solidFill>
              </a:rPr>
              <a:t>  </a:t>
            </a:r>
            <a:r>
              <a:rPr lang="ru-RU" sz="2000" dirty="0" err="1">
                <a:solidFill>
                  <a:schemeClr val="tx1"/>
                </a:solidFill>
              </a:rPr>
              <a:t>уявлення</a:t>
            </a:r>
            <a:r>
              <a:rPr lang="ru-RU" sz="2000" dirty="0">
                <a:solidFill>
                  <a:schemeClr val="tx1"/>
                </a:solidFill>
              </a:rPr>
              <a:t>  про  </a:t>
            </a:r>
            <a:r>
              <a:rPr lang="ru-RU" sz="2000" dirty="0" err="1">
                <a:solidFill>
                  <a:schemeClr val="tx1"/>
                </a:solidFill>
              </a:rPr>
              <a:t>український</a:t>
            </a:r>
            <a:r>
              <a:rPr lang="ru-RU" sz="2000" dirty="0">
                <a:solidFill>
                  <a:schemeClr val="tx1"/>
                </a:solidFill>
              </a:rPr>
              <a:t>  </a:t>
            </a:r>
            <a:r>
              <a:rPr lang="ru-RU" sz="2000" dirty="0" err="1">
                <a:solidFill>
                  <a:schemeClr val="tx1"/>
                </a:solidFill>
              </a:rPr>
              <a:t>художній</a:t>
            </a:r>
            <a:r>
              <a:rPr lang="ru-RU" sz="2000" dirty="0">
                <a:solidFill>
                  <a:schemeClr val="tx1"/>
                </a:solidFill>
              </a:rPr>
              <a:t>  переклад  як  </a:t>
            </a:r>
            <a:r>
              <a:rPr lang="ru-RU" sz="2000" dirty="0" err="1">
                <a:solidFill>
                  <a:schemeClr val="tx1"/>
                </a:solidFill>
              </a:rPr>
              <a:t>важливий</a:t>
            </a:r>
            <a:r>
              <a:rPr lang="ru-RU" sz="2000" dirty="0">
                <a:solidFill>
                  <a:schemeClr val="tx1"/>
                </a:solidFill>
              </a:rPr>
              <a:t>  </a:t>
            </a:r>
            <a:r>
              <a:rPr lang="ru-RU" sz="2000" dirty="0" err="1" smtClean="0">
                <a:solidFill>
                  <a:schemeClr val="tx1"/>
                </a:solidFill>
              </a:rPr>
              <a:t>націєтворний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чинник</a:t>
            </a:r>
            <a:r>
              <a:rPr lang="ru-RU" sz="2000" dirty="0">
                <a:solidFill>
                  <a:schemeClr val="tx1"/>
                </a:solidFill>
              </a:rPr>
              <a:t>;</a:t>
            </a:r>
          </a:p>
          <a:p>
            <a:r>
              <a:rPr lang="ru-RU" sz="2000" dirty="0" err="1" smtClean="0">
                <a:solidFill>
                  <a:schemeClr val="tx1"/>
                </a:solidFill>
              </a:rPr>
              <a:t>веде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діалог</a:t>
            </a:r>
            <a:r>
              <a:rPr lang="ru-RU" sz="2000" dirty="0" smtClean="0">
                <a:solidFill>
                  <a:schemeClr val="tx1"/>
                </a:solidFill>
              </a:rPr>
              <a:t> культур.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2985" r="1294" b="4478"/>
          <a:stretch/>
        </p:blipFill>
        <p:spPr>
          <a:xfrm>
            <a:off x="319763" y="1024340"/>
            <a:ext cx="2573564" cy="207370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6838">
            <a:off x="620894" y="3338346"/>
            <a:ext cx="1971301" cy="315408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418299" y="6528092"/>
            <a:ext cx="3238387" cy="246221"/>
          </a:xfrm>
          <a:prstGeom prst="rect">
            <a:avLst/>
          </a:prstGeom>
          <a:solidFill>
            <a:srgbClr val="FACAE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Гаркуша Зоя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Новобузька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ст.№1</a:t>
            </a:r>
            <a:endParaRPr lang="ru-RU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702" y="5425524"/>
            <a:ext cx="2231638" cy="17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70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965" y="363940"/>
            <a:ext cx="9135406" cy="1320800"/>
          </a:xfrm>
        </p:spPr>
        <p:txBody>
          <a:bodyPr>
            <a:normAutofit fontScale="90000"/>
          </a:bodyPr>
          <a:lstStyle/>
          <a:p>
            <a:r>
              <a:rPr lang="ru-RU" u="sng" dirty="0" smtClean="0">
                <a:solidFill>
                  <a:srgbClr val="BE2079"/>
                </a:solidFill>
              </a:rPr>
              <a:t>Алгоритм </a:t>
            </a:r>
            <a:r>
              <a:rPr lang="ru-RU" u="sng" dirty="0" err="1" smtClean="0">
                <a:solidFill>
                  <a:srgbClr val="BE2079"/>
                </a:solidFill>
              </a:rPr>
              <a:t>порівняння</a:t>
            </a:r>
            <a:r>
              <a:rPr lang="ru-RU" u="sng" dirty="0" smtClean="0">
                <a:solidFill>
                  <a:srgbClr val="BE2079"/>
                </a:solidFill>
              </a:rPr>
              <a:t> </a:t>
            </a:r>
            <a:r>
              <a:rPr lang="ru-RU" u="sng" dirty="0" err="1" smtClean="0">
                <a:solidFill>
                  <a:srgbClr val="BE2079"/>
                </a:solidFill>
              </a:rPr>
              <a:t>оригінала</a:t>
            </a:r>
            <a:r>
              <a:rPr lang="ru-RU" u="sng" dirty="0" smtClean="0">
                <a:solidFill>
                  <a:srgbClr val="BE2079"/>
                </a:solidFill>
              </a:rPr>
              <a:t> та перекладу</a:t>
            </a: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367" y="1024340"/>
            <a:ext cx="5914534" cy="440822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Визначте</a:t>
            </a:r>
            <a:r>
              <a:rPr lang="ru-RU" sz="2000" dirty="0">
                <a:solidFill>
                  <a:schemeClr val="tx1"/>
                </a:solidFill>
              </a:rPr>
              <a:t>  </a:t>
            </a:r>
            <a:r>
              <a:rPr lang="ru-RU" sz="2000" dirty="0" err="1">
                <a:solidFill>
                  <a:schemeClr val="tx1"/>
                </a:solidFill>
              </a:rPr>
              <a:t>художні</a:t>
            </a:r>
            <a:r>
              <a:rPr lang="ru-RU" sz="2000" dirty="0">
                <a:solidFill>
                  <a:schemeClr val="tx1"/>
                </a:solidFill>
              </a:rPr>
              <a:t>  </a:t>
            </a:r>
            <a:r>
              <a:rPr lang="ru-RU" sz="2000" dirty="0" err="1">
                <a:solidFill>
                  <a:schemeClr val="tx1"/>
                </a:solidFill>
              </a:rPr>
              <a:t>особливості</a:t>
            </a:r>
            <a:r>
              <a:rPr lang="ru-RU" sz="2000" dirty="0">
                <a:solidFill>
                  <a:schemeClr val="tx1"/>
                </a:solidFill>
              </a:rPr>
              <a:t>  </a:t>
            </a:r>
            <a:r>
              <a:rPr lang="ru-RU" sz="2000" dirty="0" err="1">
                <a:solidFill>
                  <a:schemeClr val="tx1"/>
                </a:solidFill>
              </a:rPr>
              <a:t>оригіналу</a:t>
            </a:r>
            <a:r>
              <a:rPr lang="ru-RU" sz="2000" dirty="0">
                <a:solidFill>
                  <a:schemeClr val="tx1"/>
                </a:solidFill>
              </a:rPr>
              <a:t>.  </a:t>
            </a:r>
            <a:r>
              <a:rPr lang="ru-RU" sz="2000" dirty="0" err="1">
                <a:solidFill>
                  <a:schemeClr val="tx1"/>
                </a:solidFill>
              </a:rPr>
              <a:t>З’ясуйте</a:t>
            </a:r>
            <a:r>
              <a:rPr lang="ru-RU" sz="2000" dirty="0">
                <a:solidFill>
                  <a:schemeClr val="tx1"/>
                </a:solidFill>
              </a:rPr>
              <a:t>,  </a:t>
            </a:r>
            <a:r>
              <a:rPr lang="ru-RU" sz="2000" dirty="0" err="1">
                <a:solidFill>
                  <a:schemeClr val="tx1"/>
                </a:solidFill>
              </a:rPr>
              <a:t>які</a:t>
            </a:r>
            <a:r>
              <a:rPr lang="ru-RU" sz="2000" dirty="0">
                <a:solidFill>
                  <a:schemeClr val="tx1"/>
                </a:solidFill>
              </a:rPr>
              <a:t>  </a:t>
            </a:r>
            <a:r>
              <a:rPr lang="ru-RU" sz="2000" dirty="0" err="1">
                <a:solidFill>
                  <a:schemeClr val="tx1"/>
                </a:solidFill>
              </a:rPr>
              <a:t>елементи</a:t>
            </a:r>
            <a:r>
              <a:rPr lang="ru-RU" sz="2000" dirty="0">
                <a:solidFill>
                  <a:schemeClr val="tx1"/>
                </a:solidFill>
              </a:rPr>
              <a:t>  в </a:t>
            </a:r>
            <a:r>
              <a:rPr lang="ru-RU" sz="2000" dirty="0" err="1">
                <a:solidFill>
                  <a:schemeClr val="tx1"/>
                </a:solidFill>
              </a:rPr>
              <a:t>ньому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відіграють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найважливішу</a:t>
            </a:r>
            <a:r>
              <a:rPr lang="ru-RU" sz="2000" dirty="0">
                <a:solidFill>
                  <a:schemeClr val="tx1"/>
                </a:solidFill>
              </a:rPr>
              <a:t> роль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  <a:p>
            <a:r>
              <a:rPr lang="ru-RU" sz="2000" dirty="0" err="1">
                <a:solidFill>
                  <a:schemeClr val="tx1"/>
                </a:solidFill>
              </a:rPr>
              <a:t>Простежте</a:t>
            </a:r>
            <a:r>
              <a:rPr lang="ru-RU" sz="2000" dirty="0">
                <a:solidFill>
                  <a:schemeClr val="tx1"/>
                </a:solidFill>
              </a:rPr>
              <a:t>,  до  </a:t>
            </a:r>
            <a:r>
              <a:rPr lang="ru-RU" sz="2000" dirty="0" err="1">
                <a:solidFill>
                  <a:schemeClr val="tx1"/>
                </a:solidFill>
              </a:rPr>
              <a:t>яких</a:t>
            </a:r>
            <a:r>
              <a:rPr lang="ru-RU" sz="2000" dirty="0">
                <a:solidFill>
                  <a:schemeClr val="tx1"/>
                </a:solidFill>
              </a:rPr>
              <a:t>  </a:t>
            </a:r>
            <a:r>
              <a:rPr lang="ru-RU" sz="2000" dirty="0" err="1">
                <a:solidFill>
                  <a:schemeClr val="tx1"/>
                </a:solidFill>
              </a:rPr>
              <a:t>змін</a:t>
            </a:r>
            <a:r>
              <a:rPr lang="ru-RU" sz="2000" dirty="0">
                <a:solidFill>
                  <a:schemeClr val="tx1"/>
                </a:solidFill>
              </a:rPr>
              <a:t>  </a:t>
            </a:r>
            <a:r>
              <a:rPr lang="ru-RU" sz="2000" dirty="0" err="1">
                <a:solidFill>
                  <a:schemeClr val="tx1"/>
                </a:solidFill>
              </a:rPr>
              <a:t>удається</a:t>
            </a:r>
            <a:r>
              <a:rPr lang="ru-RU" sz="2000" dirty="0">
                <a:solidFill>
                  <a:schemeClr val="tx1"/>
                </a:solidFill>
              </a:rPr>
              <a:t>  </a:t>
            </a:r>
            <a:r>
              <a:rPr lang="ru-RU" sz="2000" dirty="0" err="1">
                <a:solidFill>
                  <a:schemeClr val="tx1"/>
                </a:solidFill>
              </a:rPr>
              <a:t>перекладач</a:t>
            </a:r>
            <a:r>
              <a:rPr lang="ru-RU" sz="2000" dirty="0">
                <a:solidFill>
                  <a:schemeClr val="tx1"/>
                </a:solidFill>
              </a:rPr>
              <a:t>  (</a:t>
            </a:r>
            <a:r>
              <a:rPr lang="ru-RU" sz="2000" dirty="0" err="1">
                <a:solidFill>
                  <a:schemeClr val="tx1"/>
                </a:solidFill>
              </a:rPr>
              <a:t>звертайте</a:t>
            </a:r>
            <a:r>
              <a:rPr lang="ru-RU" sz="2000" dirty="0">
                <a:solidFill>
                  <a:schemeClr val="tx1"/>
                </a:solidFill>
              </a:rPr>
              <a:t>  </a:t>
            </a:r>
            <a:r>
              <a:rPr lang="ru-RU" sz="2000" dirty="0" err="1">
                <a:solidFill>
                  <a:schemeClr val="tx1"/>
                </a:solidFill>
              </a:rPr>
              <a:t>увагу</a:t>
            </a:r>
            <a:r>
              <a:rPr lang="ru-RU" sz="2000" dirty="0">
                <a:solidFill>
                  <a:schemeClr val="tx1"/>
                </a:solidFill>
              </a:rPr>
              <a:t>  на  </a:t>
            </a:r>
            <a:r>
              <a:rPr lang="ru-RU" sz="2000" dirty="0" smtClean="0">
                <a:solidFill>
                  <a:schemeClr val="tx1"/>
                </a:solidFill>
              </a:rPr>
              <a:t>пропуски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заміни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нові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елементи</a:t>
            </a:r>
            <a:r>
              <a:rPr lang="ru-RU" sz="2000" dirty="0">
                <a:solidFill>
                  <a:schemeClr val="tx1"/>
                </a:solidFill>
              </a:rPr>
              <a:t> в </a:t>
            </a:r>
            <a:r>
              <a:rPr lang="ru-RU" sz="2000" dirty="0" err="1">
                <a:solidFill>
                  <a:schemeClr val="tx1"/>
                </a:solidFill>
              </a:rPr>
              <a:t>перекладі</a:t>
            </a:r>
            <a:r>
              <a:rPr lang="ru-RU" sz="2000" dirty="0">
                <a:solidFill>
                  <a:schemeClr val="tx1"/>
                </a:solidFill>
              </a:rPr>
              <a:t>). </a:t>
            </a:r>
          </a:p>
          <a:p>
            <a:r>
              <a:rPr lang="ru-RU" sz="2000" dirty="0" err="1" smtClean="0">
                <a:solidFill>
                  <a:schemeClr val="tx1"/>
                </a:solidFill>
              </a:rPr>
              <a:t>Поміркуйте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чим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можна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пояснити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зміни</a:t>
            </a:r>
            <a:r>
              <a:rPr lang="ru-RU" sz="2000" dirty="0">
                <a:solidFill>
                  <a:schemeClr val="tx1"/>
                </a:solidFill>
              </a:rPr>
              <a:t> в </a:t>
            </a:r>
            <a:r>
              <a:rPr lang="ru-RU" sz="2000" dirty="0" err="1">
                <a:solidFill>
                  <a:schemeClr val="tx1"/>
                </a:solidFill>
              </a:rPr>
              <a:t>тексті</a:t>
            </a:r>
            <a:r>
              <a:rPr lang="ru-RU" sz="2000" dirty="0">
                <a:solidFill>
                  <a:schemeClr val="tx1"/>
                </a:solidFill>
              </a:rPr>
              <a:t> перекладу. </a:t>
            </a:r>
          </a:p>
          <a:p>
            <a:r>
              <a:rPr lang="ru-RU" sz="2000" dirty="0" err="1">
                <a:solidFill>
                  <a:schemeClr val="tx1"/>
                </a:solidFill>
              </a:rPr>
              <a:t>З’ясуйте</a:t>
            </a:r>
            <a:r>
              <a:rPr lang="ru-RU" sz="2000" dirty="0">
                <a:solidFill>
                  <a:schemeClr val="tx1"/>
                </a:solidFill>
              </a:rPr>
              <a:t>  характер  </a:t>
            </a:r>
            <a:r>
              <a:rPr lang="ru-RU" sz="2000" dirty="0" err="1">
                <a:solidFill>
                  <a:schemeClr val="tx1"/>
                </a:solidFill>
              </a:rPr>
              <a:t>втрат</a:t>
            </a:r>
            <a:r>
              <a:rPr lang="ru-RU" sz="2000" dirty="0">
                <a:solidFill>
                  <a:schemeClr val="tx1"/>
                </a:solidFill>
              </a:rPr>
              <a:t>  (</a:t>
            </a:r>
            <a:r>
              <a:rPr lang="ru-RU" sz="2000" dirty="0" err="1">
                <a:solidFill>
                  <a:schemeClr val="tx1"/>
                </a:solidFill>
              </a:rPr>
              <a:t>основні</a:t>
            </a:r>
            <a:r>
              <a:rPr lang="ru-RU" sz="2000" dirty="0">
                <a:solidFill>
                  <a:schemeClr val="tx1"/>
                </a:solidFill>
              </a:rPr>
              <a:t>  </a:t>
            </a:r>
            <a:r>
              <a:rPr lang="ru-RU" sz="2000" dirty="0" err="1">
                <a:solidFill>
                  <a:schemeClr val="tx1"/>
                </a:solidFill>
              </a:rPr>
              <a:t>чи</a:t>
            </a:r>
            <a:r>
              <a:rPr lang="ru-RU" sz="2000" dirty="0">
                <a:solidFill>
                  <a:schemeClr val="tx1"/>
                </a:solidFill>
              </a:rPr>
              <a:t>  </a:t>
            </a:r>
            <a:r>
              <a:rPr lang="ru-RU" sz="2000" dirty="0" err="1">
                <a:solidFill>
                  <a:schemeClr val="tx1"/>
                </a:solidFill>
              </a:rPr>
              <a:t>другорядні</a:t>
            </a:r>
            <a:r>
              <a:rPr lang="ru-RU" sz="2000" dirty="0">
                <a:solidFill>
                  <a:schemeClr val="tx1"/>
                </a:solidFill>
              </a:rPr>
              <a:t>  </a:t>
            </a:r>
            <a:r>
              <a:rPr lang="ru-RU" sz="2000" dirty="0" err="1">
                <a:solidFill>
                  <a:schemeClr val="tx1"/>
                </a:solidFill>
              </a:rPr>
              <a:t>елементи</a:t>
            </a:r>
            <a:r>
              <a:rPr lang="ru-RU" sz="2000" dirty="0">
                <a:solidFill>
                  <a:schemeClr val="tx1"/>
                </a:solidFill>
              </a:rPr>
              <a:t>  </a:t>
            </a:r>
            <a:r>
              <a:rPr lang="ru-RU" sz="2000" dirty="0" err="1">
                <a:solidFill>
                  <a:schemeClr val="tx1"/>
                </a:solidFill>
              </a:rPr>
              <a:t>твору</a:t>
            </a:r>
            <a:r>
              <a:rPr lang="ru-RU" sz="2000" dirty="0">
                <a:solidFill>
                  <a:schemeClr val="tx1"/>
                </a:solidFill>
              </a:rPr>
              <a:t>).  </a:t>
            </a:r>
            <a:r>
              <a:rPr lang="ru-RU" sz="2000" dirty="0" err="1">
                <a:solidFill>
                  <a:schemeClr val="tx1"/>
                </a:solidFill>
              </a:rPr>
              <a:t>Зробіть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висновок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про </a:t>
            </a:r>
            <a:r>
              <a:rPr lang="ru-RU" sz="2000" dirty="0" err="1">
                <a:solidFill>
                  <a:schemeClr val="tx1"/>
                </a:solidFill>
              </a:rPr>
              <a:t>близькість</a:t>
            </a:r>
            <a:r>
              <a:rPr lang="ru-RU" sz="2000" dirty="0">
                <a:solidFill>
                  <a:schemeClr val="tx1"/>
                </a:solidFill>
              </a:rPr>
              <a:t> перекладу до </a:t>
            </a:r>
            <a:r>
              <a:rPr lang="ru-RU" sz="2000" dirty="0" err="1">
                <a:solidFill>
                  <a:schemeClr val="tx1"/>
                </a:solidFill>
              </a:rPr>
              <a:t>оригіналу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7965" y="5508189"/>
            <a:ext cx="8212697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ru-RU" sz="1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Зіставте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ru-RU" sz="1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деякі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переклади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сонета  №  66 </a:t>
            </a:r>
          </a:p>
          <a:p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В. </a:t>
            </a:r>
            <a:r>
              <a:rPr lang="ru-RU" sz="1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Шекспіра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Д. Х. Паламарчука, Д. В. </a:t>
            </a:r>
            <a:r>
              <a:rPr lang="ru-RU" sz="1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Павличка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</a:p>
          <a:p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С. Я. Маршака, Б. Л. Пастернака, …,</a:t>
            </a:r>
          </a:p>
          <a:p>
            <a:r>
              <a:rPr lang="ru-RU" sz="1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користуючись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«Алгоритмом </a:t>
            </a:r>
            <a:r>
              <a:rPr lang="ru-RU" sz="1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порівняня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оригінала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перекладу».</a:t>
            </a:r>
          </a:p>
          <a:p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+(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https://www.liveinternet.ru/users/rinagit/post288728285/</a:t>
            </a:r>
            <a:r>
              <a:rPr lang="uk-UA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)-різні переклади</a:t>
            </a:r>
            <a:r>
              <a:rPr lang="uk-UA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російською мовою</a:t>
            </a: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7965" y="5124306"/>
            <a:ext cx="11448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dirty="0" smtClean="0">
                <a:ln w="0"/>
                <a:solidFill>
                  <a:srgbClr val="BE207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Д\З***</a:t>
            </a:r>
            <a:endParaRPr lang="ru-RU" sz="2800" dirty="0">
              <a:ln w="0"/>
              <a:solidFill>
                <a:srgbClr val="BE207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008834" y="1024339"/>
            <a:ext cx="5987548" cy="44082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Tired with all these, for restful death I cry:</a:t>
            </a:r>
          </a:p>
          <a:p>
            <a:r>
              <a:rPr lang="en-US" sz="1600" dirty="0">
                <a:solidFill>
                  <a:schemeClr val="tx1"/>
                </a:solidFill>
              </a:rPr>
              <a:t>As to behold desert a beggar born,</a:t>
            </a:r>
          </a:p>
          <a:p>
            <a:r>
              <a:rPr lang="en-US" sz="1600" dirty="0">
                <a:solidFill>
                  <a:schemeClr val="tx1"/>
                </a:solidFill>
              </a:rPr>
              <a:t>And needy nothing trimmed in jollity,</a:t>
            </a:r>
          </a:p>
          <a:p>
            <a:r>
              <a:rPr lang="en-US" sz="1600" dirty="0">
                <a:solidFill>
                  <a:schemeClr val="tx1"/>
                </a:solidFill>
              </a:rPr>
              <a:t>And purest faith unhappily forsworn,</a:t>
            </a:r>
          </a:p>
          <a:p>
            <a:r>
              <a:rPr lang="en-US" sz="1600" dirty="0">
                <a:solidFill>
                  <a:schemeClr val="tx1"/>
                </a:solidFill>
              </a:rPr>
              <a:t>And gilded </a:t>
            </a:r>
            <a:r>
              <a:rPr lang="en-US" sz="1600" dirty="0" err="1">
                <a:solidFill>
                  <a:schemeClr val="tx1"/>
                </a:solidFill>
              </a:rPr>
              <a:t>honour</a:t>
            </a:r>
            <a:r>
              <a:rPr lang="en-US" sz="1600" dirty="0">
                <a:solidFill>
                  <a:schemeClr val="tx1"/>
                </a:solidFill>
              </a:rPr>
              <a:t> shamefully misplaced,</a:t>
            </a:r>
          </a:p>
          <a:p>
            <a:r>
              <a:rPr lang="en-US" sz="1600" dirty="0">
                <a:solidFill>
                  <a:schemeClr val="tx1"/>
                </a:solidFill>
              </a:rPr>
              <a:t>And maiden virtue rudely </a:t>
            </a:r>
            <a:r>
              <a:rPr lang="en-US" sz="1600" dirty="0" err="1">
                <a:solidFill>
                  <a:schemeClr val="tx1"/>
                </a:solidFill>
              </a:rPr>
              <a:t>strumpeted</a:t>
            </a:r>
            <a:r>
              <a:rPr lang="en-US" sz="1600" dirty="0">
                <a:solidFill>
                  <a:schemeClr val="tx1"/>
                </a:solidFill>
              </a:rPr>
              <a:t>,</a:t>
            </a:r>
          </a:p>
          <a:p>
            <a:r>
              <a:rPr lang="en-US" sz="1600" dirty="0">
                <a:solidFill>
                  <a:schemeClr val="tx1"/>
                </a:solidFill>
              </a:rPr>
              <a:t>And right perfection wrongfully disgraced,</a:t>
            </a:r>
          </a:p>
          <a:p>
            <a:r>
              <a:rPr lang="en-US" sz="1600" dirty="0">
                <a:solidFill>
                  <a:schemeClr val="tx1"/>
                </a:solidFill>
              </a:rPr>
              <a:t>And strength by limping sway disabled,</a:t>
            </a:r>
          </a:p>
          <a:p>
            <a:r>
              <a:rPr lang="en-US" sz="1600" dirty="0">
                <a:solidFill>
                  <a:schemeClr val="tx1"/>
                </a:solidFill>
              </a:rPr>
              <a:t>And art made tongue-tied by authority,</a:t>
            </a:r>
          </a:p>
          <a:p>
            <a:r>
              <a:rPr lang="en-US" sz="1600" dirty="0">
                <a:solidFill>
                  <a:schemeClr val="tx1"/>
                </a:solidFill>
              </a:rPr>
              <a:t>And folly (doctor-like) controlling skill,</a:t>
            </a:r>
          </a:p>
          <a:p>
            <a:r>
              <a:rPr lang="en-US" sz="1600" dirty="0">
                <a:solidFill>
                  <a:schemeClr val="tx1"/>
                </a:solidFill>
              </a:rPr>
              <a:t>And simple truth miscalled simplicity,</a:t>
            </a:r>
          </a:p>
          <a:p>
            <a:r>
              <a:rPr lang="en-US" sz="1600" dirty="0">
                <a:solidFill>
                  <a:schemeClr val="tx1"/>
                </a:solidFill>
              </a:rPr>
              <a:t>And captive good attending captain ill:</a:t>
            </a:r>
          </a:p>
          <a:p>
            <a:r>
              <a:rPr lang="en-US" sz="1600" dirty="0">
                <a:solidFill>
                  <a:schemeClr val="tx1"/>
                </a:solidFill>
              </a:rPr>
              <a:t>Tired with all these, from these would I he gone,</a:t>
            </a:r>
          </a:p>
          <a:p>
            <a:r>
              <a:rPr lang="en-US" sz="1600" dirty="0">
                <a:solidFill>
                  <a:schemeClr val="tx1"/>
                </a:solidFill>
              </a:rPr>
              <a:t>Save that, to die, I leave my love alone.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459" y="3176085"/>
            <a:ext cx="1710923" cy="225648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866438" y="1392352"/>
            <a:ext cx="18213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solidFill>
                  <a:srgbClr val="BE20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Сонет 66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BE207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53613" y="6610757"/>
            <a:ext cx="3238387" cy="246221"/>
          </a:xfrm>
          <a:prstGeom prst="rect">
            <a:avLst/>
          </a:prstGeom>
          <a:solidFill>
            <a:srgbClr val="FACAE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Гаркуша Зоя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Новобузька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ст.№1</a:t>
            </a:r>
            <a:endParaRPr lang="ru-RU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811" y="1754486"/>
            <a:ext cx="2231638" cy="17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46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253238"/>
              </p:ext>
            </p:extLst>
          </p:nvPr>
        </p:nvGraphicFramePr>
        <p:xfrm>
          <a:off x="341194" y="177421"/>
          <a:ext cx="11505063" cy="630340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61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0157">
                <a:tc>
                  <a:txBody>
                    <a:bodyPr/>
                    <a:lstStyle/>
                    <a:p>
                      <a:pPr algn="ctr"/>
                      <a:r>
                        <a:rPr lang="uk-UA" sz="2400" u="sng" dirty="0" smtClean="0">
                          <a:solidFill>
                            <a:schemeClr val="tx1"/>
                          </a:solidFill>
                        </a:rPr>
                        <a:t>ОРИГІНАЛ</a:t>
                      </a:r>
                      <a:endParaRPr lang="ru-RU" sz="2400" u="sng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494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u="sng" dirty="0" smtClean="0">
                          <a:solidFill>
                            <a:schemeClr val="tx1"/>
                          </a:solidFill>
                        </a:rPr>
                        <a:t>ПЕРЕКЛАД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</a:rPr>
                        <a:t>дві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</a:rPr>
                        <a:t>основні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</a:rPr>
                        <a:t>функції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</a:rPr>
                        <a:t>інформативна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і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</a:rPr>
                        <a:t>творча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AC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7699">
                <a:tc rowSpan="7"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латин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первісний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природний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—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1)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художній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твір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з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якого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здійснюється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переклад; 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 текст,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створений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мовою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якою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володіє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і яку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обрав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автор. </a:t>
                      </a: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передання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змісту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усного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висловлювання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письмового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тексту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засобами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іншої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мови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 текст,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відтворений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засобами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іншої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мови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зі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збереженням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єдності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змісту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і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47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u="sng" dirty="0" err="1" smtClean="0">
                          <a:solidFill>
                            <a:srgbClr val="BE207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Художній</a:t>
                      </a:r>
                      <a:r>
                        <a:rPr lang="ru-RU" sz="1800" b="1" u="sng" dirty="0" smtClean="0">
                          <a:solidFill>
                            <a:srgbClr val="BE207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переклад</a:t>
                      </a:r>
                      <a:endParaRPr lang="ru-RU" sz="1800" b="1" u="sng" dirty="0">
                        <a:solidFill>
                          <a:srgbClr val="BE207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41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відтворення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засобами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рідної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мови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особливостей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чужоземного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літературного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тексту в не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розривній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діалектичній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єдності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його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змісту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і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13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u="sng" dirty="0" err="1" smtClean="0">
                          <a:solidFill>
                            <a:srgbClr val="BE207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Інтерпретація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1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тлумачення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літературного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твору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своєрідне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розу-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міння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та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розкриття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його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змісту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і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переоформлення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художнього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змісту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твору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через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його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виклад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мовою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інших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видів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мистецтва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або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мовою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науки.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64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sng" dirty="0" err="1" smtClean="0">
                          <a:solidFill>
                            <a:srgbClr val="BE207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Художні</a:t>
                      </a:r>
                      <a:r>
                        <a:rPr lang="ru-RU" sz="1800" b="1" u="sng" dirty="0" smtClean="0">
                          <a:solidFill>
                            <a:srgbClr val="BE207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u="sng" dirty="0" err="1" smtClean="0">
                          <a:solidFill>
                            <a:srgbClr val="BE207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засоби</a:t>
                      </a:r>
                      <a:r>
                        <a:rPr lang="ru-RU" sz="1800" b="1" u="sng" dirty="0" smtClean="0">
                          <a:solidFill>
                            <a:srgbClr val="BE207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u="sng" dirty="0" err="1" smtClean="0">
                          <a:solidFill>
                            <a:srgbClr val="BE207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інтерпретації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малярство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графіка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театр,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кіно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музика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тощо</a:t>
                      </a:r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1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dirty="0" err="1" smtClean="0">
                          <a:solidFill>
                            <a:srgbClr val="BE207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Ідіостиль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індивідуальний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стиль) 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 система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змістовних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і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формальних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лінгвістичних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характеристик,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властивих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творам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певного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автора,  яка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робить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унікальним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авторський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спосіб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мовного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вираження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072">
            <a:off x="341194" y="3702216"/>
            <a:ext cx="1911809" cy="296967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418299" y="6528092"/>
            <a:ext cx="3238387" cy="246221"/>
          </a:xfrm>
          <a:prstGeom prst="rect">
            <a:avLst/>
          </a:prstGeom>
          <a:solidFill>
            <a:srgbClr val="FACAE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Гаркуша Зоя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Новобузька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ст.№1</a:t>
            </a:r>
            <a:endParaRPr lang="ru-RU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702" y="5425524"/>
            <a:ext cx="2231638" cy="17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54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856" y="221397"/>
            <a:ext cx="8596668" cy="1320800"/>
          </a:xfrm>
        </p:spPr>
        <p:txBody>
          <a:bodyPr/>
          <a:lstStyle/>
          <a:p>
            <a:pPr algn="ctr"/>
            <a:r>
              <a:rPr lang="uk-UA" i="1" dirty="0"/>
              <a:t> </a:t>
            </a:r>
            <a:r>
              <a:rPr lang="uk-UA" b="1" dirty="0"/>
              <a:t>Електронні ресурси українських </a:t>
            </a:r>
            <a:r>
              <a:rPr lang="uk-UA" b="1" dirty="0" smtClean="0"/>
              <a:t>бібліотек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5323" y="1542197"/>
            <a:ext cx="8029938" cy="477671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бібліотека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І.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Вернадського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www.nbuv.gov.ua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Бібліотека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Київського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Бориса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Грінченка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library.kubg.edu.ua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Бібліотека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Вінницького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державного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педагогічного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Коцюбинського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library.vspu.edu.ua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Миколаївська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універсальна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бібліотека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О.Гмирьова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www.reglibrary.mk.ua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712" y="4676014"/>
            <a:ext cx="4716613" cy="19824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286" y="2300789"/>
            <a:ext cx="1856096" cy="2528514"/>
          </a:xfrm>
          <a:prstGeom prst="rect">
            <a:avLst/>
          </a:prstGeom>
        </p:spPr>
      </p:pic>
      <p:sp>
        <p:nvSpPr>
          <p:cNvPr id="6" name="Выноска со стрелкой вниз 5"/>
          <p:cNvSpPr/>
          <p:nvPr/>
        </p:nvSpPr>
        <p:spPr>
          <a:xfrm>
            <a:off x="8124833" y="929676"/>
            <a:ext cx="3370997" cy="227754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</a:rPr>
              <a:t>Книги – </a:t>
            </a:r>
            <a:r>
              <a:rPr lang="ru-RU" sz="2400" b="1" i="1" dirty="0" err="1">
                <a:solidFill>
                  <a:schemeClr val="tx1"/>
                </a:solidFill>
              </a:rPr>
              <a:t>діти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</a:rPr>
              <a:t>розуму</a:t>
            </a:r>
            <a:r>
              <a:rPr lang="ru-RU" sz="2400" b="1" i="1" dirty="0">
                <a:solidFill>
                  <a:schemeClr val="tx1"/>
                </a:solidFill>
              </a:rPr>
              <a:t>. </a:t>
            </a:r>
            <a:r>
              <a:rPr lang="ru-RU" sz="2400" b="1" i="1" dirty="0" smtClean="0">
                <a:solidFill>
                  <a:schemeClr val="tx1"/>
                </a:solidFill>
              </a:rPr>
              <a:t>Джонатан </a:t>
            </a:r>
            <a:r>
              <a:rPr lang="ru-RU" sz="2400" b="1" i="1" dirty="0" err="1" smtClean="0">
                <a:solidFill>
                  <a:schemeClr val="tx1"/>
                </a:solidFill>
              </a:rPr>
              <a:t>Свіфт</a:t>
            </a:r>
            <a:endParaRPr lang="ru-RU" sz="2400" b="1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311" y="3020357"/>
            <a:ext cx="2730164" cy="16096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18299" y="6528092"/>
            <a:ext cx="3238387" cy="246221"/>
          </a:xfrm>
          <a:prstGeom prst="rect">
            <a:avLst/>
          </a:prstGeom>
          <a:solidFill>
            <a:srgbClr val="FACAE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Гаркуша Зоя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Новобузька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ст.№1</a:t>
            </a:r>
            <a:endParaRPr lang="ru-RU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702" y="5425524"/>
            <a:ext cx="2231638" cy="17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36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</a:blip>
          <a:srcRect l="4998" r="3977"/>
          <a:stretch/>
        </p:blipFill>
        <p:spPr>
          <a:xfrm>
            <a:off x="2545303" y="901561"/>
            <a:ext cx="9094817" cy="5747312"/>
          </a:xfrm>
          <a:prstGeom prst="round2Diag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229108" y="1078982"/>
            <a:ext cx="2634017" cy="928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ОРИГІНАЛ</a:t>
            </a:r>
            <a:endParaRPr lang="ru-RU" sz="32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150414" y="1078982"/>
            <a:ext cx="2634017" cy="928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ХУДОЖНІЙ ПЕРЕКЛАД</a:t>
            </a:r>
            <a:endParaRPr lang="ru-RU" sz="3200" b="1" dirty="0"/>
          </a:p>
        </p:txBody>
      </p:sp>
      <p:sp>
        <p:nvSpPr>
          <p:cNvPr id="5" name="Выгнутая вверх стрелка 4"/>
          <p:cNvSpPr/>
          <p:nvPr/>
        </p:nvSpPr>
        <p:spPr>
          <a:xfrm>
            <a:off x="4626587" y="132067"/>
            <a:ext cx="5616054" cy="1105469"/>
          </a:xfrm>
          <a:prstGeom prst="curvedDownArrow">
            <a:avLst>
              <a:gd name="adj1" fmla="val 25000"/>
              <a:gd name="adj2" fmla="val 76309"/>
              <a:gd name="adj3" fmla="val 336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12" y="4624926"/>
            <a:ext cx="1341573" cy="206453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" y="109182"/>
            <a:ext cx="1646179" cy="234219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904">
            <a:off x="1186388" y="2079504"/>
            <a:ext cx="1502341" cy="200312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1096">
            <a:off x="152580" y="3639761"/>
            <a:ext cx="1390909" cy="216634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1418299" y="6528092"/>
            <a:ext cx="3238387" cy="246221"/>
          </a:xfrm>
          <a:prstGeom prst="rect">
            <a:avLst/>
          </a:prstGeom>
          <a:solidFill>
            <a:srgbClr val="FACAE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Гаркуша Зоя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Новобузька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ст.№1</a:t>
            </a:r>
            <a:endParaRPr lang="ru-RU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702" y="5425524"/>
            <a:ext cx="2231638" cy="17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00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286" y="366100"/>
            <a:ext cx="8596668" cy="891654"/>
          </a:xfrm>
          <a:solidFill>
            <a:srgbClr val="FACAE5"/>
          </a:solidFill>
        </p:spPr>
        <p:txBody>
          <a:bodyPr/>
          <a:lstStyle/>
          <a:p>
            <a:pPr algn="ctr"/>
            <a:r>
              <a:rPr lang="uk-UA" b="1" u="sng" dirty="0" smtClean="0">
                <a:solidFill>
                  <a:srgbClr val="BE2079"/>
                </a:solidFill>
              </a:rPr>
              <a:t>Специфіка художнього перекладу</a:t>
            </a:r>
            <a:endParaRPr lang="ru-RU" b="1" u="sng" dirty="0">
              <a:solidFill>
                <a:srgbClr val="BE207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</a:blip>
          <a:srcRect t="13637"/>
          <a:stretch/>
        </p:blipFill>
        <p:spPr>
          <a:xfrm>
            <a:off x="204717" y="1270000"/>
            <a:ext cx="10304059" cy="5268035"/>
          </a:xfrm>
          <a:prstGeom prst="round2Diag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334">
            <a:off x="9583579" y="454911"/>
            <a:ext cx="2251629" cy="313489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421" y="3875964"/>
            <a:ext cx="1900461" cy="267431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418299" y="6528092"/>
            <a:ext cx="3238387" cy="246221"/>
          </a:xfrm>
          <a:prstGeom prst="rect">
            <a:avLst/>
          </a:prstGeom>
          <a:solidFill>
            <a:srgbClr val="FACAE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Гаркуша Зоя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Новобузька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ст.№1</a:t>
            </a:r>
            <a:endParaRPr lang="ru-RU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702" y="5425524"/>
            <a:ext cx="2231638" cy="17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45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</a:blip>
          <a:srcRect l="2822" t="10454" r="3362"/>
          <a:stretch/>
        </p:blipFill>
        <p:spPr>
          <a:xfrm>
            <a:off x="394646" y="750623"/>
            <a:ext cx="9744501" cy="5715650"/>
          </a:xfrm>
          <a:prstGeom prst="round2Diag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35839" y="151755"/>
            <a:ext cx="9444251" cy="598868"/>
          </a:xfrm>
          <a:solidFill>
            <a:srgbClr val="FACAE5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b="1" u="sng" dirty="0" smtClean="0">
                <a:solidFill>
                  <a:srgbClr val="BE2079"/>
                </a:solidFill>
              </a:rPr>
              <a:t>Суперечності під час художнього перекладу</a:t>
            </a:r>
            <a:endParaRPr lang="ru-RU" b="1" u="sng" dirty="0">
              <a:solidFill>
                <a:srgbClr val="BE207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3" t="6063" r="6119" b="5503"/>
          <a:stretch/>
        </p:blipFill>
        <p:spPr>
          <a:xfrm rot="253799">
            <a:off x="10159514" y="409433"/>
            <a:ext cx="1824845" cy="282672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522" y="1167319"/>
            <a:ext cx="1472821" cy="245592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7444">
            <a:off x="10139147" y="3704245"/>
            <a:ext cx="1802644" cy="280754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418299" y="6528092"/>
            <a:ext cx="3238387" cy="246221"/>
          </a:xfrm>
          <a:prstGeom prst="rect">
            <a:avLst/>
          </a:prstGeom>
          <a:solidFill>
            <a:srgbClr val="FACAE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Гаркуша Зоя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Новобузька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ст.№1</a:t>
            </a:r>
            <a:endParaRPr lang="ru-RU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702" y="5425524"/>
            <a:ext cx="2231638" cy="17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76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</a:blip>
          <a:srcRect l="16009" t="10330"/>
          <a:stretch/>
        </p:blipFill>
        <p:spPr>
          <a:xfrm>
            <a:off x="2238232" y="791569"/>
            <a:ext cx="9416956" cy="590026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373368" y="172113"/>
            <a:ext cx="10281820" cy="660400"/>
          </a:xfrm>
          <a:prstGeom prst="rect">
            <a:avLst/>
          </a:prstGeom>
          <a:solidFill>
            <a:srgbClr val="FACAE5"/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u="sng" dirty="0" smtClean="0">
                <a:solidFill>
                  <a:srgbClr val="BE2079"/>
                </a:solidFill>
              </a:rPr>
              <a:t>Полемічні висловлення про художній переклад</a:t>
            </a:r>
            <a:endParaRPr lang="ru-RU" u="sng" dirty="0">
              <a:solidFill>
                <a:srgbClr val="BE2079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775">
            <a:off x="284324" y="4528187"/>
            <a:ext cx="1523947" cy="190816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801656" y="4709805"/>
            <a:ext cx="2719013" cy="523220"/>
          </a:xfrm>
          <a:prstGeom prst="rect">
            <a:avLst/>
          </a:prstGeom>
          <a:solidFill>
            <a:srgbClr val="FACAE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err="1" smtClean="0">
                <a:ln w="0"/>
                <a:solidFill>
                  <a:schemeClr val="tx1"/>
                </a:solidFill>
              </a:rPr>
              <a:t>Григорій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</a:rPr>
              <a:t> </a:t>
            </a:r>
            <a:r>
              <a:rPr lang="ru-RU" sz="2800" b="0" cap="none" spc="0" dirty="0" err="1" smtClean="0">
                <a:ln w="0"/>
                <a:solidFill>
                  <a:schemeClr val="tx1"/>
                </a:solidFill>
              </a:rPr>
              <a:t>Кочур</a:t>
            </a:r>
            <a:endParaRPr lang="ru-RU" sz="28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511">
            <a:off x="366249" y="2711379"/>
            <a:ext cx="1393266" cy="174453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1775361" y="3298677"/>
            <a:ext cx="2590774" cy="523220"/>
          </a:xfrm>
          <a:prstGeom prst="rect">
            <a:avLst/>
          </a:prstGeom>
          <a:solidFill>
            <a:srgbClr val="FACAE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err="1" smtClean="0">
                <a:ln w="0"/>
                <a:solidFill>
                  <a:schemeClr val="tx1"/>
                </a:solidFill>
              </a:rPr>
              <a:t>Микола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</a:rPr>
              <a:t> Лукаш</a:t>
            </a:r>
            <a:endParaRPr lang="ru-RU" sz="28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0" t="-12" r="31623" b="15505"/>
          <a:stretch/>
        </p:blipFill>
        <p:spPr>
          <a:xfrm rot="430888">
            <a:off x="313816" y="832513"/>
            <a:ext cx="1542289" cy="171081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761712" y="1542375"/>
            <a:ext cx="1845378" cy="523220"/>
          </a:xfrm>
          <a:prstGeom prst="rect">
            <a:avLst/>
          </a:prstGeom>
          <a:solidFill>
            <a:srgbClr val="FACAE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err="1" smtClean="0">
                <a:ln w="0"/>
                <a:solidFill>
                  <a:schemeClr val="tx1"/>
                </a:solidFill>
              </a:rPr>
              <a:t>Іван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</a:rPr>
              <a:t> </a:t>
            </a:r>
            <a:r>
              <a:rPr lang="ru-RU" sz="2800" b="0" cap="none" spc="0" dirty="0" err="1" smtClean="0">
                <a:ln w="0"/>
                <a:solidFill>
                  <a:schemeClr val="tx1"/>
                </a:solidFill>
              </a:rPr>
              <a:t>Бунін</a:t>
            </a:r>
            <a:endParaRPr lang="ru-RU" sz="28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41968" y="6555925"/>
            <a:ext cx="3238387" cy="246221"/>
          </a:xfrm>
          <a:prstGeom prst="rect">
            <a:avLst/>
          </a:prstGeom>
          <a:solidFill>
            <a:srgbClr val="FACAE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Гаркуша Зоя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Новобузька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ст.№1</a:t>
            </a:r>
            <a:endParaRPr lang="ru-RU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95" y="5416557"/>
            <a:ext cx="2231638" cy="17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28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4706" y="313899"/>
            <a:ext cx="10533232" cy="60732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18299" y="6528092"/>
            <a:ext cx="3238387" cy="246221"/>
          </a:xfrm>
          <a:prstGeom prst="rect">
            <a:avLst/>
          </a:prstGeom>
          <a:solidFill>
            <a:srgbClr val="FACAE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Гаркуша Зоя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Новобузька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ст.№1</a:t>
            </a:r>
            <a:endParaRPr lang="ru-RU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702" y="5425524"/>
            <a:ext cx="2231638" cy="17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94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4"/>
          <a:stretch/>
        </p:blipFill>
        <p:spPr>
          <a:xfrm>
            <a:off x="204716" y="218365"/>
            <a:ext cx="10655869" cy="61551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18299" y="6528092"/>
            <a:ext cx="3238387" cy="246221"/>
          </a:xfrm>
          <a:prstGeom prst="rect">
            <a:avLst/>
          </a:prstGeom>
          <a:solidFill>
            <a:srgbClr val="FACAE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Гаркуша Зоя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Новобузька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ст.№1</a:t>
            </a:r>
            <a:endParaRPr lang="ru-RU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702" y="5425524"/>
            <a:ext cx="2231638" cy="17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41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"/>
          <a:stretch/>
        </p:blipFill>
        <p:spPr>
          <a:xfrm>
            <a:off x="204716" y="259308"/>
            <a:ext cx="10595212" cy="61551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18299" y="6528092"/>
            <a:ext cx="3238387" cy="246221"/>
          </a:xfrm>
          <a:prstGeom prst="rect">
            <a:avLst/>
          </a:prstGeom>
          <a:solidFill>
            <a:srgbClr val="FACAE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Гаркуша Зоя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Новобузька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ст.№1</a:t>
            </a:r>
            <a:endParaRPr lang="ru-RU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702" y="5425524"/>
            <a:ext cx="2231638" cy="17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13855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203</TotalTime>
  <Words>786</Words>
  <Application>Microsoft Office PowerPoint</Application>
  <PresentationFormat>Широкоэкранный</PresentationFormat>
  <Paragraphs>88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Times New Roman</vt:lpstr>
      <vt:lpstr>Trebuchet MS</vt:lpstr>
      <vt:lpstr>Wingdings 3</vt:lpstr>
      <vt:lpstr>Грань</vt:lpstr>
      <vt:lpstr>Читати поганий переклад доброго твору — все одно, що насолоджуватися прекрасними краєвидами, заваленими купами сміття.                                        К. Ботанова</vt:lpstr>
      <vt:lpstr>Презентация PowerPoint</vt:lpstr>
      <vt:lpstr>Презентация PowerPoint</vt:lpstr>
      <vt:lpstr>Специфіка художнього перекладу</vt:lpstr>
      <vt:lpstr>Суперечності під час художнього перекладу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ЗНАЧЕННЯ перекладної літератури: </vt:lpstr>
      <vt:lpstr>Алгоритм порівняння оригінала та перекладу  </vt:lpstr>
      <vt:lpstr> Електронні ресурси українських бібліотек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Анатолий Гаркуша</dc:creator>
  <cp:lastModifiedBy>Пользователь Windows</cp:lastModifiedBy>
  <cp:revision>30</cp:revision>
  <dcterms:created xsi:type="dcterms:W3CDTF">2018-07-26T08:03:25Z</dcterms:created>
  <dcterms:modified xsi:type="dcterms:W3CDTF">2020-05-28T10:21:47Z</dcterms:modified>
</cp:coreProperties>
</file>