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4" r:id="rId13"/>
    <p:sldId id="265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5D76E20-8AE8-44AB-BABE-7BF6BEE824A7}" type="datetimeFigureOut">
              <a:rPr lang="ru-RU" smtClean="0"/>
              <a:t>25.12.2013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C8A0AE-48F6-4608-B1CA-9E93B4D47DC1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780108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uk-UA" b="1" i="1" dirty="0" smtClean="0"/>
              <a:t>Творчий проект</a:t>
            </a:r>
            <a:br>
              <a:rPr lang="uk-UA" b="1" i="1" dirty="0" smtClean="0"/>
            </a:br>
            <a:r>
              <a:rPr lang="en-US" b="1" i="1" dirty="0" smtClean="0"/>
              <a:t>“</a:t>
            </a:r>
            <a:r>
              <a:rPr lang="uk-UA" b="1" i="1" dirty="0" smtClean="0"/>
              <a:t>Моя професійна кар</a:t>
            </a:r>
            <a:r>
              <a:rPr lang="en-US" b="1" i="1" dirty="0" smtClean="0"/>
              <a:t>’</a:t>
            </a:r>
            <a:r>
              <a:rPr lang="uk-UA" b="1" i="1" dirty="0" err="1" smtClean="0"/>
              <a:t>єра</a:t>
            </a:r>
            <a:r>
              <a:rPr lang="en-US" b="1" i="1" dirty="0" smtClean="0"/>
              <a:t>”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93094" y="5517232"/>
            <a:ext cx="3650906" cy="1844824"/>
          </a:xfrm>
        </p:spPr>
        <p:txBody>
          <a:bodyPr/>
          <a:lstStyle/>
          <a:p>
            <a:r>
              <a:rPr lang="uk-UA" i="1" dirty="0" smtClean="0"/>
              <a:t>Підготувала учениця 11 класу</a:t>
            </a:r>
          </a:p>
          <a:p>
            <a:r>
              <a:rPr lang="uk-UA" i="1" dirty="0" err="1" smtClean="0"/>
              <a:t>Костопільської</a:t>
            </a:r>
            <a:r>
              <a:rPr lang="uk-UA" i="1" dirty="0" smtClean="0"/>
              <a:t> ЗОШ І-ІІІ ст. №2</a:t>
            </a:r>
          </a:p>
          <a:p>
            <a:r>
              <a:rPr lang="uk-UA" i="1" dirty="0" err="1" smtClean="0"/>
              <a:t>Таргоній</a:t>
            </a:r>
            <a:r>
              <a:rPr lang="uk-UA" i="1" dirty="0" smtClean="0"/>
              <a:t> Діана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2682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887412"/>
          </a:xfrm>
        </p:spPr>
        <p:txBody>
          <a:bodyPr/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Дизайнер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352839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2600" dirty="0"/>
              <a:t>Зміст праці. Дизайн – порівняно новий вигляд професійної художньої діяльності по проектуванню наочного світу, що оточує людину.</a:t>
            </a:r>
          </a:p>
          <a:p>
            <a:pPr algn="just"/>
            <a:r>
              <a:rPr lang="uk-UA" sz="2600" dirty="0"/>
              <a:t>Слово «дизайн» пішло від англ. </a:t>
            </a:r>
            <a:r>
              <a:rPr lang="en-US" sz="2600" dirty="0"/>
              <a:t>design — </a:t>
            </a:r>
            <a:r>
              <a:rPr lang="uk-UA" sz="2600" dirty="0"/>
              <a:t>проектувати, креслити, замислювати проект, план, малюнок. Дизайн виник на початку </a:t>
            </a:r>
            <a:r>
              <a:rPr lang="en-US" sz="2600" dirty="0"/>
              <a:t>XX </a:t>
            </a:r>
            <a:r>
              <a:rPr lang="uk-UA" sz="2600" dirty="0"/>
              <a:t>століття як реакція на стихійне формування візуальних і функціональних властивостей наочного середовища. Дизайнер розробляє зразки її раціональної побудови, з тим: щоб людину оточували речі і предмети не тільки корисні, але і зручні, красиві, економні. Головним завданням дизайнера є задоволення потреби людини (замовника) в гармонії з наочним середовищем за допомогою проектування естетичних властивостей промислових виробів.</a:t>
            </a:r>
          </a:p>
          <a:p>
            <a:pPr algn="just"/>
            <a:r>
              <a:rPr lang="uk-UA" sz="2600" dirty="0"/>
              <a:t>Професійна діяльність дизайнера включає розробку художньо-конструкторських проектів виробів виробничого і побутового призначення (товарів народного споживання) із забезпеченням високого рівня їх споживчих властивостей і естетичних якостей, розробку проектів оформлення інтер'єрів приміщень, пошук найбільш раціональних варіантів рішень конструкційно-обробних матеріалів і деталей зовнішнього оформлення, розробку компонувальних і композиційних рішень, проектування художнього оздоблення упаковки виробу, участь в рекламі, розробку технічної документації, здійснення авторського нагляду.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7" y="4653136"/>
            <a:ext cx="3026227" cy="20162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667782"/>
            <a:ext cx="2952328" cy="2001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610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820688"/>
          </a:xfrm>
        </p:spPr>
        <p:txBody>
          <a:bodyPr/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Архітектор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352928" cy="374441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sz="2300" dirty="0"/>
              <a:t>Зародження архітектури відноситься до часу первіснообщинного ладу, коли виникли перші штучно створені житла і поселення. Тоді були освоєні прості прийоми організації простору на основі прямокутника і кола, почався розвиток конструктивних систем будівель з опорами, стінами, з конічним, двосхилим або плоским балочним покриттям. Для будівництва застосовувалося дерево, камінь або цегла-сирець. Кінець первіснообщинного ладу відмічений будівництвом фортець зі стінами, земляними валами і ровами.</a:t>
            </a:r>
          </a:p>
          <a:p>
            <a:pPr algn="just"/>
            <a:r>
              <a:rPr lang="uk-UA" sz="2300" dirty="0"/>
              <a:t>З виникненням держав з'явилася така форма поселення, як місто (центр управління, ремісничого виробництва, торгівлі). Збільшилося число типів споруд, які визначалися їх призначенням: палаци, храми, захисні споруди. У Стародавній Греції був розроблений тип житлового будинку з внутрішнім подвір’ям, а також з'явилися такі види споруд, як театр і стадіон. Архітектори Стародавнього Риму будували мости, акведуки, амфітеатри, театри, терми, криті ринки,</a:t>
            </a:r>
            <a:r>
              <a:rPr lang="uk-UA" sz="2300" dirty="0" err="1"/>
              <a:t> базилик</a:t>
            </a:r>
            <a:r>
              <a:rPr lang="uk-UA" sz="2300" dirty="0"/>
              <a:t>и, навіть п’яти- шестиповерхові будинки для малоімущих.</a:t>
            </a:r>
          </a:p>
          <a:p>
            <a:pPr algn="just"/>
            <a:r>
              <a:rPr lang="uk-UA" sz="2300" dirty="0"/>
              <a:t>Важливий етап в розвитку архітектури пов'язаний з епохою Відродження (Х-Х1 ст.) З цим часом пов'язано виникнення професії – архітектор.</a:t>
            </a:r>
          </a:p>
          <a:p>
            <a:pPr algn="just"/>
            <a:r>
              <a:rPr lang="uk-UA" sz="2300" dirty="0"/>
              <a:t>Професійна, спрямованість — художній образ (артистичний в поєднанні з дослідницьким професійним типом).</a:t>
            </a:r>
          </a:p>
          <a:p>
            <a:pPr algn="just"/>
            <a:r>
              <a:rPr lang="uk-UA" sz="2300" dirty="0"/>
              <a:t>Домінуючі інтереси — образотворче мистецтво, будівництво.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797152"/>
            <a:ext cx="2522076" cy="18903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337930"/>
            <a:ext cx="2331715" cy="23936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4302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992888" cy="5472608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Пройшовши анкету </a:t>
            </a:r>
            <a:r>
              <a:rPr lang="en-US" sz="4000" dirty="0" smtClean="0"/>
              <a:t>“</a:t>
            </a:r>
            <a:r>
              <a:rPr lang="uk-UA" sz="4000" dirty="0" smtClean="0"/>
              <a:t>Пізнай себе</a:t>
            </a:r>
            <a:r>
              <a:rPr lang="en-US" sz="4000" dirty="0" smtClean="0"/>
              <a:t>”</a:t>
            </a:r>
            <a:r>
              <a:rPr lang="uk-UA" sz="4000" dirty="0" smtClean="0"/>
              <a:t> я встановила свій </a:t>
            </a:r>
            <a:r>
              <a:rPr lang="uk-UA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власний універсальний код</a:t>
            </a:r>
            <a:r>
              <a:rPr lang="uk-UA" sz="4000" dirty="0" smtClean="0"/>
              <a:t>:</a:t>
            </a:r>
          </a:p>
          <a:p>
            <a:r>
              <a:rPr lang="uk-UA" sz="96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ХПРП</a:t>
            </a:r>
            <a:endParaRPr lang="ru-RU" sz="9600" b="1" u="sng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878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892696"/>
          </a:xfrm>
        </p:spPr>
        <p:txBody>
          <a:bodyPr>
            <a:normAutofit/>
          </a:bodyPr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 самовиховання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208912" cy="4680520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Усвідомлення 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необхідності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собою.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виховати</a:t>
            </a:r>
            <a:r>
              <a:rPr lang="ru-RU" dirty="0" smtClean="0"/>
              <a:t> у </a:t>
            </a:r>
            <a:r>
              <a:rPr lang="ru-RU" dirty="0" err="1" smtClean="0"/>
              <a:t>собі</a:t>
            </a:r>
            <a:r>
              <a:rPr lang="ru-RU" dirty="0" smtClean="0"/>
              <a:t> </a:t>
            </a:r>
            <a:r>
              <a:rPr lang="ru-RU" dirty="0" err="1" smtClean="0"/>
              <a:t>цілеспрямованість</a:t>
            </a:r>
            <a:r>
              <a:rPr lang="ru-RU" dirty="0" smtClean="0"/>
              <a:t> у </a:t>
            </a:r>
            <a:r>
              <a:rPr lang="ru-RU" dirty="0" err="1" smtClean="0"/>
              <a:t>досягненні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мети та </a:t>
            </a:r>
            <a:r>
              <a:rPr lang="ru-RU" dirty="0" err="1" smtClean="0"/>
              <a:t>бажання</a:t>
            </a:r>
            <a:r>
              <a:rPr lang="ru-RU" dirty="0" smtClean="0"/>
              <a:t> стати </a:t>
            </a:r>
            <a:r>
              <a:rPr lang="ru-RU" dirty="0" err="1" smtClean="0"/>
              <a:t>кращим</a:t>
            </a:r>
            <a:r>
              <a:rPr lang="ru-RU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ироблення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роботи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собою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/>
              <a:t>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порівняти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/>
              <a:t>“Я” у </a:t>
            </a:r>
            <a:r>
              <a:rPr lang="ru-RU" dirty="0" err="1"/>
              <a:t>теперішньому</a:t>
            </a:r>
            <a:r>
              <a:rPr lang="ru-RU" dirty="0"/>
              <a:t>, “Я”,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хочуть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, і “Я”,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уявляє</a:t>
            </a:r>
            <a:r>
              <a:rPr lang="ru-RU" dirty="0"/>
              <a:t> себе у </a:t>
            </a:r>
            <a:r>
              <a:rPr lang="ru-RU" dirty="0" err="1"/>
              <a:t>майбутньому</a:t>
            </a:r>
            <a:r>
              <a:rPr lang="ru-RU" dirty="0"/>
              <a:t>. 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ктивне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здійснення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програми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самовиховання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включаючи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зміну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себе і </a:t>
            </a:r>
            <a:r>
              <a:rPr lang="ru-RU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обставин</a:t>
            </a:r>
            <a:r>
              <a:rPr lang="ru-RU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 </a:t>
            </a: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/>
              <a:t>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самовиховання</a:t>
            </a:r>
            <a:r>
              <a:rPr lang="ru-RU" dirty="0"/>
              <a:t> активно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: “Я </a:t>
            </a:r>
            <a:r>
              <a:rPr lang="ru-RU" dirty="0" err="1"/>
              <a:t>тепер</a:t>
            </a:r>
            <a:r>
              <a:rPr lang="ru-RU" dirty="0"/>
              <a:t> і в </a:t>
            </a:r>
            <a:r>
              <a:rPr lang="ru-RU" dirty="0" err="1"/>
              <a:t>майбутньому</a:t>
            </a:r>
            <a:r>
              <a:rPr lang="ru-RU" dirty="0"/>
              <a:t>”, “</a:t>
            </a:r>
            <a:r>
              <a:rPr lang="ru-RU" dirty="0" err="1"/>
              <a:t>Вимоги</a:t>
            </a:r>
            <a:r>
              <a:rPr lang="ru-RU" dirty="0"/>
              <a:t> до мене і </a:t>
            </a:r>
            <a:r>
              <a:rPr lang="ru-RU" dirty="0" err="1"/>
              <a:t>вимоги</a:t>
            </a:r>
            <a:r>
              <a:rPr lang="ru-RU" dirty="0"/>
              <a:t> до себе”, “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самовиховання</a:t>
            </a:r>
            <a:r>
              <a:rPr lang="ru-RU" dirty="0"/>
              <a:t> і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”. 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Завершальний: оцінка результатів самовиховання. </a:t>
            </a:r>
            <a:r>
              <a:rPr lang="ru-RU" dirty="0" err="1" smtClean="0"/>
              <a:t>Інтенсивно</a:t>
            </a:r>
            <a:r>
              <a:rPr lang="ru-RU" dirty="0" smtClean="0"/>
              <a:t> </a:t>
            </a:r>
            <a:r>
              <a:rPr lang="ru-RU" dirty="0" err="1"/>
              <a:t>працюють</a:t>
            </a:r>
            <a:r>
              <a:rPr lang="ru-RU" dirty="0"/>
              <a:t> </a:t>
            </a:r>
            <a:r>
              <a:rPr lang="ru-RU" dirty="0" err="1"/>
              <a:t>ведучі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: “</a:t>
            </a:r>
            <a:r>
              <a:rPr lang="ru-RU" dirty="0" err="1"/>
              <a:t>Який</a:t>
            </a:r>
            <a:r>
              <a:rPr lang="ru-RU" dirty="0"/>
              <a:t> я </a:t>
            </a:r>
            <a:r>
              <a:rPr lang="ru-RU" dirty="0" err="1"/>
              <a:t>був</a:t>
            </a:r>
            <a:r>
              <a:rPr lang="ru-RU" dirty="0"/>
              <a:t>”, “</a:t>
            </a:r>
            <a:r>
              <a:rPr lang="ru-RU" dirty="0" err="1"/>
              <a:t>Який</a:t>
            </a:r>
            <a:r>
              <a:rPr lang="ru-RU" dirty="0"/>
              <a:t> я є”, “Я в </a:t>
            </a:r>
            <a:r>
              <a:rPr lang="ru-RU" dirty="0" err="1"/>
              <a:t>майбутньому</a:t>
            </a:r>
            <a:r>
              <a:rPr lang="ru-RU" dirty="0"/>
              <a:t>”, “Я і </a:t>
            </a:r>
            <a:r>
              <a:rPr lang="ru-RU" dirty="0" err="1"/>
              <a:t>самовиховання</a:t>
            </a:r>
            <a:r>
              <a:rPr lang="ru-RU" dirty="0"/>
              <a:t>”. 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3406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476673"/>
            <a:ext cx="7920880" cy="1584176"/>
          </a:xfrm>
        </p:spPr>
        <p:txBody>
          <a:bodyPr>
            <a:normAutofit/>
          </a:bodyPr>
          <a:lstStyle/>
          <a:p>
            <a:r>
              <a:rPr lang="uk-UA" sz="2400" dirty="0" smtClean="0"/>
              <a:t>У центрі зайнятості я дізналася що сприятливі для мене професії не затребувані у нашому місті, працювати за цими професіями вигідно лише у великих, більш розвинених містах.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191476"/>
            <a:ext cx="2830645" cy="403401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431" y="2191476"/>
            <a:ext cx="3051445" cy="403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1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548680"/>
            <a:ext cx="7992888" cy="5904656"/>
          </a:xfrm>
        </p:spPr>
        <p:txBody>
          <a:bodyPr/>
          <a:lstStyle/>
          <a:p>
            <a:r>
              <a:rPr lang="uk-UA" dirty="0" smtClean="0"/>
              <a:t>Професійну освіту за сприятливими для мене професіями можна здобути у таких вищих навчальних закладах:</a:t>
            </a:r>
          </a:p>
          <a:p>
            <a:endParaRPr lang="uk-UA" dirty="0" smtClean="0"/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Київський національний університет будівництва і архітектури (КНУБА)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Київський національний університет технологій і </a:t>
            </a:r>
            <a:r>
              <a:rPr lang="uk-UA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дизайна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(КНУТД)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Національна академія образотворчого мистецтва і архітектури (НАОМА)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Національний авіаційний університет (НАУ)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Львівський національний аграрний університет (ЛНАУ)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Харківський національний університет будівництва і архітектури (ХНУБА)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Чернівецький національний університет (ЧНУ)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Східноєвропейський національний університет імені Лесі Українки (СНУ)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uk-UA" dirty="0" smtClean="0"/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89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920880" cy="4752528"/>
          </a:xfrm>
        </p:spPr>
        <p:txBody>
          <a:bodyPr>
            <a:normAutofit lnSpcReduction="10000"/>
          </a:bodyPr>
          <a:lstStyle/>
          <a:p>
            <a:r>
              <a:rPr lang="uk-UA" sz="3200" dirty="0" smtClean="0"/>
              <a:t>У разі неможливості здобуття освіти я візьму рік перед вступом , тобто спробую поступити ще раз, працюючи наполегливіше цей рік.</a:t>
            </a:r>
            <a:r>
              <a:rPr lang="ru-RU" sz="3200" dirty="0" smtClean="0"/>
              <a:t> Але </a:t>
            </a:r>
            <a:r>
              <a:rPr lang="ru-RU" sz="3200" dirty="0"/>
              <a:t> </a:t>
            </a:r>
            <a:r>
              <a:rPr lang="ru-RU" sz="3200" dirty="0" smtClean="0"/>
              <a:t>я </a:t>
            </a:r>
            <a:r>
              <a:rPr lang="ru-RU" sz="3200" dirty="0" err="1" smtClean="0"/>
              <a:t>вірю</a:t>
            </a:r>
            <a:r>
              <a:rPr lang="ru-RU" sz="3200" dirty="0" smtClean="0"/>
              <a:t> </a:t>
            </a:r>
            <a:r>
              <a:rPr lang="ru-RU" sz="3200" dirty="0"/>
              <a:t>в </a:t>
            </a:r>
            <a:r>
              <a:rPr lang="ru-RU" sz="3200" dirty="0" err="1"/>
              <a:t>свої</a:t>
            </a:r>
            <a:r>
              <a:rPr lang="ru-RU" sz="3200" dirty="0"/>
              <a:t> </a:t>
            </a:r>
            <a:r>
              <a:rPr lang="ru-RU" sz="3200" dirty="0" err="1"/>
              <a:t>сили</a:t>
            </a:r>
            <a:r>
              <a:rPr lang="ru-RU" sz="3200" dirty="0"/>
              <a:t>, знаю </a:t>
            </a:r>
            <a:r>
              <a:rPr lang="ru-RU" sz="3200" dirty="0" err="1"/>
              <a:t>свої</a:t>
            </a:r>
            <a:r>
              <a:rPr lang="ru-RU" sz="3200" dirty="0"/>
              <a:t> </a:t>
            </a:r>
            <a:r>
              <a:rPr lang="ru-RU" sz="3200" dirty="0" err="1"/>
              <a:t>можливості</a:t>
            </a:r>
            <a:r>
              <a:rPr lang="ru-RU" sz="3200" dirty="0"/>
              <a:t>, тому я буду </a:t>
            </a:r>
            <a:r>
              <a:rPr lang="ru-RU" sz="3200" dirty="0" err="1"/>
              <a:t>розширювати</a:t>
            </a:r>
            <a:r>
              <a:rPr lang="ru-RU" sz="3200" dirty="0"/>
              <a:t> </a:t>
            </a:r>
            <a:r>
              <a:rPr lang="ru-RU" sz="3200" dirty="0" err="1"/>
              <a:t>свої</a:t>
            </a:r>
            <a:r>
              <a:rPr lang="ru-RU" sz="3200" dirty="0"/>
              <a:t> </a:t>
            </a:r>
            <a:r>
              <a:rPr lang="ru-RU" sz="3200" dirty="0" err="1"/>
              <a:t>знання</a:t>
            </a:r>
            <a:r>
              <a:rPr lang="ru-RU" sz="3200" dirty="0"/>
              <a:t> і </a:t>
            </a:r>
            <a:r>
              <a:rPr lang="ru-RU" sz="3200" dirty="0" err="1"/>
              <a:t>отримані</a:t>
            </a:r>
            <a:r>
              <a:rPr lang="ru-RU" sz="3200" dirty="0"/>
              <a:t> </a:t>
            </a:r>
            <a:r>
              <a:rPr lang="ru-RU" sz="3200" dirty="0" err="1"/>
              <a:t>навички</a:t>
            </a:r>
            <a:r>
              <a:rPr lang="ru-RU" sz="3200" dirty="0"/>
              <a:t>, досягну </a:t>
            </a:r>
            <a:r>
              <a:rPr lang="ru-RU" sz="3200" dirty="0" err="1"/>
              <a:t>поставлених</a:t>
            </a:r>
            <a:r>
              <a:rPr lang="ru-RU" sz="3200" dirty="0"/>
              <a:t> </a:t>
            </a:r>
            <a:r>
              <a:rPr lang="ru-RU" sz="3200" dirty="0" err="1"/>
              <a:t>цілей</a:t>
            </a:r>
            <a:r>
              <a:rPr lang="ru-RU" sz="3200" dirty="0"/>
              <a:t> і буду </a:t>
            </a:r>
            <a:r>
              <a:rPr lang="ru-RU" sz="3200" dirty="0" err="1"/>
              <a:t>ставити</a:t>
            </a:r>
            <a:r>
              <a:rPr lang="ru-RU" sz="3200" dirty="0"/>
              <a:t> перед собою </a:t>
            </a:r>
            <a:r>
              <a:rPr lang="ru-RU" sz="3200" dirty="0" err="1"/>
              <a:t>нові</a:t>
            </a:r>
            <a:r>
              <a:rPr lang="ru-RU" sz="3200" dirty="0" smtClean="0"/>
              <a:t>. </a:t>
            </a:r>
          </a:p>
          <a:p>
            <a:r>
              <a:rPr lang="ru-RU" sz="3200" dirty="0" smtClean="0"/>
              <a:t>І </a:t>
            </a:r>
            <a:r>
              <a:rPr lang="ru-RU" sz="3200" dirty="0" err="1" smtClean="0"/>
              <a:t>бажаю</a:t>
            </a:r>
            <a:r>
              <a:rPr lang="ru-RU" sz="3200" dirty="0" smtClean="0"/>
              <a:t> </a:t>
            </a:r>
            <a:r>
              <a:rPr lang="ru-RU" sz="3200" dirty="0" err="1" smtClean="0"/>
              <a:t>цього</a:t>
            </a:r>
            <a:r>
              <a:rPr lang="ru-RU" sz="3200" dirty="0" smtClean="0"/>
              <a:t> </a:t>
            </a:r>
            <a:r>
              <a:rPr lang="ru-RU" sz="3200" dirty="0" err="1" smtClean="0"/>
              <a:t>іншим</a:t>
            </a:r>
            <a:r>
              <a:rPr lang="ru-RU" sz="3200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4625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904656"/>
          </a:xfrm>
        </p:spPr>
        <p:txBody>
          <a:bodyPr/>
          <a:lstStyle/>
          <a:p>
            <a:pPr algn="just"/>
            <a:r>
              <a:rPr lang="uk-UA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Мета: </a:t>
            </a:r>
            <a:r>
              <a:rPr lang="uk-UA" dirty="0" smtClean="0"/>
              <a:t>визначити свою орієнтовну професійну діяльність.</a:t>
            </a:r>
          </a:p>
          <a:p>
            <a:pPr algn="just"/>
            <a:r>
              <a:rPr lang="uk-UA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Завдання:</a:t>
            </a:r>
            <a:r>
              <a:rPr lang="uk-UA" dirty="0" smtClean="0"/>
              <a:t> скласти план дій реалізації проекту.</a:t>
            </a:r>
          </a:p>
          <a:p>
            <a:r>
              <a:rPr lang="uk-UA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План дій реалізації проекту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Визначити до якого типу людей я належу.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ясувати типи інтересів інших.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Виявити, який тип інтересів збігається з моїм.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Ознайомитися з типами професій і їх вимогами до особистості.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Опитати друзів і знайомих якої вони думки про мої здібності.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Виявити які професії сприятливі для мене.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Встановити власний універсальний код.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Скласти план самовиховання.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Дізнатися у фонді зайнятості які сприятливі для мене професії затребувані в нашому місті.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ясувати де можна здобути професійну освіту.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Спланувати свої дії у разі неможливості здобуття освіти.</a:t>
            </a:r>
          </a:p>
          <a:p>
            <a:pPr marL="457200" indent="-457200" algn="just">
              <a:buFont typeface="+mj-lt"/>
              <a:buAutoNum type="arabicPeriod"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just">
              <a:buFont typeface="Courier New" panose="02070309020205020404" pitchFamily="49" charset="0"/>
              <a:buChar char="o"/>
            </a:pPr>
            <a:endPara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049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620688"/>
            <a:ext cx="6400800" cy="1473200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Анкета </a:t>
            </a:r>
            <a:r>
              <a:rPr lang="en-US" sz="2800" dirty="0" smtClean="0"/>
              <a:t>“</a:t>
            </a:r>
            <a:r>
              <a:rPr lang="uk-UA" sz="2800" dirty="0" smtClean="0"/>
              <a:t>Пізнай себе</a:t>
            </a:r>
            <a:r>
              <a:rPr lang="en-US" sz="2800" dirty="0" smtClean="0"/>
              <a:t>”</a:t>
            </a:r>
            <a:r>
              <a:rPr lang="uk-UA" sz="2800" dirty="0"/>
              <a:t> </a:t>
            </a:r>
            <a:r>
              <a:rPr lang="uk-UA" sz="2800" dirty="0" smtClean="0"/>
              <a:t>показала мені, що я належу то типу </a:t>
            </a:r>
            <a:r>
              <a:rPr lang="en-US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uk-UA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– художній образ</a:t>
            </a:r>
            <a:r>
              <a:rPr lang="en-US" sz="28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uk-UA" sz="2800" dirty="0" smtClean="0"/>
              <a:t>.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420888"/>
            <a:ext cx="3304087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564904"/>
            <a:ext cx="3494281" cy="231026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4496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424936" cy="6408712"/>
          </a:xfrm>
        </p:spPr>
        <p:txBody>
          <a:bodyPr/>
          <a:lstStyle/>
          <a:p>
            <a:endParaRPr lang="uk-UA" dirty="0" smtClean="0"/>
          </a:p>
          <a:p>
            <a:r>
              <a:rPr lang="uk-UA" b="1" dirty="0" smtClean="0"/>
              <a:t>А також є інші типи професій, такі як:</a:t>
            </a:r>
          </a:p>
          <a:p>
            <a:endParaRPr lang="uk-UA" b="1" dirty="0" smtClean="0"/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– природа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– техніка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– </a:t>
            </a:r>
            <a:r>
              <a:rPr lang="uk-UA" sz="4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</a:t>
            </a:r>
            <a:endParaRPr lang="uk-UA" sz="4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uk-UA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– знакова система</a:t>
            </a:r>
            <a:endParaRPr lang="uk-UA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111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04664"/>
            <a:ext cx="8496944" cy="6264696"/>
          </a:xfrm>
        </p:spPr>
        <p:txBody>
          <a:bodyPr/>
          <a:lstStyle/>
          <a:p>
            <a:r>
              <a:rPr lang="uk-UA" dirty="0" smtClean="0"/>
              <a:t>Я виявила що тип людей до якого я належу збігається з моїми інтересами, а саме 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uk-UA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Людина -  художній образ</a:t>
            </a:r>
            <a:r>
              <a:rPr lang="en-US" sz="3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r>
              <a:rPr lang="uk-UA" dirty="0" smtClean="0"/>
              <a:t>.</a:t>
            </a:r>
          </a:p>
          <a:p>
            <a:pPr algn="just"/>
            <a:r>
              <a:rPr lang="uk-U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 праці: </a:t>
            </a:r>
            <a:r>
              <a:rPr lang="uk-UA" sz="3200" dirty="0" smtClean="0"/>
              <a:t>художній образ і закономірності його створення.</a:t>
            </a:r>
          </a:p>
          <a:p>
            <a:pPr algn="just"/>
            <a:r>
              <a:rPr lang="uk-UA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Професійно важливі якості: </a:t>
            </a:r>
            <a:r>
              <a:rPr lang="uk-UA" sz="3200" dirty="0" smtClean="0"/>
              <a:t>творче, образне мислення, образна </a:t>
            </a:r>
            <a:r>
              <a:rPr lang="uk-UA" sz="3200" dirty="0" err="1" smtClean="0"/>
              <a:t>пам</a:t>
            </a:r>
            <a:r>
              <a:rPr lang="en-US" sz="3200" dirty="0" smtClean="0"/>
              <a:t>’</a:t>
            </a:r>
            <a:r>
              <a:rPr lang="uk-UA" sz="3200" dirty="0" smtClean="0"/>
              <a:t>ять, спостережливість, художній смак, художні здібності.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4104591"/>
            <a:ext cx="1592965" cy="238944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116423"/>
            <a:ext cx="3411569" cy="254036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07160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332656"/>
            <a:ext cx="8280920" cy="6264696"/>
          </a:xfrm>
        </p:spPr>
        <p:txBody>
          <a:bodyPr/>
          <a:lstStyle/>
          <a:p>
            <a:r>
              <a:rPr lang="uk-UA" dirty="0"/>
              <a:t>Професії типу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"Людина – художній образ" </a:t>
            </a:r>
            <a:r>
              <a:rPr lang="uk-UA" dirty="0"/>
              <a:t>класифікуються:</a:t>
            </a: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 </a:t>
            </a:r>
            <a:r>
              <a:rPr lang="uk-UA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 областю застосування:</a:t>
            </a:r>
          </a:p>
          <a:p>
            <a:pPr algn="just"/>
            <a:r>
              <a:rPr lang="uk-UA" dirty="0"/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простір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(архітектори, ландшафтні дизайнери, 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дизайнери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інтер'єрів, дизайнери меблів, скульптори);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звукове середовище, музика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(виконавці різних музичних жанрів, композитори, диригенти, вокалісти);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(письменники, поети, драматурги);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колір, образотворче мистецтво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(художники-живописці, графіки, художники-декоратори);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кіно і відео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(фотохудожники, кіно- і телеоператори, режисери);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сцена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(артисти театру, артисти балету);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 вигляд людини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(модельєри, перукарі,</a:t>
            </a:r>
            <a:r>
              <a:rPr lang="uk-U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візажист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и, ювеліри).</a:t>
            </a: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uk-UA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За цілями і задачами праці можна виділити професії: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організаторські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(режисер, постановник, диригент, балетмейстер);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власне творчі, </a:t>
            </a:r>
            <a:r>
              <a:rPr lang="uk-UA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творчі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(письменник, живописець, композитор, актор);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виконавські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(виготовлювач художніх виробів, кондитер, кравець);</a:t>
            </a:r>
          </a:p>
          <a:p>
            <a:pPr algn="just"/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дослідницькі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(мистецтвознавець, театрознавець, реставратор).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3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8064896" cy="1872208"/>
          </a:xfrm>
        </p:spPr>
        <p:txBody>
          <a:bodyPr/>
          <a:lstStyle/>
          <a:p>
            <a:pPr algn="just"/>
            <a:r>
              <a:rPr lang="uk-UA" dirty="0" smtClean="0"/>
              <a:t>Мої друзі та знайомі вважають тип </a:t>
            </a:r>
            <a:r>
              <a:rPr lang="en-US" dirty="0" smtClean="0"/>
              <a:t>“</a:t>
            </a:r>
            <a:r>
              <a:rPr lang="uk-UA" dirty="0" smtClean="0"/>
              <a:t>Людина – художній образ</a:t>
            </a:r>
            <a:r>
              <a:rPr lang="en-US" dirty="0" smtClean="0"/>
              <a:t>”</a:t>
            </a:r>
            <a:r>
              <a:rPr lang="uk-UA" dirty="0" smtClean="0"/>
              <a:t> доцільним для мене. Так як вони бачать у мене творчу натуру, яка має розчинені творчі здібності, креативне мислення, неординарні задумки і високий художній смак. Вони уявляють мене у ролі художника або дизайнера.</a:t>
            </a:r>
          </a:p>
          <a:p>
            <a:pPr algn="just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56992"/>
            <a:ext cx="3659945" cy="25736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091671"/>
            <a:ext cx="3600400" cy="23959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936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496944" cy="5544616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На мою думку найсприятливішими для мене професіями є:</a:t>
            </a:r>
          </a:p>
          <a:p>
            <a:endParaRPr lang="uk-UA" sz="3200" dirty="0" smtClean="0"/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uk-UA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Художник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uk-UA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Дизайнер</a:t>
            </a:r>
            <a:r>
              <a:rPr lang="uk-UA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uk-UA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Архітектор</a:t>
            </a:r>
          </a:p>
        </p:txBody>
      </p:sp>
    </p:spTree>
    <p:extLst>
      <p:ext uri="{BB962C8B-B14F-4D97-AF65-F5344CB8AC3E}">
        <p14:creationId xmlns:p14="http://schemas.microsoft.com/office/powerpoint/2010/main" val="2004990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792088"/>
          </a:xfrm>
        </p:spPr>
        <p:txBody>
          <a:bodyPr/>
          <a:lstStyle/>
          <a:p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Художник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268760"/>
            <a:ext cx="8424936" cy="237626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Зміст праці. </a:t>
            </a:r>
            <a:r>
              <a:rPr lang="uk-UA" dirty="0"/>
              <a:t>Виконавець художньо-оформлювальних робіт по розробленим художником ескізам, шаблонам, еталонам створює плакати, графічні схеми і інші оформлювальні роботи, здійснює художній розпис панно, елементів декоративного оформлення інтер'єрів будинків, магазинів, різних установ.</a:t>
            </a:r>
          </a:p>
          <a:p>
            <a:pPr algn="just"/>
            <a:r>
              <a:rPr lang="uk-UA" dirty="0"/>
              <a:t>Художник-оформлювач знає основи живопису і малюнка; правила складання кольорів; прийоми і техніку виконання малюнка; вимоги, що пред'являються до пофарбованих поверхонь; властивості матеріалів, вживаних в оформлювальній справі; прийоми виконання шрифтових робіт і види шрифтів.</a:t>
            </a:r>
          </a:p>
          <a:p>
            <a:pPr algn="just"/>
            <a:r>
              <a:rPr lang="uk-UA" dirty="0"/>
              <a:t>Художник-оформлювач уміє виконувати шрифтові роботи за різними технологіями, розпис, графічні роботи середньої складності.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665037"/>
            <a:ext cx="2161304" cy="30791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861048"/>
            <a:ext cx="38100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57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130</TotalTime>
  <Words>848</Words>
  <Application>Microsoft Office PowerPoint</Application>
  <PresentationFormat>Экран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Волна</vt:lpstr>
      <vt:lpstr>Творчий проект “Моя професійна кар’єра”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Художник</vt:lpstr>
      <vt:lpstr>Дизайнер</vt:lpstr>
      <vt:lpstr>Архітектор</vt:lpstr>
      <vt:lpstr>Презентация PowerPoint</vt:lpstr>
      <vt:lpstr>План самовиховання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Творчий проект “Моя професійна кар’єра”</dc:title>
  <dc:creator>ДИАНА</dc:creator>
  <cp:lastModifiedBy>ДИАНА</cp:lastModifiedBy>
  <cp:revision>13</cp:revision>
  <dcterms:created xsi:type="dcterms:W3CDTF">2013-12-25T19:23:50Z</dcterms:created>
  <dcterms:modified xsi:type="dcterms:W3CDTF">2013-12-25T21:34:10Z</dcterms:modified>
</cp:coreProperties>
</file>