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737725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487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487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511765-661F-48B6-9A01-EEAD7E3A385D}" type="slidenum">
              <a:rPr lang="uk-UA" altLang="ru-RU"/>
              <a:pPr/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3688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688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D71386-D50D-4403-AD13-19ABF31F4124}" type="slidenum">
              <a:rPr lang="uk-UA" altLang="ru-RU"/>
              <a:pPr/>
              <a:t>‹#›</a:t>
            </a:fld>
            <a:endParaRPr lang="uk-UA" alt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771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4994C-26E3-40B2-B494-8FD17D6C8006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74244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08203-6D5C-492A-87E5-F61686FA2469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83608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247E6-CB2B-42B7-BF46-1CFF7688DE61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8065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E2E7A4-908B-4A03-8798-BF31A4D8916E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43693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635F8-7F02-4E3F-8457-7C5060175006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17499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1B91A-65CD-441D-974F-757CE304ED2E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07480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86F33-5F30-4126-BD1B-2F93032DE66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4949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37373-669C-404E-84B2-B9238E905ACD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82278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1ABDD5-9593-453F-BEB1-E1B7616DE106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89574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87D26-241B-400B-9120-06CA82A66728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02132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84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84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3584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584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584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585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585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585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3585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sp>
          <p:nvSpPr>
            <p:cNvPr id="3585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585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85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85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85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86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586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3586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 smtClean="0"/>
              <a:t>Образец текста</a:t>
            </a:r>
          </a:p>
          <a:p>
            <a:pPr lvl="1"/>
            <a:r>
              <a:rPr lang="uk-UA" altLang="ru-RU" smtClean="0"/>
              <a:t>Второй уровень</a:t>
            </a:r>
          </a:p>
          <a:p>
            <a:pPr lvl="2"/>
            <a:r>
              <a:rPr lang="uk-UA" altLang="ru-RU" smtClean="0"/>
              <a:t>Третий уровень</a:t>
            </a:r>
          </a:p>
          <a:p>
            <a:pPr lvl="3"/>
            <a:r>
              <a:rPr lang="uk-UA" altLang="ru-RU" smtClean="0"/>
              <a:t>Четвертый уровень</a:t>
            </a:r>
          </a:p>
          <a:p>
            <a:pPr lvl="4"/>
            <a:r>
              <a:rPr lang="uk-UA" altLang="ru-RU" smtClean="0"/>
              <a:t>Пятый уровень</a:t>
            </a:r>
          </a:p>
        </p:txBody>
      </p:sp>
      <p:sp>
        <p:nvSpPr>
          <p:cNvPr id="3586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586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586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D3CE78E-DD59-4D14-B8BC-4EFE23EDE2D5}" type="slidenum">
              <a:rPr lang="uk-UA" altLang="ru-RU"/>
              <a:pPr/>
              <a:t>‹#›</a:t>
            </a:fld>
            <a:endParaRPr lang="uk-UA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dirty="0" smtClean="0"/>
              <a:t>Країни Азії, Африки і Латинської Америки у ІІ половині ХХ століття на початку ХХІ ст.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marL="685800" indent="-685800" eaLnBrk="1" hangingPunct="1">
              <a:defRPr/>
            </a:pPr>
            <a:r>
              <a:rPr lang="uk-UA" sz="2000" u="sng" smtClean="0"/>
              <a:t> Ліквідація колоніалізму в країнах Азії і Африки. Розвиток незалежних держав.</a:t>
            </a:r>
          </a:p>
          <a:p>
            <a:pPr marL="685800" indent="-685800" algn="l" eaLnBrk="1" hangingPunct="1">
              <a:buFontTx/>
              <a:buChar char="•"/>
              <a:defRPr/>
            </a:pPr>
            <a:r>
              <a:rPr lang="uk-UA" sz="2000" smtClean="0"/>
              <a:t>Після ІІ світової війни склалися передумови для здобуття державної незалежності багатьма країнами:</a:t>
            </a:r>
          </a:p>
          <a:p>
            <a:pPr marL="685800" indent="-685800" algn="l" eaLnBrk="1" hangingPunct="1">
              <a:buFont typeface="Wingdings" pitchFamily="2" charset="2"/>
              <a:buAutoNum type="arabicPeriod"/>
              <a:defRPr/>
            </a:pPr>
            <a:r>
              <a:rPr lang="uk-UA" sz="2000" smtClean="0"/>
              <a:t>Капітуляція Японії;</a:t>
            </a:r>
          </a:p>
          <a:p>
            <a:pPr marL="685800" indent="-685800" algn="l" eaLnBrk="1" hangingPunct="1">
              <a:buFont typeface="Wingdings" pitchFamily="2" charset="2"/>
              <a:buAutoNum type="arabicPeriod"/>
              <a:defRPr/>
            </a:pPr>
            <a:r>
              <a:rPr lang="uk-UA" sz="2000" smtClean="0"/>
              <a:t>Послаблення позицій В. Британії, Франції, Нідерландів;</a:t>
            </a:r>
          </a:p>
          <a:p>
            <a:pPr marL="685800" indent="-685800" algn="l" eaLnBrk="1" hangingPunct="1">
              <a:buFont typeface="Wingdings" pitchFamily="2" charset="2"/>
              <a:buAutoNum type="arabicPeriod"/>
              <a:defRPr/>
            </a:pPr>
            <a:r>
              <a:rPr lang="uk-UA" sz="2000" smtClean="0"/>
              <a:t>Зміцнення національної буржуазії, поява інших соціальних верств здатних до самостійного управління своїми державами;</a:t>
            </a:r>
          </a:p>
          <a:p>
            <a:pPr marL="685800" indent="-685800" algn="l" eaLnBrk="1" hangingPunct="1">
              <a:buFont typeface="Wingdings" pitchFamily="2" charset="2"/>
              <a:buAutoNum type="arabicPeriod"/>
              <a:defRPr/>
            </a:pPr>
            <a:r>
              <a:rPr lang="uk-UA" sz="2000" smtClean="0"/>
              <a:t>Виникнення патріотичних партій та організацій та проголошення ними боротьби за незалежність;</a:t>
            </a:r>
          </a:p>
          <a:p>
            <a:pPr marL="685800" indent="-685800" algn="l" eaLnBrk="1" hangingPunct="1">
              <a:buFont typeface="Wingdings" pitchFamily="2" charset="2"/>
              <a:buAutoNum type="arabicPeriod"/>
              <a:defRPr/>
            </a:pPr>
            <a:r>
              <a:rPr lang="uk-UA" sz="2000" smtClean="0"/>
              <a:t>“Холодна війна” між СРСР та США, яка давала можливість маневру між великими державами і цим сприяла занепаду колоніалізму.</a:t>
            </a:r>
          </a:p>
          <a:p>
            <a:pPr marL="685800" indent="-685800" algn="l" eaLnBrk="1" hangingPunct="1">
              <a:buFontTx/>
              <a:buChar char="•"/>
              <a:defRPr/>
            </a:pPr>
            <a:endParaRPr lang="uk-UA" sz="2000" smtClean="0"/>
          </a:p>
          <a:p>
            <a:pPr marL="685800" indent="-685800" algn="l" eaLnBrk="1" hangingPunct="1">
              <a:buFontTx/>
              <a:buChar char="•"/>
              <a:defRPr/>
            </a:pPr>
            <a:endParaRPr lang="uk-UA" sz="2000" smtClean="0"/>
          </a:p>
          <a:p>
            <a:pPr marL="685800" indent="-685800" algn="l" eaLnBrk="1" hangingPunct="1">
              <a:buFontTx/>
              <a:buChar char="•"/>
              <a:defRPr/>
            </a:pPr>
            <a:endParaRPr lang="uk-UA" sz="2000" u="sng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713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/>
              <a:t>Китай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 eaLnBrk="1" hangingPunct="1"/>
            <a:r>
              <a:rPr lang="uk-UA" altLang="ru-RU" smtClean="0"/>
              <a:t>1 жовтня 1949 року – проголошення КНР;</a:t>
            </a:r>
          </a:p>
          <a:p>
            <a:pPr eaLnBrk="1" hangingPunct="1"/>
            <a:r>
              <a:rPr lang="uk-UA" altLang="ru-RU" smtClean="0"/>
              <a:t>Голова КПК, лідер країни -  Мао Цзедун;</a:t>
            </a:r>
          </a:p>
          <a:p>
            <a:pPr eaLnBrk="1" hangingPunct="1"/>
            <a:r>
              <a:rPr lang="uk-UA" altLang="ru-RU" smtClean="0"/>
              <a:t>1958 рік – початок політики “великого стрибка”, форсована індустріалізація;</a:t>
            </a:r>
          </a:p>
          <a:p>
            <a:pPr eaLnBrk="1" hangingPunct="1"/>
            <a:r>
              <a:rPr lang="uk-UA" altLang="ru-RU" smtClean="0"/>
              <a:t>1965 – 1969 роки – проведення т. зв. “культурної революції”, усунення політичних суперників, встановлення диктатури Мао Цзедуна;</a:t>
            </a:r>
          </a:p>
          <a:p>
            <a:pPr eaLnBrk="1" hangingPunct="1"/>
            <a:r>
              <a:rPr lang="uk-UA" altLang="ru-RU" smtClean="0"/>
              <a:t>1984 рік – початок реформ управління промисловістю під керівництвом Ден Сяопіна;</a:t>
            </a:r>
          </a:p>
          <a:p>
            <a:pPr eaLnBrk="1" hangingPunct="1"/>
            <a:endParaRPr lang="uk-UA" altLang="ru-RU" smtClean="0"/>
          </a:p>
          <a:p>
            <a:pPr eaLnBrk="1" hangingPunct="1"/>
            <a:endParaRPr lang="uk-UA" alt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/>
              <a:t>продовження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pPr eaLnBrk="1" hangingPunct="1"/>
            <a:r>
              <a:rPr lang="uk-UA" altLang="ru-RU" smtClean="0"/>
              <a:t>Середньорічний приріст економіки Китаю складає 9,8% і за цим показником країна займає І місце у світі;</a:t>
            </a:r>
          </a:p>
          <a:p>
            <a:pPr eaLnBrk="1" hangingPunct="1"/>
            <a:r>
              <a:rPr lang="uk-UA" altLang="ru-RU" smtClean="0"/>
              <a:t>Початок ХХІ ст. – Китай лідер за збором зерна, видобутком вугілля, виробництва цементу, бавовни, м'яса. Обсяг зовнішньої торгівлі – 200 млрд. дол.;</a:t>
            </a:r>
          </a:p>
          <a:p>
            <a:pPr eaLnBrk="1" hangingPunct="1"/>
            <a:r>
              <a:rPr lang="uk-UA" altLang="ru-RU" smtClean="0"/>
              <a:t>15 жовтня 2003 року – Китай запустив у космос свого першого космонавта.</a:t>
            </a:r>
          </a:p>
          <a:p>
            <a:pPr eaLnBrk="1" hangingPunct="1"/>
            <a:r>
              <a:rPr lang="uk-UA" altLang="ru-RU" smtClean="0"/>
              <a:t>1 липня 1997 року – перехід Гонконгу до Китаю.</a:t>
            </a:r>
          </a:p>
          <a:p>
            <a:pPr eaLnBrk="1" hangingPunct="1"/>
            <a:endParaRPr lang="uk-UA" alt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smtClean="0"/>
              <a:t>Арабо – палестинська проблема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23 листопада 1947 року – Генеральна Асамблея ООН прийняла рішення про створення на території Палестини двох незалежних держав: арабської (1млн. 240 тис. чол.) та єврейської (553 тис.);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15 травня 1948 року – проголошення держави Ізраїль;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16 травня 1948 року – напад на Ізраїль  арабських держав (Єгипет, Сирія, Ліван, Йорданія);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25 січня 1949 року – закінчення війни. Перемога на боці Ізраїлю, який приєднав до своєї території 6,7 тис. км.; 900 тис. арабів залишили свої рідні місця і стали біженцями;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Початок існування однієї з найгостріших міжнародно – правових проблем сучасності – </a:t>
            </a:r>
            <a:r>
              <a:rPr lang="uk-UA" altLang="ru-RU" sz="2800" u="sng" smtClean="0"/>
              <a:t>палестинської проблеми.</a:t>
            </a:r>
          </a:p>
          <a:p>
            <a:pPr eaLnBrk="1" hangingPunct="1">
              <a:lnSpc>
                <a:spcPct val="80000"/>
              </a:lnSpc>
            </a:pPr>
            <a:endParaRPr lang="uk-UA" altLang="ru-RU" sz="2800" u="sng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03263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smtClean="0"/>
              <a:t>Етапи деколонізації:</a:t>
            </a:r>
            <a:br>
              <a:rPr lang="uk-UA" sz="4000" b="1" smtClean="0"/>
            </a:br>
            <a:endParaRPr lang="uk-UA" sz="40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sz="3600" smtClean="0"/>
              <a:t>І.1945 – середина 50х рр. – визволення народів Азії;</a:t>
            </a:r>
          </a:p>
          <a:p>
            <a:pPr eaLnBrk="1" hangingPunct="1">
              <a:buFontTx/>
              <a:buNone/>
            </a:pPr>
            <a:r>
              <a:rPr lang="uk-UA" altLang="ru-RU" sz="3600" smtClean="0"/>
              <a:t>ІІ. Середина 50х – сер. 60х рр. – визволення народів Північної та Тропічної Африки;</a:t>
            </a:r>
          </a:p>
          <a:p>
            <a:pPr eaLnBrk="1" hangingPunct="1">
              <a:buFontTx/>
              <a:buNone/>
            </a:pPr>
            <a:r>
              <a:rPr lang="uk-UA" altLang="ru-RU" sz="3600" smtClean="0"/>
              <a:t>ІІІ. Початок 70х – 1990р. – остаточний занепад колоніалізму, визволення Південної Африки.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В. Британія: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Розв'язала свої колоніальні проблеми переважно мирним шляхом;</a:t>
            </a:r>
          </a:p>
          <a:p>
            <a:pPr eaLnBrk="1" hangingPunct="1"/>
            <a:r>
              <a:rPr lang="uk-UA" altLang="ru-RU" smtClean="0"/>
              <a:t>1947 – 1950рр. – стали незалежними Індія, Пакистан, Бірма, Цейлон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Франція, Нідерланди: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Намагалися зупинити процес деколонізації за допомогою війни;</a:t>
            </a:r>
          </a:p>
          <a:p>
            <a:pPr eaLnBrk="1" hangingPunct="1"/>
            <a:r>
              <a:rPr lang="uk-UA" altLang="ru-RU" smtClean="0"/>
              <a:t>1946 – 1954 рр. – війна Франції у Індокитаї4</a:t>
            </a:r>
          </a:p>
          <a:p>
            <a:pPr eaLnBrk="1" hangingPunct="1"/>
            <a:r>
              <a:rPr lang="uk-UA" altLang="ru-RU" smtClean="0"/>
              <a:t>1954 – 1962 рр. – війна Франції у Алжирі4</a:t>
            </a:r>
          </a:p>
          <a:p>
            <a:pPr eaLnBrk="1" hangingPunct="1"/>
            <a:r>
              <a:rPr lang="uk-UA" altLang="ru-RU" smtClean="0"/>
              <a:t>1945 – 1950 рр. – війна Нідерландів в Індонезії.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ООН: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14 грудня 1960 р. – ООН прийняла декларацію “Про надання незалежності колоніальним країнам і народам”;</a:t>
            </a:r>
          </a:p>
          <a:p>
            <a:pPr eaLnBrk="1" hangingPunct="1"/>
            <a:r>
              <a:rPr lang="uk-UA" altLang="ru-RU" smtClean="0"/>
              <a:t>1960 році – 17 країн Африки отримали незалежність!</a:t>
            </a:r>
          </a:p>
          <a:p>
            <a:pPr eaLnBrk="1" hangingPunct="1"/>
            <a:r>
              <a:rPr lang="uk-UA" altLang="ru-RU" smtClean="0"/>
              <a:t>1990 р. – незалежність отримала остання колонія у світі – Намібія 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30238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smtClean="0"/>
              <a:t>Проблеми незалежних держав: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Статус аграрно – сировинних придатків колишніх метрополій;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Залежність від зовнішніх інвестицій;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Відсталість, епідемії, голод, фінансова заборгованість, етнічні та територіальні проблеми;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Необхідність вироблення власної внутрішньої та зовнішньої політики;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Встановлення характеру влади і формування суспільно – політичного устрою;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Економічна орієнтація.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/>
              <a:t>Загальна характеристика країн та проблем регіону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eaLnBrk="1" hangingPunct="1"/>
            <a:r>
              <a:rPr lang="uk-UA" altLang="ru-RU" smtClean="0"/>
              <a:t>Індія, Пакистан, Філіппіни, Кенія, Марокко, Туніс – після отримання незалежності обрали шлях ринкового плюралізму;</a:t>
            </a:r>
          </a:p>
          <a:p>
            <a:pPr eaLnBrk="1" hangingPunct="1"/>
            <a:r>
              <a:rPr lang="uk-UA" altLang="ru-RU" smtClean="0"/>
              <a:t>Ангола, Алжир, Гвінея – Бісау, Ефіопія, Мозамбік, Ємен – після отримання незалежності обрали шлях “соціалістичної орієнтації”;</a:t>
            </a:r>
          </a:p>
          <a:p>
            <a:pPr eaLnBrk="1" hangingPunct="1"/>
            <a:r>
              <a:rPr lang="uk-UA" altLang="ru-RU" smtClean="0"/>
              <a:t>Південна Корея, Тайвань, Гонконг, Сінгапур – через швидкі темпи економічного розвитку відносять до т. зв. категорії “азійських драконів”.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/>
              <a:t>Японія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9144000" cy="6237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Після ІІ світової війни територія країни була окупована американськими військами на чолі з генералом Дж. Макартуром;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3 травня 1947 року – набрала чинність Конституція Японії;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7 вересня 1951 року – підписання Сан – Франциської мирної угоди між Японією та США;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Жовтень 1956 року – підписання Спільної декларації між Японією та СРСР, яка юридично припинила між ними стан війни;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1960 рік – ліберально – демократична партія започаткувала т. зв. план Ідзангі, що передбачав подвоєння національного прибутку. Японське економічне диво!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03263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/>
              <a:t>продовження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uk-UA" altLang="ru-RU" smtClean="0"/>
              <a:t>Перехід Японії від індустріальної до постіндустріальної системи виробничих сил;</a:t>
            </a:r>
          </a:p>
          <a:p>
            <a:pPr eaLnBrk="1" hangingPunct="1"/>
            <a:r>
              <a:rPr lang="uk-UA" altLang="ru-RU" smtClean="0"/>
              <a:t>Широке використання досягнень НТП;</a:t>
            </a:r>
          </a:p>
          <a:p>
            <a:pPr eaLnBrk="1" hangingPunct="1"/>
            <a:r>
              <a:rPr lang="uk-UA" altLang="ru-RU" smtClean="0"/>
              <a:t>Японія виробляє 2\3 промислових роботів, 2\4 надвеликих інтегральних схем, 80% мікропроцесорів, 30% автомобілів, 60% телевізорів;</a:t>
            </a:r>
          </a:p>
          <a:p>
            <a:pPr eaLnBrk="1" hangingPunct="1"/>
            <a:r>
              <a:rPr lang="uk-UA" altLang="ru-RU" smtClean="0"/>
              <a:t>Початок ХХІ ст. – перше місце у світі за обсягом золотовалютного резерву (85 млрд. дол.);</a:t>
            </a:r>
          </a:p>
          <a:p>
            <a:pPr eaLnBrk="1" hangingPunct="1"/>
            <a:r>
              <a:rPr lang="uk-UA" altLang="ru-RU" smtClean="0"/>
              <a:t>Японія – головний кредитор світу.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136</TotalTime>
  <Words>796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Вершина горы</vt:lpstr>
      <vt:lpstr>Країни Азії, Африки і Латинської Америки у ІІ половині ХХ століття на початку ХХІ ст.</vt:lpstr>
      <vt:lpstr>Етапи деколонізації: </vt:lpstr>
      <vt:lpstr>В. Британія:</vt:lpstr>
      <vt:lpstr>Франція, Нідерланди:</vt:lpstr>
      <vt:lpstr>ООН:</vt:lpstr>
      <vt:lpstr>Проблеми незалежних держав:</vt:lpstr>
      <vt:lpstr>Загальна характеристика країн та проблем регіону</vt:lpstr>
      <vt:lpstr>Японія</vt:lpstr>
      <vt:lpstr>продовження</vt:lpstr>
      <vt:lpstr>Китай</vt:lpstr>
      <vt:lpstr>продовження</vt:lpstr>
      <vt:lpstr>Арабо – палестинська проблема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Країни Азії, Африки і Латинської Америки у ІІ половині ХХ століття.</dc:title>
  <dc:creator>Home</dc:creator>
  <cp:lastModifiedBy>User</cp:lastModifiedBy>
  <cp:revision>9</cp:revision>
  <dcterms:created xsi:type="dcterms:W3CDTF">2010-03-13T12:52:56Z</dcterms:created>
  <dcterms:modified xsi:type="dcterms:W3CDTF">2019-02-12T16:07:42Z</dcterms:modified>
</cp:coreProperties>
</file>