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0"/>
  </p:normalViewPr>
  <p:slideViewPr>
    <p:cSldViewPr snapToGrid="0" snapToObjects="1">
      <p:cViewPr>
        <p:scale>
          <a:sx n="101" d="100"/>
          <a:sy n="101" d="100"/>
        </p:scale>
        <p:origin x="-108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365EBD-C5AA-DA46-A9D9-628093361F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x-none" dirty="0"/>
              <a:t>Стратегія і тактика мовленнєвої поведінки</a:t>
            </a:r>
          </a:p>
        </p:txBody>
      </p:sp>
    </p:spTree>
    <p:extLst>
      <p:ext uri="{BB962C8B-B14F-4D97-AF65-F5344CB8AC3E}">
        <p14:creationId xmlns:p14="http://schemas.microsoft.com/office/powerpoint/2010/main" val="1636697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E7938-31FB-6546-B359-6A1F85336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66010"/>
            <a:ext cx="10412206" cy="4286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	</a:t>
            </a:r>
            <a:r>
              <a:rPr lang="ru-RU" sz="2000" dirty="0" err="1">
                <a:solidFill>
                  <a:schemeClr val="tx1"/>
                </a:solidFill>
              </a:rPr>
              <a:t>Наприклад</a:t>
            </a:r>
            <a:r>
              <a:rPr lang="ru-RU" sz="2000" dirty="0">
                <a:solidFill>
                  <a:schemeClr val="tx1"/>
                </a:solidFill>
              </a:rPr>
              <a:t>, вам треба </a:t>
            </a:r>
            <a:r>
              <a:rPr lang="ru-RU" sz="2000" dirty="0" err="1">
                <a:solidFill>
                  <a:schemeClr val="tx1"/>
                </a:solidFill>
              </a:rPr>
              <a:t>налагодити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стосунки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учнем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класу</a:t>
            </a:r>
            <a:r>
              <a:rPr lang="ru-RU" sz="2000" dirty="0">
                <a:solidFill>
                  <a:schemeClr val="tx1"/>
                </a:solidFill>
              </a:rPr>
              <a:t> з метою </a:t>
            </a:r>
            <a:r>
              <a:rPr lang="ru-RU" sz="2000" dirty="0" err="1">
                <a:solidFill>
                  <a:schemeClr val="tx1"/>
                </a:solidFill>
              </a:rPr>
              <a:t>сумісної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під­готовки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виступу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олімпіаді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біології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виготовлення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ко­мандної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стіннівки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виконання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робіт</a:t>
            </a:r>
            <a:r>
              <a:rPr lang="ru-RU" sz="2000" dirty="0">
                <a:solidFill>
                  <a:schemeClr val="tx1"/>
                </a:solidFill>
              </a:rPr>
              <a:t> з метою </a:t>
            </a:r>
            <a:r>
              <a:rPr lang="ru-RU" sz="2000" dirty="0" err="1">
                <a:solidFill>
                  <a:schemeClr val="tx1"/>
                </a:solidFill>
              </a:rPr>
              <a:t>тренування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</a:t>
            </a:r>
            <a:r>
              <a:rPr lang="ru-RU" sz="2000" dirty="0">
                <a:solidFill>
                  <a:schemeClr val="tx1"/>
                </a:solidFill>
              </a:rPr>
              <a:t>.).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</a:rPr>
              <a:t>Яка у вас буде </a:t>
            </a:r>
            <a:r>
              <a:rPr lang="ru-RU" sz="2000" b="1" dirty="0" err="1">
                <a:solidFill>
                  <a:schemeClr val="tx1"/>
                </a:solidFill>
              </a:rPr>
              <a:t>стратегія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мовленнєвої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поведінки</a:t>
            </a:r>
            <a:r>
              <a:rPr lang="ru-RU" sz="2000" dirty="0">
                <a:solidFill>
                  <a:schemeClr val="tx1"/>
                </a:solidFill>
              </a:rPr>
              <a:t>?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	</a:t>
            </a:r>
            <a:r>
              <a:rPr lang="ru-RU" sz="2000" dirty="0" err="1">
                <a:solidFill>
                  <a:schemeClr val="tx1"/>
                </a:solidFill>
              </a:rPr>
              <a:t>Звичайно</a:t>
            </a:r>
            <a:r>
              <a:rPr lang="ru-RU" sz="2000" dirty="0">
                <a:solidFill>
                  <a:schemeClr val="tx1"/>
                </a:solidFill>
              </a:rPr>
              <a:t> ж, </a:t>
            </a:r>
            <a:r>
              <a:rPr lang="ru-RU" sz="2000" dirty="0" err="1">
                <a:solidFill>
                  <a:schemeClr val="tx1"/>
                </a:solidFill>
              </a:rPr>
              <a:t>зближення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Якими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будуть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тактики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першо­му</a:t>
            </a:r>
            <a:r>
              <a:rPr lang="ru-RU" sz="2000" dirty="0">
                <a:solidFill>
                  <a:schemeClr val="tx1"/>
                </a:solidFill>
              </a:rPr>
              <a:t> неформальному </a:t>
            </a:r>
            <a:r>
              <a:rPr lang="ru-RU" sz="2000" dirty="0" err="1">
                <a:solidFill>
                  <a:schemeClr val="tx1"/>
                </a:solidFill>
              </a:rPr>
              <a:t>діалозі</a:t>
            </a:r>
            <a:r>
              <a:rPr lang="ru-RU" sz="2000" dirty="0">
                <a:solidFill>
                  <a:schemeClr val="tx1"/>
                </a:solidFill>
              </a:rPr>
              <a:t>?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	</a:t>
            </a:r>
            <a:r>
              <a:rPr lang="ru-RU" sz="2000" dirty="0" err="1">
                <a:solidFill>
                  <a:schemeClr val="tx1"/>
                </a:solidFill>
              </a:rPr>
              <a:t>Установити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товариські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хоча</a:t>
            </a:r>
            <a:r>
              <a:rPr lang="ru-RU" sz="2000" dirty="0">
                <a:solidFill>
                  <a:schemeClr val="tx1"/>
                </a:solidFill>
              </a:rPr>
              <a:t> б </a:t>
            </a:r>
            <a:r>
              <a:rPr lang="ru-RU" sz="2000" dirty="0" err="1">
                <a:solidFill>
                  <a:schemeClr val="tx1"/>
                </a:solidFill>
              </a:rPr>
              <a:t>нейтральні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стосунки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з’ясувати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наскільки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цей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учень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піддається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впливу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було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разі</a:t>
            </a:r>
            <a:r>
              <a:rPr lang="ru-RU" sz="2000" dirty="0">
                <a:solidFill>
                  <a:schemeClr val="tx1"/>
                </a:solidFill>
              </a:rPr>
              <a:t> потреби </a:t>
            </a:r>
            <a:r>
              <a:rPr lang="ru-RU" sz="2000" dirty="0" err="1">
                <a:solidFill>
                  <a:schemeClr val="tx1"/>
                </a:solidFill>
              </a:rPr>
              <a:t>доручити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йому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якісь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завдання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	Для </a:t>
            </a:r>
            <a:r>
              <a:rPr lang="ru-RU" sz="2000" dirty="0" err="1">
                <a:solidFill>
                  <a:schemeClr val="tx1"/>
                </a:solidFill>
              </a:rPr>
              <a:t>реалізації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цих</a:t>
            </a:r>
            <a:r>
              <a:rPr lang="ru-RU" sz="2000" dirty="0">
                <a:solidFill>
                  <a:schemeClr val="tx1"/>
                </a:solidFill>
              </a:rPr>
              <a:t> тактик </a:t>
            </a:r>
            <a:r>
              <a:rPr lang="ru-RU" sz="2000" dirty="0" err="1">
                <a:solidFill>
                  <a:schemeClr val="tx1"/>
                </a:solidFill>
              </a:rPr>
              <a:t>ви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визначаєте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комунікативні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наміри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r>
              <a:rPr lang="ru-RU" sz="2000" dirty="0" err="1">
                <a:solidFill>
                  <a:schemeClr val="tx1"/>
                </a:solidFill>
              </a:rPr>
              <a:t>використати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добрий</a:t>
            </a:r>
            <a:r>
              <a:rPr lang="ru-RU" sz="2000" dirty="0">
                <a:solidFill>
                  <a:schemeClr val="tx1"/>
                </a:solidFill>
              </a:rPr>
              <a:t> тон </a:t>
            </a:r>
            <a:r>
              <a:rPr lang="ru-RU" sz="2000" dirty="0" err="1">
                <a:solidFill>
                  <a:schemeClr val="tx1"/>
                </a:solidFill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етикетні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формули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усмішку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</a:t>
            </a:r>
            <a:r>
              <a:rPr lang="ru-RU" sz="2000" dirty="0">
                <a:solidFill>
                  <a:schemeClr val="tx1"/>
                </a:solidFill>
              </a:rPr>
              <a:t>. </a:t>
            </a:r>
            <a:endParaRPr lang="x-non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588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C5CB93-559A-E84B-9819-881969759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Ключове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AF233B9-87C6-4149-83BD-51D7152D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solidFill>
                  <a:schemeClr val="tx1"/>
                </a:solidFill>
              </a:rPr>
              <a:t>Чи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залежить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життєвий</a:t>
            </a:r>
            <a:r>
              <a:rPr lang="ru-RU" sz="2200" dirty="0">
                <a:solidFill>
                  <a:schemeClr val="tx1"/>
                </a:solidFill>
              </a:rPr>
              <a:t> та </a:t>
            </a:r>
            <a:r>
              <a:rPr lang="ru-RU" sz="2200" dirty="0" err="1">
                <a:solidFill>
                  <a:schemeClr val="tx1"/>
                </a:solidFill>
              </a:rPr>
              <a:t>професійний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успіх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людини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уміння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спілкуватися</a:t>
            </a:r>
            <a:r>
              <a:rPr lang="ru-RU" sz="2200" dirty="0">
                <a:solidFill>
                  <a:schemeClr val="tx1"/>
                </a:solidFill>
              </a:rPr>
              <a:t>?</a:t>
            </a:r>
            <a:endParaRPr lang="x-non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7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1A7F2D-0DC1-AA4B-9985-F4FE2B00A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bg1"/>
                </a:solidFill>
              </a:rPr>
              <a:t>Ефективність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мовлення</a:t>
            </a:r>
            <a:endParaRPr lang="x-none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9C5A30-6218-474E-A561-A172B718B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69356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tx1"/>
                </a:solidFill>
              </a:rPr>
              <a:t>	</a:t>
            </a:r>
            <a:r>
              <a:rPr lang="ru-RU" sz="2200" b="1" dirty="0" err="1">
                <a:solidFill>
                  <a:schemeClr val="tx1"/>
                </a:solidFill>
              </a:rPr>
              <a:t>Ефективність</a:t>
            </a:r>
            <a:r>
              <a:rPr lang="ru-RU" sz="2200" b="1" dirty="0">
                <a:solidFill>
                  <a:schemeClr val="tx1"/>
                </a:solidFill>
              </a:rPr>
              <a:t> </a:t>
            </a:r>
            <a:r>
              <a:rPr lang="ru-RU" sz="2200" b="1" dirty="0" err="1">
                <a:solidFill>
                  <a:schemeClr val="tx1"/>
                </a:solidFill>
              </a:rPr>
              <a:t>мовлення</a:t>
            </a:r>
            <a:r>
              <a:rPr lang="ru-RU" sz="2200" b="1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визначається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ступенем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досягнення</a:t>
            </a:r>
            <a:r>
              <a:rPr lang="ru-RU" sz="2200" dirty="0">
                <a:solidFill>
                  <a:schemeClr val="tx1"/>
                </a:solidFill>
              </a:rPr>
              <a:t> мети </a:t>
            </a:r>
            <a:r>
              <a:rPr lang="ru-RU" sz="2200" dirty="0" err="1">
                <a:solidFill>
                  <a:schemeClr val="tx1"/>
                </a:solidFill>
              </a:rPr>
              <a:t>спілкування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Ефек­тивність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залежить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правильності</a:t>
            </a:r>
            <a:r>
              <a:rPr lang="ru-RU" sz="2200" dirty="0">
                <a:solidFill>
                  <a:schemeClr val="tx1"/>
                </a:solidFill>
              </a:rPr>
              <a:t> й </a:t>
            </a:r>
            <a:r>
              <a:rPr lang="ru-RU" sz="2200" dirty="0" err="1">
                <a:solidFill>
                  <a:schemeClr val="tx1"/>
                </a:solidFill>
              </a:rPr>
              <a:t>точності</a:t>
            </a:r>
            <a:r>
              <a:rPr lang="ru-RU" sz="2200" dirty="0">
                <a:solidFill>
                  <a:schemeClr val="tx1"/>
                </a:solidFill>
              </a:rPr>
              <a:t> добору </a:t>
            </a:r>
            <a:r>
              <a:rPr lang="ru-RU" sz="2200" dirty="0" err="1">
                <a:solidFill>
                  <a:schemeClr val="tx1"/>
                </a:solidFill>
              </a:rPr>
              <a:t>мовних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засобів</a:t>
            </a:r>
            <a:r>
              <a:rPr lang="ru-RU" sz="2200" dirty="0">
                <a:solidFill>
                  <a:schemeClr val="tx1"/>
                </a:solidFill>
              </a:rPr>
              <a:t> у </a:t>
            </a:r>
            <a:r>
              <a:rPr lang="ru-RU" sz="2200" dirty="0" err="1">
                <a:solidFill>
                  <a:schemeClr val="tx1"/>
                </a:solidFill>
              </a:rPr>
              <a:t>кожній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конкретній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ситуації</a:t>
            </a:r>
            <a:r>
              <a:rPr lang="ru-RU" sz="2200" dirty="0">
                <a:solidFill>
                  <a:schemeClr val="tx1"/>
                </a:solidFill>
              </a:rPr>
              <a:t>, а </a:t>
            </a:r>
            <a:r>
              <a:rPr lang="ru-RU" sz="2200" dirty="0" err="1">
                <a:solidFill>
                  <a:schemeClr val="tx1"/>
                </a:solidFill>
              </a:rPr>
              <a:t>також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поведінки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мовця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x-non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84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232C09-1376-BF44-999C-1AE9C43C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bg1"/>
                </a:solidFill>
              </a:rPr>
              <a:t>Мовленнєва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поведінка</a:t>
            </a:r>
            <a:endParaRPr lang="x-none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5F4A1EF-81B9-334A-BC38-3E60CCFAF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46496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tx1"/>
                </a:solidFill>
              </a:rPr>
              <a:t>	</a:t>
            </a:r>
            <a:r>
              <a:rPr lang="ru-RU" sz="2200" b="1" dirty="0" err="1">
                <a:solidFill>
                  <a:schemeClr val="tx1"/>
                </a:solidFill>
              </a:rPr>
              <a:t>Мовленнєва</a:t>
            </a:r>
            <a:r>
              <a:rPr lang="ru-RU" sz="2200" b="1" dirty="0">
                <a:solidFill>
                  <a:schemeClr val="tx1"/>
                </a:solidFill>
              </a:rPr>
              <a:t> </a:t>
            </a:r>
            <a:r>
              <a:rPr lang="ru-RU" sz="2200" b="1" dirty="0" err="1">
                <a:solidFill>
                  <a:schemeClr val="tx1"/>
                </a:solidFill>
              </a:rPr>
              <a:t>поведінка</a:t>
            </a:r>
            <a:r>
              <a:rPr lang="ru-RU" sz="2200" b="1" dirty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— </a:t>
            </a:r>
            <a:r>
              <a:rPr lang="ru-RU" sz="2200" dirty="0" err="1">
                <a:solidFill>
                  <a:schemeClr val="tx1"/>
                </a:solidFill>
              </a:rPr>
              <a:t>це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сукупність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дій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людини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Одиницею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мовленнє­вої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поведінки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є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мовленнєвий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вчинок</a:t>
            </a:r>
            <a:r>
              <a:rPr lang="ru-RU" sz="2200" dirty="0">
                <a:solidFill>
                  <a:schemeClr val="tx1"/>
                </a:solidFill>
              </a:rPr>
              <a:t> — </a:t>
            </a:r>
            <a:r>
              <a:rPr lang="ru-RU" sz="2200" dirty="0" err="1">
                <a:solidFill>
                  <a:schemeClr val="tx1"/>
                </a:solidFill>
              </a:rPr>
              <a:t>конкретний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мінімальний</a:t>
            </a:r>
            <a:r>
              <a:rPr lang="ru-RU" sz="2200" dirty="0">
                <a:solidFill>
                  <a:schemeClr val="tx1"/>
                </a:solidFill>
              </a:rPr>
              <a:t> акт у </a:t>
            </a:r>
            <a:r>
              <a:rPr lang="ru-RU" sz="2200" dirty="0" err="1">
                <a:solidFill>
                  <a:schemeClr val="tx1"/>
                </a:solidFill>
              </a:rPr>
              <a:t>спілкуванні</a:t>
            </a:r>
            <a:r>
              <a:rPr lang="ru-RU" sz="2200" dirty="0">
                <a:solidFill>
                  <a:schemeClr val="tx1"/>
                </a:solidFill>
              </a:rPr>
              <a:t>. У </a:t>
            </a:r>
            <a:r>
              <a:rPr lang="ru-RU" sz="2200" dirty="0" err="1">
                <a:solidFill>
                  <a:schemeClr val="tx1"/>
                </a:solidFill>
              </a:rPr>
              <a:t>кож­ної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людини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залежно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рівня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освіти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внутрішньої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культури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багатства</a:t>
            </a:r>
            <a:r>
              <a:rPr lang="ru-RU" sz="2200" dirty="0">
                <a:solidFill>
                  <a:schemeClr val="tx1"/>
                </a:solidFill>
              </a:rPr>
              <a:t> словника, </a:t>
            </a:r>
            <a:r>
              <a:rPr lang="ru-RU" sz="2200" dirty="0" err="1">
                <a:solidFill>
                  <a:schemeClr val="tx1"/>
                </a:solidFill>
              </a:rPr>
              <a:t>фізичного</a:t>
            </a:r>
            <a:r>
              <a:rPr lang="ru-RU" sz="2200" dirty="0">
                <a:solidFill>
                  <a:schemeClr val="tx1"/>
                </a:solidFill>
              </a:rPr>
              <a:t> й </a:t>
            </a:r>
            <a:r>
              <a:rPr lang="ru-RU" sz="2200" dirty="0" err="1">
                <a:solidFill>
                  <a:schemeClr val="tx1"/>
                </a:solidFill>
              </a:rPr>
              <a:t>психологічного</a:t>
            </a:r>
            <a:r>
              <a:rPr lang="ru-RU" sz="2200" dirty="0">
                <a:solidFill>
                  <a:schemeClr val="tx1"/>
                </a:solidFill>
              </a:rPr>
              <a:t> стану в момент </a:t>
            </a:r>
            <a:r>
              <a:rPr lang="ru-RU" sz="2200" dirty="0" err="1">
                <a:solidFill>
                  <a:schemeClr val="tx1"/>
                </a:solidFill>
              </a:rPr>
              <a:t>спілкування</a:t>
            </a:r>
            <a:r>
              <a:rPr lang="ru-RU" sz="2200" dirty="0">
                <a:solidFill>
                  <a:schemeClr val="tx1"/>
                </a:solidFill>
              </a:rPr>
              <a:t> та </a:t>
            </a:r>
            <a:r>
              <a:rPr lang="ru-RU" sz="2200" dirty="0" err="1">
                <a:solidFill>
                  <a:schemeClr val="tx1"/>
                </a:solidFill>
              </a:rPr>
              <a:t>інших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факторів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різна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поведінка</a:t>
            </a:r>
            <a:r>
              <a:rPr lang="ru-RU" sz="2200" dirty="0">
                <a:solidFill>
                  <a:schemeClr val="tx1"/>
                </a:solidFill>
              </a:rPr>
              <a:t> й </a:t>
            </a:r>
            <a:r>
              <a:rPr lang="ru-RU" sz="2200" dirty="0" err="1">
                <a:solidFill>
                  <a:schemeClr val="tx1"/>
                </a:solidFill>
              </a:rPr>
              <a:t>неоднакові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вчинки</a:t>
            </a:r>
            <a:r>
              <a:rPr lang="ru-RU" sz="2200" dirty="0">
                <a:solidFill>
                  <a:schemeClr val="tx1"/>
                </a:solidFill>
              </a:rPr>
              <a:t>. </a:t>
            </a:r>
            <a:endParaRPr lang="x-non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2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8E0CE2-2195-A547-9329-A929FB5C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970" y="2374900"/>
            <a:ext cx="10755630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err="1">
                <a:solidFill>
                  <a:schemeClr val="tx1"/>
                </a:solidFill>
              </a:rPr>
              <a:t>Ефективність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спілкування</a:t>
            </a:r>
            <a:r>
              <a:rPr lang="ru-RU" sz="2200" dirty="0">
                <a:solidFill>
                  <a:schemeClr val="tx1"/>
                </a:solidFill>
              </a:rPr>
              <a:t> прямо </a:t>
            </a:r>
            <a:r>
              <a:rPr lang="ru-RU" sz="2200" dirty="0" err="1">
                <a:solidFill>
                  <a:schemeClr val="tx1"/>
                </a:solidFill>
              </a:rPr>
              <a:t>пропорційна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докладеним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комунікативним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зусиллям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Порівняйте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мовленнєві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вчинки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учасників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діалогу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x-none" sz="22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686449D-66EA-7E45-91EE-F11F81F35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30820"/>
              </p:ext>
            </p:extLst>
          </p:nvPr>
        </p:nvGraphicFramePr>
        <p:xfrm>
          <a:off x="2572274" y="3395154"/>
          <a:ext cx="6709782" cy="3080742"/>
        </p:xfrm>
        <a:graphic>
          <a:graphicData uri="http://schemas.openxmlformats.org/drawingml/2006/table">
            <a:tbl>
              <a:tblPr/>
              <a:tblGrid>
                <a:gridCol w="1897716">
                  <a:extLst>
                    <a:ext uri="{9D8B030D-6E8A-4147-A177-3AD203B41FA5}">
                      <a16:colId xmlns:a16="http://schemas.microsoft.com/office/drawing/2014/main" xmlns="" val="1314754237"/>
                    </a:ext>
                  </a:extLst>
                </a:gridCol>
                <a:gridCol w="1965492">
                  <a:extLst>
                    <a:ext uri="{9D8B030D-6E8A-4147-A177-3AD203B41FA5}">
                      <a16:colId xmlns:a16="http://schemas.microsoft.com/office/drawing/2014/main" xmlns="" val="889680180"/>
                    </a:ext>
                  </a:extLst>
                </a:gridCol>
                <a:gridCol w="2846574">
                  <a:extLst>
                    <a:ext uri="{9D8B030D-6E8A-4147-A177-3AD203B41FA5}">
                      <a16:colId xmlns:a16="http://schemas.microsoft.com/office/drawing/2014/main" xmlns="" val="2743147922"/>
                    </a:ext>
                  </a:extLst>
                </a:gridCol>
              </a:tblGrid>
              <a:tr h="1026914"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Мовленнєвий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вчинок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Покупець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Продавець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7917103"/>
                  </a:ext>
                </a:extLst>
              </a:tr>
              <a:tr h="513457"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Привітання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Добрий день!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ігнорування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055156"/>
                  </a:ext>
                </a:extLst>
              </a:tr>
              <a:tr h="513457"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Знайомство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Мене звати Інна.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ігнорування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565955"/>
                  </a:ext>
                </a:extLst>
              </a:tr>
              <a:tr h="1026914"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Спілкування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Скажіть, будь ласка, чи є зараз…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Не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морочте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голову! На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сайті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все на­писано!..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190471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D9F537BF-2C80-A647-9244-1706ED79A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2274" y="3204919"/>
            <a:ext cx="93370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82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F15063-6FE6-9640-A921-DFDDA49F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814" y="838200"/>
            <a:ext cx="8761413" cy="1118022"/>
          </a:xfrm>
        </p:spPr>
        <p:txBody>
          <a:bodyPr/>
          <a:lstStyle/>
          <a:p>
            <a:r>
              <a:rPr lang="x-none" dirty="0"/>
              <a:t>Стратегія і тактика мовленнєвох поведінки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609170-E700-C143-BAC4-430328301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" y="2603500"/>
            <a:ext cx="11155680" cy="341630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</a:rPr>
              <a:t>Мовлення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людини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ефективне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якщо</a:t>
            </a:r>
            <a:r>
              <a:rPr lang="ru-RU" sz="2000" dirty="0">
                <a:solidFill>
                  <a:schemeClr val="tx1"/>
                </a:solidFill>
              </a:rPr>
              <a:t> вона </a:t>
            </a:r>
            <a:r>
              <a:rPr lang="ru-RU" sz="2000" dirty="0" err="1">
                <a:solidFill>
                  <a:schemeClr val="tx1"/>
                </a:solidFill>
              </a:rPr>
              <a:t>готується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виступу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ки­мось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тобто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планує</a:t>
            </a:r>
            <a:r>
              <a:rPr lang="ru-RU" sz="2000" dirty="0">
                <a:solidFill>
                  <a:schemeClr val="tx1"/>
                </a:solidFill>
              </a:rPr>
              <a:t> свою </a:t>
            </a:r>
            <a:r>
              <a:rPr lang="ru-RU" sz="2000" dirty="0" err="1">
                <a:solidFill>
                  <a:schemeClr val="tx1"/>
                </a:solidFill>
              </a:rPr>
              <a:t>мовленнєву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поведінку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прогнозує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успіх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стратегія</a:t>
            </a:r>
            <a:r>
              <a:rPr lang="ru-RU" sz="2000" dirty="0">
                <a:solidFill>
                  <a:schemeClr val="tx1"/>
                </a:solidFill>
              </a:rPr>
              <a:t>) і </a:t>
            </a:r>
            <a:r>
              <a:rPr lang="ru-RU" sz="2000" dirty="0" err="1">
                <a:solidFill>
                  <a:schemeClr val="tx1"/>
                </a:solidFill>
              </a:rPr>
              <a:t>визначає</a:t>
            </a:r>
            <a:r>
              <a:rPr lang="ru-RU" sz="2000" dirty="0">
                <a:solidFill>
                  <a:schemeClr val="tx1"/>
                </a:solidFill>
              </a:rPr>
              <a:t> при </a:t>
            </a:r>
            <a:r>
              <a:rPr lang="ru-RU" sz="2000" dirty="0" err="1">
                <a:solidFill>
                  <a:schemeClr val="tx1"/>
                </a:solidFill>
              </a:rPr>
              <a:t>цьому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поетапні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дії</a:t>
            </a:r>
            <a:r>
              <a:rPr lang="ru-RU" sz="2000" dirty="0">
                <a:solidFill>
                  <a:schemeClr val="tx1"/>
                </a:solidFill>
              </a:rPr>
              <a:t> (тактика).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Стратегію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розглядають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мистецтво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керівництва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ґрун­тується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правильних</a:t>
            </a:r>
            <a:r>
              <a:rPr lang="ru-RU" sz="2000" dirty="0">
                <a:solidFill>
                  <a:schemeClr val="tx1"/>
                </a:solidFill>
              </a:rPr>
              <a:t> прогнозах </a:t>
            </a:r>
            <a:r>
              <a:rPr lang="ru-RU" sz="2000" dirty="0" err="1">
                <a:solidFill>
                  <a:schemeClr val="tx1"/>
                </a:solidFill>
              </a:rPr>
              <a:t>відносно</a:t>
            </a:r>
            <a:r>
              <a:rPr lang="ru-RU" sz="2000" dirty="0">
                <a:solidFill>
                  <a:schemeClr val="tx1"/>
                </a:solidFill>
              </a:rPr>
              <a:t> мети, а тактику — як </a:t>
            </a:r>
            <a:r>
              <a:rPr lang="ru-RU" sz="2000" dirty="0" err="1">
                <a:solidFill>
                  <a:schemeClr val="tx1"/>
                </a:solidFill>
              </a:rPr>
              <a:t>прийоми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способи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досяг­нення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цієї</a:t>
            </a:r>
            <a:r>
              <a:rPr lang="ru-RU" sz="2000" dirty="0">
                <a:solidFill>
                  <a:schemeClr val="tx1"/>
                </a:solidFill>
              </a:rPr>
              <a:t> мети.. </a:t>
            </a:r>
            <a:r>
              <a:rPr lang="ru-RU" sz="2000" dirty="0" err="1">
                <a:solidFill>
                  <a:schemeClr val="tx1"/>
                </a:solidFill>
              </a:rPr>
              <a:t>Отже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стратегія</a:t>
            </a:r>
            <a:r>
              <a:rPr lang="ru-RU" sz="2000" dirty="0">
                <a:solidFill>
                  <a:schemeClr val="tx1"/>
                </a:solidFill>
              </a:rPr>
              <a:t> —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комунікативні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цілі</a:t>
            </a:r>
            <a:r>
              <a:rPr lang="ru-RU" sz="2000" dirty="0">
                <a:solidFill>
                  <a:schemeClr val="tx1"/>
                </a:solidFill>
              </a:rPr>
              <a:t>, а тактика — </a:t>
            </a:r>
            <a:r>
              <a:rPr lang="ru-RU" sz="2000" dirty="0" err="1">
                <a:solidFill>
                  <a:schemeClr val="tx1"/>
                </a:solidFill>
              </a:rPr>
              <a:t>засоби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цілей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Відповідно</a:t>
            </a:r>
            <a:r>
              <a:rPr lang="ru-RU" sz="2000" dirty="0">
                <a:solidFill>
                  <a:schemeClr val="tx1"/>
                </a:solidFill>
              </a:rPr>
              <a:t> до мети </a:t>
            </a:r>
            <a:r>
              <a:rPr lang="ru-RU" sz="2000" dirty="0" err="1">
                <a:solidFill>
                  <a:schemeClr val="tx1"/>
                </a:solidFill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стратегія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  <a:r>
              <a:rPr lang="ru-RU" sz="2000" dirty="0" err="1">
                <a:solidFill>
                  <a:schemeClr val="tx1"/>
                </a:solidFill>
              </a:rPr>
              <a:t>здійснюють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відбір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мовних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засобів</a:t>
            </a:r>
            <a:r>
              <a:rPr lang="ru-RU" sz="2000" dirty="0">
                <a:solidFill>
                  <a:schemeClr val="tx1"/>
                </a:solidFill>
              </a:rPr>
              <a:t> (так­тика).</a:t>
            </a:r>
          </a:p>
          <a:p>
            <a:pPr marL="0" indent="0" algn="just">
              <a:buNone/>
            </a:pPr>
            <a:endParaRPr lang="x-non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96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C29D62-FD36-0040-8EDC-1F0CFE327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Мовленнєві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8D2DE7-8E1D-844E-9BEF-4F5260FFB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32" y="2317750"/>
            <a:ext cx="10537936" cy="4208780"/>
          </a:xfrm>
        </p:spPr>
        <p:txBody>
          <a:bodyPr>
            <a:noAutofit/>
          </a:bodyPr>
          <a:lstStyle/>
          <a:p>
            <a:r>
              <a:rPr lang="ru-RU" sz="2200" dirty="0" err="1">
                <a:solidFill>
                  <a:schemeClr val="tx1"/>
                </a:solidFill>
              </a:rPr>
              <a:t>підпорядкування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дискредитації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заперечення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проти­ставлення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уникнення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перебивання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мотивування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незгоди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</a:p>
          <a:p>
            <a:r>
              <a:rPr lang="ru-RU" sz="2200" dirty="0" err="1">
                <a:solidFill>
                  <a:schemeClr val="tx1"/>
                </a:solidFill>
              </a:rPr>
              <a:t>емоційного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впливу</a:t>
            </a:r>
            <a:r>
              <a:rPr lang="ru-RU" sz="2200" dirty="0">
                <a:solidFill>
                  <a:schemeClr val="tx1"/>
                </a:solidFill>
              </a:rPr>
              <a:t> (установка на </a:t>
            </a:r>
            <a:r>
              <a:rPr lang="ru-RU" sz="2200" dirty="0" err="1">
                <a:solidFill>
                  <a:schemeClr val="tx1"/>
                </a:solidFill>
              </a:rPr>
              <a:t>конфлікт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чи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конфронтацію</a:t>
            </a:r>
            <a:r>
              <a:rPr lang="ru-RU" sz="2200" dirty="0">
                <a:solidFill>
                  <a:schemeClr val="tx1"/>
                </a:solidFill>
              </a:rPr>
              <a:t>)</a:t>
            </a:r>
            <a:r>
              <a:rPr lang="en-US" sz="2200" dirty="0">
                <a:solidFill>
                  <a:schemeClr val="tx1"/>
                </a:solidFill>
              </a:rPr>
              <a:t>,</a:t>
            </a:r>
            <a:endParaRPr lang="ru-RU" sz="2200" dirty="0">
              <a:solidFill>
                <a:schemeClr val="tx1"/>
              </a:solidFill>
            </a:endParaRPr>
          </a:p>
          <a:p>
            <a:r>
              <a:rPr lang="ru-RU" sz="2200" dirty="0" err="1">
                <a:solidFill>
                  <a:schemeClr val="tx1"/>
                </a:solidFill>
              </a:rPr>
              <a:t>близькості</a:t>
            </a:r>
            <a:r>
              <a:rPr lang="ru-RU" sz="2200" dirty="0">
                <a:solidFill>
                  <a:schemeClr val="tx1"/>
                </a:solidFill>
              </a:rPr>
              <a:t> (установка на контакт, дружбу, </a:t>
            </a:r>
            <a:r>
              <a:rPr lang="ru-RU" sz="2200" dirty="0" err="1">
                <a:solidFill>
                  <a:schemeClr val="tx1"/>
                </a:solidFill>
              </a:rPr>
              <a:t>співпрацю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прохання</a:t>
            </a:r>
            <a:r>
              <a:rPr lang="ru-RU" sz="2200" dirty="0">
                <a:solidFill>
                  <a:schemeClr val="tx1"/>
                </a:solidFill>
              </a:rPr>
              <a:t>). </a:t>
            </a:r>
            <a:endParaRPr lang="x-non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849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562CD8-9D7D-1847-9633-284508AE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Тактики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96BB54-1C8C-B24E-A7EE-8CDEA898A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08860"/>
            <a:ext cx="8825659" cy="426339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тактика </a:t>
            </a:r>
            <a:r>
              <a:rPr lang="ru-RU" sz="2000" dirty="0" err="1">
                <a:solidFill>
                  <a:schemeClr val="tx1"/>
                </a:solidFill>
              </a:rPr>
              <a:t>перевтілен­ня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узагальнення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наведення</a:t>
            </a:r>
            <a:r>
              <a:rPr lang="ru-RU" sz="2000" dirty="0">
                <a:solidFill>
                  <a:schemeClr val="tx1"/>
                </a:solidFill>
              </a:rPr>
              <a:t> прикладу,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несподіванки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провокації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внесення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елементу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неформальності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>
                <a:solidFill>
                  <a:schemeClr val="tx1"/>
                </a:solidFill>
              </a:rPr>
              <a:t>«</a:t>
            </a:r>
            <a:r>
              <a:rPr lang="ru-RU" sz="2000" dirty="0" err="1">
                <a:solidFill>
                  <a:schemeClr val="tx1"/>
                </a:solidFill>
              </a:rPr>
              <a:t>підмазування</a:t>
            </a:r>
            <a:r>
              <a:rPr lang="ru-RU" sz="2000" dirty="0">
                <a:solidFill>
                  <a:schemeClr val="tx1"/>
                </a:solidFill>
              </a:rPr>
              <a:t>» аргументу,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маскування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обачливості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маніпуляції</a:t>
            </a:r>
            <a:r>
              <a:rPr lang="ru-RU" sz="2000" dirty="0">
                <a:solidFill>
                  <a:schemeClr val="tx1"/>
                </a:solidFill>
              </a:rPr>
              <a:t> «</a:t>
            </a:r>
            <a:r>
              <a:rPr lang="ru-RU" sz="2000" dirty="0" err="1">
                <a:solidFill>
                  <a:schemeClr val="tx1"/>
                </a:solidFill>
              </a:rPr>
              <a:t>чужі</a:t>
            </a:r>
            <a:r>
              <a:rPr lang="ru-RU" sz="2000" dirty="0">
                <a:solidFill>
                  <a:schemeClr val="tx1"/>
                </a:solidFill>
              </a:rPr>
              <a:t> — </a:t>
            </a:r>
            <a:r>
              <a:rPr lang="ru-RU" sz="2000" dirty="0" err="1">
                <a:solidFill>
                  <a:schemeClr val="tx1"/>
                </a:solidFill>
              </a:rPr>
              <a:t>свої</a:t>
            </a:r>
            <a:r>
              <a:rPr lang="ru-RU" sz="2000" dirty="0">
                <a:solidFill>
                  <a:schemeClr val="tx1"/>
                </a:solidFill>
              </a:rPr>
              <a:t>»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x-non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35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832923-B383-5E48-B1D3-6138EB5D2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Тактичний хід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BBB0D5-55DE-7849-8535-C92BD48F8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</a:rPr>
              <a:t>згрубіла</a:t>
            </a:r>
            <a:r>
              <a:rPr lang="ru-RU" sz="2000" dirty="0">
                <a:solidFill>
                  <a:schemeClr val="tx1"/>
                </a:solidFill>
              </a:rPr>
              <a:t> лексика,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підвищений</a:t>
            </a:r>
            <a:r>
              <a:rPr lang="ru-RU" sz="2000" dirty="0">
                <a:solidFill>
                  <a:schemeClr val="tx1"/>
                </a:solidFill>
              </a:rPr>
              <a:t> тон,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натяк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недомовка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двозначність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іронія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</a:rPr>
              <a:t>етикетні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формули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епітети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пестлива</a:t>
            </a:r>
            <a:r>
              <a:rPr lang="ru-RU" sz="2000" dirty="0">
                <a:solidFill>
                  <a:schemeClr val="tx1"/>
                </a:solidFill>
              </a:rPr>
              <a:t> лексика, </a:t>
            </a:r>
            <a:r>
              <a:rPr lang="ru-RU" sz="2000" dirty="0" err="1">
                <a:solidFill>
                  <a:schemeClr val="tx1"/>
                </a:solidFill>
              </a:rPr>
              <a:t>спокійний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лагідний</a:t>
            </a:r>
            <a:r>
              <a:rPr lang="ru-RU" sz="2000" dirty="0">
                <a:solidFill>
                  <a:schemeClr val="tx1"/>
                </a:solidFill>
              </a:rPr>
              <a:t> тон </a:t>
            </a:r>
            <a:r>
              <a:rPr lang="ru-RU" sz="2000" dirty="0" err="1">
                <a:solidFill>
                  <a:schemeClr val="tx1"/>
                </a:solidFill>
              </a:rPr>
              <a:t>мовлен­ня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endParaRPr lang="x-non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1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dda15a-ab08-4218-8630-85c981735c8b" xsi:nil="true"/>
    <lcf76f155ced4ddcb4097134ff3c332f xmlns="44c12bac-1705-4983-8439-c5e6c2215f5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11CC2F8A32C7349A694D954B7EC6788" ma:contentTypeVersion="13" ma:contentTypeDescription="Створення нового документа." ma:contentTypeScope="" ma:versionID="0af3756a21090049ea33e938fe0fa0be">
  <xsd:schema xmlns:xsd="http://www.w3.org/2001/XMLSchema" xmlns:xs="http://www.w3.org/2001/XMLSchema" xmlns:p="http://schemas.microsoft.com/office/2006/metadata/properties" xmlns:ns2="44c12bac-1705-4983-8439-c5e6c2215f5f" xmlns:ns3="0edda15a-ab08-4218-8630-85c981735c8b" targetNamespace="http://schemas.microsoft.com/office/2006/metadata/properties" ma:root="true" ma:fieldsID="fa93b84b70bba891b2273b214720dcb4" ns2:_="" ns3:_="">
    <xsd:import namespace="44c12bac-1705-4983-8439-c5e6c2215f5f"/>
    <xsd:import namespace="0edda15a-ab08-4218-8630-85c981735c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c12bac-1705-4983-8439-c5e6c2215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522803bb-fe46-4004-8312-79dafcfacb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da15a-ab08-4218-8630-85c981735c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71c808a-605b-448a-b58f-0ab5e35ea5bf}" ma:internalName="TaxCatchAll" ma:showField="CatchAllData" ma:web="0edda15a-ab08-4218-8630-85c981735c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1402EF-605A-44FB-83BA-237EEB5D0478}">
  <ds:schemaRefs>
    <ds:schemaRef ds:uri="http://purl.org/dc/elements/1.1/"/>
    <ds:schemaRef ds:uri="http://schemas.microsoft.com/office/2006/metadata/properties"/>
    <ds:schemaRef ds:uri="44c12bac-1705-4983-8439-c5e6c2215f5f"/>
    <ds:schemaRef ds:uri="http://purl.org/dc/terms/"/>
    <ds:schemaRef ds:uri="http://schemas.openxmlformats.org/package/2006/metadata/core-properties"/>
    <ds:schemaRef ds:uri="0edda15a-ab08-4218-8630-85c981735c8b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7526C7-7B58-4F73-BD7A-23C56391C0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c12bac-1705-4983-8439-c5e6c2215f5f"/>
    <ds:schemaRef ds:uri="0edda15a-ab08-4218-8630-85c981735c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F57DD2-327B-40B9-8924-5248C74EA9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Совет директоров</Template>
  <TotalTime>36</TotalTime>
  <Words>271</Words>
  <Application>Microsoft Office PowerPoint</Application>
  <PresentationFormat>Произвольный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Совет директоров</vt:lpstr>
      <vt:lpstr>Стратегія і тактика мовленнєвої поведінки</vt:lpstr>
      <vt:lpstr>Ключове питання</vt:lpstr>
      <vt:lpstr>Ефективність мовлення</vt:lpstr>
      <vt:lpstr>Мовленнєва поведінка</vt:lpstr>
      <vt:lpstr>Презентация PowerPoint</vt:lpstr>
      <vt:lpstr>Стратегія і тактика мовленнєвох поведінки</vt:lpstr>
      <vt:lpstr>Мовленнєві стратегії </vt:lpstr>
      <vt:lpstr>Тактики</vt:lpstr>
      <vt:lpstr>Тактичний хід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Стратегія і тактика мовленнєвої поведінки</dc:title>
  <dc:creator>Microsoft Office User</dc:creator>
  <cp:lastModifiedBy>Comp</cp:lastModifiedBy>
  <cp:revision>8</cp:revision>
  <dcterms:created xsi:type="dcterms:W3CDTF">2020-11-22T10:19:23Z</dcterms:created>
  <dcterms:modified xsi:type="dcterms:W3CDTF">2023-01-19T20:35:31Z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0x010100B11CC2F8A32C7349A694D954B7EC6788</vt:lpwstr>
  </property>
</Properties>
</file>