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74" r:id="rId8"/>
    <p:sldId id="281" r:id="rId9"/>
    <p:sldId id="269" r:id="rId10"/>
    <p:sldId id="275" r:id="rId11"/>
    <p:sldId id="260" r:id="rId12"/>
    <p:sldId id="261" r:id="rId13"/>
    <p:sldId id="262" r:id="rId14"/>
    <p:sldId id="266" r:id="rId15"/>
    <p:sldId id="263" r:id="rId16"/>
    <p:sldId id="268" r:id="rId17"/>
    <p:sldId id="264" r:id="rId18"/>
    <p:sldId id="271" r:id="rId19"/>
    <p:sldId id="265" r:id="rId20"/>
    <p:sldId id="270" r:id="rId21"/>
    <p:sldId id="279" r:id="rId22"/>
    <p:sldId id="280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F5B9"/>
    <a:srgbClr val="A6D4F4"/>
    <a:srgbClr val="F3B3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9A89-1D0F-4342-AA9F-4881C6DC2844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623-509C-408D-A0AC-D481391469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5703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9A89-1D0F-4342-AA9F-4881C6DC2844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623-509C-408D-A0AC-D481391469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06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9A89-1D0F-4342-AA9F-4881C6DC2844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623-509C-408D-A0AC-D481391469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807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9A89-1D0F-4342-AA9F-4881C6DC2844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623-509C-408D-A0AC-D481391469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295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9A89-1D0F-4342-AA9F-4881C6DC2844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623-509C-408D-A0AC-D481391469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8194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9A89-1D0F-4342-AA9F-4881C6DC2844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623-509C-408D-A0AC-D481391469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39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9A89-1D0F-4342-AA9F-4881C6DC2844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623-509C-408D-A0AC-D4813914691A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9A89-1D0F-4342-AA9F-4881C6DC2844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623-509C-408D-A0AC-D481391469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111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9A89-1D0F-4342-AA9F-4881C6DC2844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623-509C-408D-A0AC-D481391469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6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9A89-1D0F-4342-AA9F-4881C6DC2844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623-509C-408D-A0AC-D481391469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81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1869A89-1D0F-4342-AA9F-4881C6DC2844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623-509C-408D-A0AC-D481391469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565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1869A89-1D0F-4342-AA9F-4881C6DC2844}" type="datetimeFigureOut">
              <a:rPr lang="uk-UA" smtClean="0"/>
              <a:t>08.02.2023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815E623-509C-408D-A0AC-D481391469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667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Earth Day green eco energy , Young woman embracing the planet Earth  with World Earth Day and Save the Planet concept of conservation,  protection and reasonable consumption of natural resources. 7098720">
            <a:extLst>
              <a:ext uri="{FF2B5EF4-FFF2-40B4-BE49-F238E27FC236}">
                <a16:creationId xmlns:a16="http://schemas.microsoft.com/office/drawing/2014/main" id="{E13E65B8-0FC5-8393-1EA2-0DE3E8A12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t="9875" r="2129" b="7910"/>
          <a:stretch/>
        </p:blipFill>
        <p:spPr bwMode="auto">
          <a:xfrm>
            <a:off x="1573418" y="212021"/>
            <a:ext cx="9045164" cy="533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69280-FCB9-98B1-68B4-C1C881552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550" y="5384801"/>
            <a:ext cx="10960100" cy="135007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1. ОСОБИСТІСТЬ ЯК СИСТЕМА. СОЦІАЛІЗАЦІЯ ОСОБИСТОСТІ.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5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1A3383-9A04-34A6-40C5-B16A473D0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129" y="205484"/>
            <a:ext cx="11568700" cy="5246867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Громадянин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– </a:t>
            </a:r>
            <a:r>
              <a:rPr lang="uk-UA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особа яка має громадянство; житель певної території держави або країни. Ця приналежність є формально юридично оформленою. Як член певного соціуму громадянин має певні права та обов'язки, щодо цього соціуму і підпорядковується певним (прийнятим в громаді) нормам поведінки.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Громадянськість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 це свідоме й активне виконання громадянських обов’язків, розумне використання своїх громадянських прав.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Проявом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громадянської позиції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 активні дії як на місцевому рівні, так і на загальнодержавному. </a:t>
            </a:r>
            <a:endParaRPr lang="uk-UA" sz="2400" dirty="0">
              <a:solidFill>
                <a:srgbClr val="000000">
                  <a:lumMod val="85000"/>
                  <a:lumOff val="1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146" name="Picture 2" descr="Порядок виходу з громадянства України — Вижницька районна державна  адміністрація - офіційний сайт">
            <a:extLst>
              <a:ext uri="{FF2B5EF4-FFF2-40B4-BE49-F238E27FC236}">
                <a16:creationId xmlns:a16="http://schemas.microsoft.com/office/drawing/2014/main" id="{DB3E13FD-197D-633D-0A77-B15A07406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89" y="3768643"/>
            <a:ext cx="4037422" cy="288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8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E23338-F2DA-8C4D-32F4-846E05440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12" y="318500"/>
            <a:ext cx="7703478" cy="3976098"/>
          </a:xfrm>
        </p:spPr>
        <p:txBody>
          <a:bodyPr>
            <a:normAutofit fontScale="92500"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Соціалізація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являє собою процес становлення особистості, поступове засвоєння нею вимог суспільства, придбання соціально значимих характеристик свідомості і поведінки, які регулюють її взаємини із суспільством.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A220CE-9763-31A6-D0C0-157AEDABA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175" y="3843926"/>
            <a:ext cx="5284734" cy="2604072"/>
          </a:xfrm>
          <a:prstGeom prst="rect">
            <a:avLst/>
          </a:prstGeom>
        </p:spPr>
      </p:pic>
      <p:pic>
        <p:nvPicPr>
          <p:cNvPr id="7170" name="Picture 2" descr="Соціалізація і розвиток особистості етапи, особливості, що впливають  фактори, bitnet">
            <a:extLst>
              <a:ext uri="{FF2B5EF4-FFF2-40B4-BE49-F238E27FC236}">
                <a16:creationId xmlns:a16="http://schemas.microsoft.com/office/drawing/2014/main" id="{5FE96988-5B93-2EB8-732D-1C8E886B4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590" y="318500"/>
            <a:ext cx="40386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0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39E619-003F-2BA6-2265-7F9C3202A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55" y="246580"/>
            <a:ext cx="11188557" cy="6822040"/>
          </a:xfrm>
        </p:spPr>
        <p:txBody>
          <a:bodyPr/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Фази соціалізації: 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даптація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(пристосування до нових умов) - вид взаємодії особистості із соціальним середовищем.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Інтеріоризація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процес формування внутрішньої структури людської психіки, тобто прийняття норм, цінностей у внутрішній світ людини.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20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Інтеріоризація є свідченням успішної соціальної адаптації індивіда. Показниками неуспішної адаптації є незадоволеність людини соціальним середовищем, до якого вона інтегрується, бажання вийти за його межі, а також її поведінка, що відхиляється від норм, вимог даного середовища.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8194" name="Picture 2" descr="Як адаптувати новачків на дистанційці: 10 порад HR-у — Work.ua">
            <a:extLst>
              <a:ext uri="{FF2B5EF4-FFF2-40B4-BE49-F238E27FC236}">
                <a16:creationId xmlns:a16="http://schemas.microsoft.com/office/drawing/2014/main" id="{30950ACD-3E09-5A93-31EA-FD7F0066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468"/>
            <a:ext cx="4167026" cy="23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3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7F14A1-A20A-B416-F999-7FC6EA758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802" y="431516"/>
            <a:ext cx="4952144" cy="7397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Стадії соціалізації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F49C3-E4A4-3944-F17A-FC339DA14DC5}"/>
              </a:ext>
            </a:extLst>
          </p:cNvPr>
          <p:cNvSpPr txBox="1"/>
          <p:nvPr/>
        </p:nvSpPr>
        <p:spPr>
          <a:xfrm>
            <a:off x="7294652" y="2133197"/>
            <a:ext cx="4726112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>
                <a:srgbClr val="9BAFB5"/>
              </a:buClr>
              <a:buSzTx/>
              <a:tabLst/>
              <a:defRPr/>
            </a:pPr>
            <a:r>
              <a:rPr kumimoji="0" lang="uk-U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післятрудова</a:t>
            </a:r>
            <a:r>
              <a:rPr kumimoji="0" lang="uk-UA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соціалізація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CBCC2-74E0-991A-CC5F-B4463D46F8E7}"/>
              </a:ext>
            </a:extLst>
          </p:cNvPr>
          <p:cNvSpPr txBox="1"/>
          <p:nvPr/>
        </p:nvSpPr>
        <p:spPr>
          <a:xfrm>
            <a:off x="357027" y="2133197"/>
            <a:ext cx="4245796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>
                <a:srgbClr val="9BAFB5"/>
              </a:buClr>
              <a:buSzTx/>
              <a:tabLst/>
              <a:defRPr/>
            </a:pPr>
            <a:r>
              <a:rPr kumimoji="0" lang="uk-UA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трудова соціалізація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2D6D7-6388-0FCC-6390-F71418883DAA}"/>
              </a:ext>
            </a:extLst>
          </p:cNvPr>
          <p:cNvSpPr txBox="1"/>
          <p:nvPr/>
        </p:nvSpPr>
        <p:spPr>
          <a:xfrm>
            <a:off x="3973531" y="2922183"/>
            <a:ext cx="4060861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>
                <a:srgbClr val="9BAFB5"/>
              </a:buClr>
              <a:buSzTx/>
              <a:tabLst/>
              <a:defRPr/>
            </a:pPr>
            <a:r>
              <a:rPr kumimoji="0" lang="uk-UA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трудова соціалізація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6" descr="Пенсіонер: векторна графіка, зображення, Пенсіонер малюнки | Скачати з  Depositphotos">
            <a:extLst>
              <a:ext uri="{FF2B5EF4-FFF2-40B4-BE49-F238E27FC236}">
                <a16:creationId xmlns:a16="http://schemas.microsoft.com/office/drawing/2014/main" id="{4E5924F9-B8AA-6BD6-696D-706441281F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8" descr="Пенсіонер: векторна графіка, зображення, Пенсіонер малюнки | Скачати з  Depositphotos">
            <a:extLst>
              <a:ext uri="{FF2B5EF4-FFF2-40B4-BE49-F238E27FC236}">
                <a16:creationId xmlns:a16="http://schemas.microsoft.com/office/drawing/2014/main" id="{BC785EF5-8CBE-E15F-415E-A373BAECC0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19E448-655D-269F-EBAA-33A9DDC79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556" y="2824537"/>
            <a:ext cx="3009900" cy="3009900"/>
          </a:xfrm>
          <a:prstGeom prst="rect">
            <a:avLst/>
          </a:prstGeom>
        </p:spPr>
      </p:pic>
      <p:pic>
        <p:nvPicPr>
          <p:cNvPr id="9226" name="Picture 10" descr="Картинки по запросу малюнок діти граються | Дошкольник, Дети, Детские  картинки">
            <a:extLst>
              <a:ext uri="{FF2B5EF4-FFF2-40B4-BE49-F238E27FC236}">
                <a16:creationId xmlns:a16="http://schemas.microsoft.com/office/drawing/2014/main" id="{986083A4-71BD-C0FA-678F-7E7A2E0C7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61" y="2824537"/>
            <a:ext cx="28575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6EF2E9-BBA0-26C6-53A0-3E8065EA6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244" y="3651575"/>
            <a:ext cx="3100520" cy="2387885"/>
          </a:xfrm>
          <a:prstGeom prst="rect">
            <a:avLst/>
          </a:prstGeom>
        </p:spPr>
      </p:pic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0024E004-816A-3461-2412-E78228D2B6E2}"/>
              </a:ext>
            </a:extLst>
          </p:cNvPr>
          <p:cNvCxnSpPr/>
          <p:nvPr/>
        </p:nvCxnSpPr>
        <p:spPr>
          <a:xfrm flipH="1">
            <a:off x="1969416" y="986319"/>
            <a:ext cx="1330864" cy="1017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FF79F4B8-79B7-AF10-B07B-C84C07E5D9B2}"/>
              </a:ext>
            </a:extLst>
          </p:cNvPr>
          <p:cNvCxnSpPr>
            <a:cxnSpLocks/>
          </p:cNvCxnSpPr>
          <p:nvPr/>
        </p:nvCxnSpPr>
        <p:spPr>
          <a:xfrm>
            <a:off x="5815173" y="1344211"/>
            <a:ext cx="0" cy="1577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BB01AAF8-F00E-0145-4D3A-32AB67136A9C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8630292" y="904126"/>
            <a:ext cx="1027416" cy="1229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63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лан-конспект уроку на тему &quot;Поняття «соціалізація». Ґендерна соціалізація  особистості. Сім'я та родинна соціалізація .&quot;">
            <a:extLst>
              <a:ext uri="{FF2B5EF4-FFF2-40B4-BE49-F238E27FC236}">
                <a16:creationId xmlns:a16="http://schemas.microsoft.com/office/drawing/2014/main" id="{6C24E9BE-24A2-6BD7-F136-3261D0EB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14" y="545707"/>
            <a:ext cx="8557571" cy="561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2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Адаптація персоналу після карантину: як бути і що робити — Work.ua">
            <a:extLst>
              <a:ext uri="{FF2B5EF4-FFF2-40B4-BE49-F238E27FC236}">
                <a16:creationId xmlns:a16="http://schemas.microsoft.com/office/drawing/2014/main" id="{16EAC067-4969-84D3-901B-4967F0B1B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919998-3023-6D47-1FE6-507AA5E3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05" y="318501"/>
            <a:ext cx="11414590" cy="335964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33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Етапи соціалізації: </a:t>
            </a:r>
            <a:endParaRPr lang="uk-UA" sz="2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первинна соціалізація</a:t>
            </a: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соціалізація дитини;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вторинна соціалізація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соціалізація дорослої людини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Ресоціалізація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повторна соціалізація, що відбувається протягом усього життя людини.</a:t>
            </a:r>
          </a:p>
        </p:txBody>
      </p:sp>
    </p:spTree>
    <p:extLst>
      <p:ext uri="{BB962C8B-B14F-4D97-AF65-F5344CB8AC3E}">
        <p14:creationId xmlns:p14="http://schemas.microsoft.com/office/powerpoint/2010/main" val="902232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1E6C2A8-64A5-68F6-9B50-F025FE35E2B1}"/>
              </a:ext>
            </a:extLst>
          </p:cNvPr>
          <p:cNvSpPr/>
          <p:nvPr/>
        </p:nvSpPr>
        <p:spPr>
          <a:xfrm>
            <a:off x="71919" y="71919"/>
            <a:ext cx="6024081" cy="6554912"/>
          </a:xfrm>
          <a:prstGeom prst="rect">
            <a:avLst/>
          </a:prstGeom>
          <a:solidFill>
            <a:srgbClr val="F3B3F1"/>
          </a:solidFill>
          <a:ln>
            <a:solidFill>
              <a:srgbClr val="F3B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1C5724D-0623-3138-F2E3-7765AD88E7F0}"/>
              </a:ext>
            </a:extLst>
          </p:cNvPr>
          <p:cNvSpPr/>
          <p:nvPr/>
        </p:nvSpPr>
        <p:spPr>
          <a:xfrm>
            <a:off x="6095999" y="71919"/>
            <a:ext cx="6024081" cy="6554912"/>
          </a:xfrm>
          <a:prstGeom prst="rect">
            <a:avLst/>
          </a:prstGeom>
          <a:solidFill>
            <a:srgbClr val="A6D4F4"/>
          </a:solidFill>
          <a:ln>
            <a:solidFill>
              <a:srgbClr val="F3B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8E60FE-04C2-F1EE-FB4E-313DC7928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1" y="616450"/>
            <a:ext cx="11537879" cy="5123578"/>
          </a:xfrm>
        </p:spPr>
        <p:txBody>
          <a:bodyPr/>
          <a:lstStyle/>
          <a:p>
            <a:pPr algn="just"/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Гендерна соціалізація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процес засвоєння людиною соціальної ролі, визначеною для неї суспільством від народження залежно від того, чоловіком або жінкою вона народилася</a:t>
            </a:r>
            <a:b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Гендерні ролі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норми та правила поведінки жінок і чоловіків, що ґрунтуються на традиційних очікуваннях, пов'язаних з їх статтю.</a:t>
            </a:r>
          </a:p>
        </p:txBody>
      </p:sp>
      <p:pic>
        <p:nvPicPr>
          <p:cNvPr id="4098" name="Picture 2" descr="5 вигадок про гендер. Розвінчуємо міфи – Родина -сайт про сім'ю - відносини  і виховання, реальні проблеми і розв'язання.">
            <a:extLst>
              <a:ext uri="{FF2B5EF4-FFF2-40B4-BE49-F238E27FC236}">
                <a16:creationId xmlns:a16="http://schemas.microsoft.com/office/drawing/2014/main" id="{75446DBF-E731-0151-5F4A-D29AFDEEE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41" y="3278311"/>
            <a:ext cx="6119117" cy="30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8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8F6E11-ED1D-1275-2A95-7A6B8296A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0" y="236306"/>
            <a:ext cx="10911155" cy="61439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Осіб, які навчають людину культурним нормам і допомагають засвоїти соціальні ролі, називають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агентами соціалізації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uk-UA" sz="2800" dirty="0"/>
          </a:p>
          <a:p>
            <a:endParaRPr lang="uk-UA" sz="2800" dirty="0"/>
          </a:p>
          <a:p>
            <a:endParaRPr lang="uk-UA" sz="2800" dirty="0"/>
          </a:p>
          <a:p>
            <a:endParaRPr lang="uk-UA" sz="2800" dirty="0"/>
          </a:p>
          <a:p>
            <a:endParaRPr lang="uk-UA" sz="2800" dirty="0"/>
          </a:p>
          <a:p>
            <a:endParaRPr lang="uk-UA" sz="2800" dirty="0"/>
          </a:p>
          <a:p>
            <a:endParaRPr lang="uk-UA" sz="2800" dirty="0"/>
          </a:p>
          <a:p>
            <a:endParaRPr lang="uk-UA" sz="2800" dirty="0"/>
          </a:p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Установи, що впливають на процес соціалізації, спрямовують його, називають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інститутами соціалізації.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2800" dirty="0"/>
          </a:p>
        </p:txBody>
      </p:sp>
      <p:pic>
        <p:nvPicPr>
          <p:cNvPr id="2052" name="Picture 4" descr="Соціалізація особистості: сутність, агенти, етапи - Загальна соціологія -  Навчальні матеріали онлайн">
            <a:extLst>
              <a:ext uri="{FF2B5EF4-FFF2-40B4-BE49-F238E27FC236}">
                <a16:creationId xmlns:a16="http://schemas.microsoft.com/office/drawing/2014/main" id="{29F04E8E-CC77-B2C0-426E-3CFFA2EEF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10" y="1248016"/>
            <a:ext cx="7113730" cy="37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80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0622B6-E07F-1FA2-2FC8-1ECE5D179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7" y="-277402"/>
            <a:ext cx="11537879" cy="4458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На </a:t>
            </a:r>
            <a:r>
              <a:rPr lang="ru-RU" sz="2600" b="0" i="1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певних</a:t>
            </a:r>
            <a:r>
              <a:rPr lang="ru-RU" sz="2600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600" b="0" i="1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стадіях</a:t>
            </a:r>
            <a:r>
              <a:rPr lang="ru-RU" sz="2600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600" b="0" i="1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життя</a:t>
            </a:r>
            <a:r>
              <a:rPr lang="ru-RU" sz="2600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600" b="0" i="1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людини</a:t>
            </a:r>
            <a:r>
              <a:rPr lang="ru-RU" sz="2600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роль </a:t>
            </a:r>
            <a:r>
              <a:rPr lang="ru-RU" sz="2600" b="0" i="1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агентів</a:t>
            </a:r>
            <a:r>
              <a:rPr lang="ru-RU" sz="2600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600" b="0" i="1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соціалізації</a:t>
            </a:r>
            <a:r>
              <a:rPr lang="ru-RU" sz="2600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600" b="0" i="1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виконують</a:t>
            </a:r>
            <a:r>
              <a:rPr lang="ru-RU" sz="2600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:</a:t>
            </a:r>
          </a:p>
          <a:p>
            <a:pPr marL="0" indent="0" algn="l">
              <a:buNone/>
            </a:pPr>
            <a:r>
              <a:rPr lang="ru-RU" sz="2600" b="0" i="0" dirty="0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• </a:t>
            </a:r>
            <a:r>
              <a:rPr lang="ru-RU" sz="2600" b="0" i="0" dirty="0" err="1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дошкільні</a:t>
            </a:r>
            <a:r>
              <a:rPr lang="ru-RU" sz="2600" b="0" i="0" dirty="0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 установи,</a:t>
            </a:r>
          </a:p>
          <a:p>
            <a:pPr marL="0" indent="0" algn="l">
              <a:buNone/>
            </a:pPr>
            <a:r>
              <a:rPr lang="ru-RU" sz="2600" b="0" i="0" dirty="0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• </a:t>
            </a:r>
            <a:r>
              <a:rPr lang="ru-RU" sz="2600" b="0" i="0" dirty="0" err="1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неформальні</a:t>
            </a:r>
            <a:r>
              <a:rPr lang="ru-RU" sz="2600" b="0" i="0" dirty="0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600" b="0" i="0" dirty="0" err="1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організації</a:t>
            </a:r>
            <a:r>
              <a:rPr lang="ru-RU" sz="2600" b="0" i="0" dirty="0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,</a:t>
            </a:r>
          </a:p>
          <a:p>
            <a:pPr marL="0" indent="0" algn="l">
              <a:buNone/>
            </a:pPr>
            <a:r>
              <a:rPr lang="ru-RU" sz="2600" b="0" i="0" dirty="0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• </a:t>
            </a:r>
            <a:r>
              <a:rPr lang="ru-RU" sz="2600" b="0" i="0" dirty="0" err="1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навчальні</a:t>
            </a:r>
            <a:r>
              <a:rPr lang="ru-RU" sz="2600" b="0" i="0" dirty="0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600" b="0" i="0" dirty="0" err="1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заклади</a:t>
            </a:r>
            <a:r>
              <a:rPr lang="ru-RU" sz="2600" b="0" i="0" dirty="0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,</a:t>
            </a:r>
          </a:p>
          <a:p>
            <a:pPr marL="0" indent="0" algn="l">
              <a:buNone/>
            </a:pPr>
            <a:r>
              <a:rPr lang="ru-RU" sz="2600" b="0" i="0" dirty="0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• </a:t>
            </a:r>
            <a:r>
              <a:rPr lang="ru-RU" sz="2600" b="0" i="0" dirty="0" err="1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армія</a:t>
            </a:r>
            <a:r>
              <a:rPr lang="ru-RU" sz="2600" b="0" i="0" dirty="0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,</a:t>
            </a:r>
          </a:p>
          <a:p>
            <a:pPr marL="0" indent="0" algn="l">
              <a:buNone/>
            </a:pPr>
            <a:r>
              <a:rPr lang="ru-RU" sz="2600" b="0" i="0" dirty="0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• </a:t>
            </a:r>
            <a:r>
              <a:rPr lang="ru-RU" sz="2600" b="0" i="0" dirty="0" err="1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трудовий</a:t>
            </a:r>
            <a:r>
              <a:rPr lang="ru-RU" sz="2600" b="0" i="0" dirty="0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600" b="0" i="0" dirty="0" err="1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колектив</a:t>
            </a:r>
            <a:r>
              <a:rPr lang="ru-RU" sz="2600" b="0" i="0" dirty="0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думка.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Роль родини у процесі соціалізації особистості - Сайт dk144!">
            <a:extLst>
              <a:ext uri="{FF2B5EF4-FFF2-40B4-BE49-F238E27FC236}">
                <a16:creationId xmlns:a16="http://schemas.microsoft.com/office/drawing/2014/main" id="{86317025-B6F3-D596-C1A0-6260CA8F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39" y="924674"/>
            <a:ext cx="3707837" cy="212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Соціалізація: Що це таке? (5 Видів, Етапи Розвитку)">
            <a:extLst>
              <a:ext uri="{FF2B5EF4-FFF2-40B4-BE49-F238E27FC236}">
                <a16:creationId xmlns:a16="http://schemas.microsoft.com/office/drawing/2014/main" id="{8CAE27A8-3FE5-A8E4-C9C8-F6CB0EC6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9" y="4288292"/>
            <a:ext cx="2798371" cy="22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Соціалізація: Що це таке? (5 Видів, Етапи Розвитку)">
            <a:extLst>
              <a:ext uri="{FF2B5EF4-FFF2-40B4-BE49-F238E27FC236}">
                <a16:creationId xmlns:a16="http://schemas.microsoft.com/office/drawing/2014/main" id="{4E105DA6-4C62-9C65-3622-1B106E74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14" y="4307989"/>
            <a:ext cx="2798372" cy="22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Агенти первинної та вторинної соціалізації: приклади та їх значення">
            <a:extLst>
              <a:ext uri="{FF2B5EF4-FFF2-40B4-BE49-F238E27FC236}">
                <a16:creationId xmlns:a16="http://schemas.microsoft.com/office/drawing/2014/main" id="{BE7D6229-3460-4772-2C92-A5902924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903" y="4288292"/>
            <a:ext cx="3320018" cy="232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3CD3C6-6455-EC18-57EC-C1B0B1C2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9" y="380144"/>
            <a:ext cx="6349428" cy="6256962"/>
          </a:xfrm>
          <a:solidFill>
            <a:srgbClr val="BCF5B9"/>
          </a:solidFill>
        </p:spPr>
        <p:txBody>
          <a:bodyPr>
            <a:normAutofit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Сім’я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соціальна група, що базується на шлюбі та родинних зв’язках різного рівня, члени якої беруть участь у загально-сімейній діяльності.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сновними ознаками сім’ї є: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Шлюбні, кровні зв’язки або зв’язки усиновлення.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Спільне проживання.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3. Загальний сімейний бюджет і домогосподарство.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3314" name="Picture 2" descr="Як говорити з дитиною про сім'ю? – Дитячий психолог">
            <a:extLst>
              <a:ext uri="{FF2B5EF4-FFF2-40B4-BE49-F238E27FC236}">
                <a16:creationId xmlns:a16="http://schemas.microsoft.com/office/drawing/2014/main" id="{AF8052DC-2AA3-4D42-83B9-551444EE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87" y="380144"/>
            <a:ext cx="5374240" cy="598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0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603F23-473E-A77B-057E-2EA959D2C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457200"/>
            <a:ext cx="10882376" cy="36484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Людина –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біосоціальна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система. Сутність понять індивідуальність, особа, особистість. 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Соціалізація та її фази.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Агенти та інститути соціалізації.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– один із агентів соціалізації особистості.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026" name="Picture 2" descr="Hình ảnh Người đặt Câu Hỏi PNG , Người Clipart, Tò Mò, Dấu Chấm Hỏi PNG  miễn phí tải tập tin PSDComment và Vector">
            <a:extLst>
              <a:ext uri="{FF2B5EF4-FFF2-40B4-BE49-F238E27FC236}">
                <a16:creationId xmlns:a16="http://schemas.microsoft.com/office/drawing/2014/main" id="{5E8FF28A-935C-560F-4C6C-CEDB250C6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68" y="3429000"/>
            <a:ext cx="3302286" cy="330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5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1859622" y="688413"/>
            <a:ext cx="9061807" cy="5481173"/>
            <a:chOff x="1494524" y="688413"/>
            <a:chExt cx="6154952" cy="548117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629272" y="2272610"/>
              <a:ext cx="1792999" cy="1792999"/>
              <a:chOff x="2134742" y="1793943"/>
              <a:chExt cx="1792999" cy="1792999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2134742" y="1793943"/>
                <a:ext cx="1792999" cy="179299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Скругленный прямоугольник 4"/>
              <p:cNvSpPr/>
              <p:nvPr/>
            </p:nvSpPr>
            <p:spPr>
              <a:xfrm>
                <a:off x="2222269" y="1881470"/>
                <a:ext cx="1617945" cy="16179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3200" dirty="0"/>
                  <a:t>Функції сім’ї</a:t>
                </a:r>
              </a:p>
            </p:txBody>
          </p:sp>
        </p:grpSp>
        <p:sp>
          <p:nvSpPr>
            <p:cNvPr id="5" name="Прямая соединительная линия 5"/>
            <p:cNvSpPr/>
            <p:nvPr/>
          </p:nvSpPr>
          <p:spPr>
            <a:xfrm rot="16186861">
              <a:off x="4161431" y="1913073"/>
              <a:ext cx="719079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719079" y="0"/>
                  </a:lnTo>
                </a:path>
              </a:pathLst>
            </a:custGeom>
            <a:noFill/>
          </p:spPr>
          <p:style>
            <a:lnRef idx="2">
              <a:schemeClr val="accent4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" name="Группа 5"/>
            <p:cNvGrpSpPr/>
            <p:nvPr/>
          </p:nvGrpSpPr>
          <p:grpSpPr>
            <a:xfrm>
              <a:off x="3197206" y="688413"/>
              <a:ext cx="2641475" cy="865123"/>
              <a:chOff x="1702676" y="209746"/>
              <a:chExt cx="2641475" cy="865123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1702676" y="209746"/>
                <a:ext cx="2641475" cy="865123"/>
              </a:xfrm>
              <a:prstGeom prst="roundRect">
                <a:avLst/>
              </a:prstGeom>
              <a:solidFill>
                <a:srgbClr val="FF0000">
                  <a:alpha val="83333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-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Скругленный прямоугольник 7"/>
              <p:cNvSpPr/>
              <p:nvPr/>
            </p:nvSpPr>
            <p:spPr>
              <a:xfrm>
                <a:off x="1744908" y="251978"/>
                <a:ext cx="2557011" cy="7806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2700" dirty="0"/>
                  <a:t>Репродуктивна</a:t>
                </a:r>
              </a:p>
            </p:txBody>
          </p:sp>
        </p:grpSp>
        <p:sp>
          <p:nvSpPr>
            <p:cNvPr id="7" name="Прямая соединительная линия 8"/>
            <p:cNvSpPr/>
            <p:nvPr/>
          </p:nvSpPr>
          <p:spPr>
            <a:xfrm rot="20163747">
              <a:off x="5410568" y="2715926"/>
              <a:ext cx="272127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72127" y="0"/>
                  </a:lnTo>
                </a:path>
              </a:pathLst>
            </a:custGeom>
            <a:noFill/>
          </p:spPr>
          <p:style>
            <a:lnRef idx="2">
              <a:schemeClr val="accent4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Группа 7"/>
            <p:cNvGrpSpPr/>
            <p:nvPr/>
          </p:nvGrpSpPr>
          <p:grpSpPr>
            <a:xfrm>
              <a:off x="5670993" y="1774807"/>
              <a:ext cx="1799165" cy="973132"/>
              <a:chOff x="4176463" y="1296140"/>
              <a:chExt cx="1799165" cy="973132"/>
            </a:xfrm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4176463" y="1296140"/>
                <a:ext cx="1799165" cy="973132"/>
              </a:xfrm>
              <a:prstGeom prst="roundRect">
                <a:avLst/>
              </a:prstGeom>
              <a:solidFill>
                <a:srgbClr val="FF0066">
                  <a:alpha val="76667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-13333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Скругленный прямоугольник 10"/>
              <p:cNvSpPr/>
              <p:nvPr/>
            </p:nvSpPr>
            <p:spPr>
              <a:xfrm>
                <a:off x="4223967" y="1343644"/>
                <a:ext cx="1704157" cy="8781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3200" dirty="0"/>
                  <a:t>Виховна</a:t>
                </a:r>
              </a:p>
            </p:txBody>
          </p:sp>
        </p:grpSp>
        <p:sp>
          <p:nvSpPr>
            <p:cNvPr id="9" name="Прямая соединительная линия 11"/>
            <p:cNvSpPr/>
            <p:nvPr/>
          </p:nvSpPr>
          <p:spPr>
            <a:xfrm rot="2203646">
              <a:off x="5361587" y="4020817"/>
              <a:ext cx="611392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611392" y="0"/>
                  </a:lnTo>
                </a:path>
              </a:pathLst>
            </a:custGeom>
            <a:noFill/>
          </p:spPr>
          <p:style>
            <a:lnRef idx="2">
              <a:schemeClr val="accent4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" name="Группа 9"/>
            <p:cNvGrpSpPr/>
            <p:nvPr/>
          </p:nvGrpSpPr>
          <p:grpSpPr>
            <a:xfrm>
              <a:off x="5543917" y="4203626"/>
              <a:ext cx="2105559" cy="1021293"/>
              <a:chOff x="4049387" y="3724959"/>
              <a:chExt cx="2105559" cy="1021293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4049387" y="3724959"/>
                <a:ext cx="2105559" cy="1021293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-2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Скругленный прямоугольник 13"/>
              <p:cNvSpPr/>
              <p:nvPr/>
            </p:nvSpPr>
            <p:spPr>
              <a:xfrm>
                <a:off x="4099242" y="3774814"/>
                <a:ext cx="2005849" cy="9215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8420" tIns="58420" rIns="58420" bIns="58420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2300" dirty="0"/>
                  <a:t>Господарсько-економічна</a:t>
                </a:r>
              </a:p>
            </p:txBody>
          </p:sp>
        </p:grpSp>
        <p:sp>
          <p:nvSpPr>
            <p:cNvPr id="11" name="Прямая соединительная линия 14"/>
            <p:cNvSpPr/>
            <p:nvPr/>
          </p:nvSpPr>
          <p:spPr>
            <a:xfrm rot="5302886">
              <a:off x="3844539" y="4792421"/>
              <a:ext cx="1454204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454204" y="0"/>
                  </a:lnTo>
                </a:path>
              </a:pathLst>
            </a:custGeom>
            <a:noFill/>
          </p:spPr>
          <p:style>
            <a:lnRef idx="2">
              <a:schemeClr val="accent4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2" name="Группа 11"/>
            <p:cNvGrpSpPr/>
            <p:nvPr/>
          </p:nvGrpSpPr>
          <p:grpSpPr>
            <a:xfrm>
              <a:off x="3244260" y="5519234"/>
              <a:ext cx="2714214" cy="650352"/>
              <a:chOff x="1749730" y="5040567"/>
              <a:chExt cx="2714214" cy="650352"/>
            </a:xfrm>
            <a:solidFill>
              <a:srgbClr val="002060"/>
            </a:solidFill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1749730" y="5040567"/>
                <a:ext cx="2714214" cy="650352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Скругленный прямоугольник 16"/>
              <p:cNvSpPr/>
              <p:nvPr/>
            </p:nvSpPr>
            <p:spPr>
              <a:xfrm>
                <a:off x="1781478" y="5072315"/>
                <a:ext cx="2650718" cy="58685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6040" tIns="66040" rIns="66040" bIns="66040" numCol="1" spcCol="1270" anchor="ctr" anchorCtr="0">
                <a:noAutofit/>
              </a:bodyPr>
              <a:lstStyle/>
              <a:p>
                <a:pPr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2600" dirty="0"/>
                  <a:t>Відновлювальна</a:t>
                </a:r>
              </a:p>
            </p:txBody>
          </p:sp>
        </p:grpSp>
        <p:sp>
          <p:nvSpPr>
            <p:cNvPr id="13" name="Прямая соединительная линия 17"/>
            <p:cNvSpPr/>
            <p:nvPr/>
          </p:nvSpPr>
          <p:spPr>
            <a:xfrm rot="8491000">
              <a:off x="3140392" y="4052437"/>
              <a:ext cx="548444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548444" y="0"/>
                  </a:lnTo>
                </a:path>
              </a:pathLst>
            </a:custGeom>
            <a:noFill/>
          </p:spPr>
          <p:style>
            <a:lnRef idx="2">
              <a:schemeClr val="accent4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4" name="Группа 13"/>
            <p:cNvGrpSpPr/>
            <p:nvPr/>
          </p:nvGrpSpPr>
          <p:grpSpPr>
            <a:xfrm>
              <a:off x="1494524" y="4223081"/>
              <a:ext cx="2291521" cy="889833"/>
              <a:chOff x="-6" y="3744414"/>
              <a:chExt cx="2291521" cy="889833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-6" y="3744414"/>
                <a:ext cx="2291521" cy="889833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-33333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3432" y="3787852"/>
                <a:ext cx="2204645" cy="8029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1120" tIns="71120" rIns="71120" bIns="71120" numCol="1" spcCol="1270" anchor="ctr" anchorCtr="0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2800" dirty="0"/>
                  <a:t>Регулятивна</a:t>
                </a:r>
              </a:p>
            </p:txBody>
          </p:sp>
        </p:grpSp>
        <p:sp>
          <p:nvSpPr>
            <p:cNvPr id="15" name="Прямая соединительная линия 20"/>
            <p:cNvSpPr/>
            <p:nvPr/>
          </p:nvSpPr>
          <p:spPr>
            <a:xfrm rot="12131706">
              <a:off x="3412343" y="2760794"/>
              <a:ext cx="225275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25275" y="0"/>
                  </a:lnTo>
                </a:path>
              </a:pathLst>
            </a:custGeom>
            <a:noFill/>
          </p:spPr>
          <p:style>
            <a:lnRef idx="2">
              <a:schemeClr val="accent4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6" name="Группа 15"/>
            <p:cNvGrpSpPr/>
            <p:nvPr/>
          </p:nvGrpSpPr>
          <p:grpSpPr>
            <a:xfrm>
              <a:off x="1503327" y="1912549"/>
              <a:ext cx="1917361" cy="829119"/>
              <a:chOff x="8797" y="1433882"/>
              <a:chExt cx="1917361" cy="829119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8797" y="1433882"/>
                <a:ext cx="1917361" cy="829119"/>
              </a:xfrm>
              <a:prstGeom prst="roundRect">
                <a:avLst/>
              </a:prstGeom>
              <a:solidFill>
                <a:srgbClr val="50E43C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Скругленный прямоугольник 22"/>
              <p:cNvSpPr/>
              <p:nvPr/>
            </p:nvSpPr>
            <p:spPr>
              <a:xfrm>
                <a:off x="49271" y="1474356"/>
                <a:ext cx="1836413" cy="748171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8420" tIns="58420" rIns="58420" bIns="58420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2300" dirty="0"/>
                  <a:t>Соціалізація особистості</a:t>
                </a: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се про сім'ю, шлюб, стосунки між чоловіком та жінкою">
            <a:extLst>
              <a:ext uri="{FF2B5EF4-FFF2-40B4-BE49-F238E27FC236}">
                <a16:creationId xmlns:a16="http://schemas.microsoft.com/office/drawing/2014/main" id="{39281214-5EB7-9D69-C2F2-2350E02FD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A2303-8DF8-B910-0B39-C32D59EBE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071" y="276324"/>
            <a:ext cx="4251857" cy="5353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/>
              <a:t>моделі сім</a:t>
            </a:r>
            <a:r>
              <a:rPr lang="en-GB" dirty="0"/>
              <a:t>`</a:t>
            </a:r>
            <a:r>
              <a:rPr lang="uk-UA" dirty="0"/>
              <a:t>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875242-5230-2CE7-C71D-E7E720015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1" y="1315093"/>
            <a:ext cx="2989779" cy="6472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2400" i="1" dirty="0"/>
              <a:t>Нуклеарна сім</a:t>
            </a:r>
            <a:r>
              <a:rPr lang="en-GB" sz="2400" i="1" dirty="0"/>
              <a:t>`</a:t>
            </a:r>
            <a:r>
              <a:rPr lang="uk-UA" sz="2400" i="1" dirty="0"/>
              <a:t>я (проста)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3CDAD-69D2-351B-B5E2-08299E3C2C6E}"/>
              </a:ext>
            </a:extLst>
          </p:cNvPr>
          <p:cNvSpPr txBox="1"/>
          <p:nvPr/>
        </p:nvSpPr>
        <p:spPr>
          <a:xfrm>
            <a:off x="7715893" y="1214438"/>
            <a:ext cx="394784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Бінуклеарна</a:t>
            </a: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сім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`</a:t>
            </a: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я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A272A-9C0B-1AF4-62AE-90141F5A15EA}"/>
              </a:ext>
            </a:extLst>
          </p:cNvPr>
          <p:cNvSpPr txBox="1"/>
          <p:nvPr/>
        </p:nvSpPr>
        <p:spPr>
          <a:xfrm>
            <a:off x="2948683" y="2358254"/>
            <a:ext cx="304714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400" i="1" dirty="0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  <a:t>Неповна сім</a:t>
            </a:r>
            <a:r>
              <a:rPr lang="en-GB" sz="2400" i="1" dirty="0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  <a:t>`</a:t>
            </a:r>
            <a:r>
              <a:rPr lang="uk-UA" sz="2400" i="1" dirty="0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  <a:t>я</a:t>
            </a:r>
            <a:endParaRPr kumimoji="0" lang="uk-UA" sz="24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1FD7D-469F-A797-F5F6-0A88BFF811C7}"/>
              </a:ext>
            </a:extLst>
          </p:cNvPr>
          <p:cNvSpPr txBox="1"/>
          <p:nvPr/>
        </p:nvSpPr>
        <p:spPr>
          <a:xfrm>
            <a:off x="6109698" y="2358254"/>
            <a:ext cx="347095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“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CHIld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-free”</a:t>
            </a:r>
            <a:endParaRPr kumimoji="0" lang="uk-UA" sz="24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B6280-4137-0275-CDA0-C6DE9E27BDE0}"/>
              </a:ext>
            </a:extLst>
          </p:cNvPr>
          <p:cNvSpPr txBox="1"/>
          <p:nvPr/>
        </p:nvSpPr>
        <p:spPr>
          <a:xfrm>
            <a:off x="215756" y="4135681"/>
            <a:ext cx="413021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400" i="1" dirty="0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  <a:t>Цивільний шлюб</a:t>
            </a:r>
            <a:endParaRPr kumimoji="0" lang="uk-UA" sz="24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CC260B-43EB-03B6-DD5C-FC0122ED4C55}"/>
              </a:ext>
            </a:extLst>
          </p:cNvPr>
          <p:cNvSpPr txBox="1"/>
          <p:nvPr/>
        </p:nvSpPr>
        <p:spPr>
          <a:xfrm>
            <a:off x="8376009" y="4038082"/>
            <a:ext cx="347009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400" i="1" dirty="0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  <a:t>Крос-культурна сім</a:t>
            </a:r>
            <a:r>
              <a:rPr lang="en-GB" sz="2400" i="1" dirty="0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  <a:t>`</a:t>
            </a:r>
            <a:r>
              <a:rPr lang="uk-UA" sz="2400" i="1" dirty="0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  <a:t>я</a:t>
            </a:r>
            <a:endParaRPr kumimoji="0" lang="uk-UA" sz="24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A3C3C4-443C-70FF-8F86-73D24E9F255B}"/>
              </a:ext>
            </a:extLst>
          </p:cNvPr>
          <p:cNvSpPr txBox="1"/>
          <p:nvPr/>
        </p:nvSpPr>
        <p:spPr>
          <a:xfrm>
            <a:off x="1792840" y="4993235"/>
            <a:ext cx="388705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Дистанційна сім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`</a:t>
            </a: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341E59-B685-BD74-8D0A-8B39C1CCF612}"/>
              </a:ext>
            </a:extLst>
          </p:cNvPr>
          <p:cNvSpPr txBox="1"/>
          <p:nvPr/>
        </p:nvSpPr>
        <p:spPr>
          <a:xfrm>
            <a:off x="6512106" y="4993235"/>
            <a:ext cx="397602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400" i="1" dirty="0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  <a:t>Розширена</a:t>
            </a:r>
            <a:endParaRPr kumimoji="0" lang="uk-UA" sz="24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486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учасні підлітки люблять спілкуватися, «зависати» в Інтернеті та мобільні  телефони">
            <a:extLst>
              <a:ext uri="{FF2B5EF4-FFF2-40B4-BE49-F238E27FC236}">
                <a16:creationId xmlns:a16="http://schemas.microsoft.com/office/drawing/2014/main" id="{61A1B6DB-0D15-E7D1-7A73-64064A4A8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520A6-10DB-8F87-ABFF-35FB509E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604" y="101663"/>
            <a:ext cx="7454791" cy="1203155"/>
          </a:xfrm>
        </p:spPr>
        <p:txBody>
          <a:bodyPr>
            <a:normAutofit/>
          </a:bodyPr>
          <a:lstStyle/>
          <a:p>
            <a:r>
              <a:rPr lang="uk-UA" dirty="0"/>
              <a:t>Вплив однолітків </a:t>
            </a:r>
            <a:br>
              <a:rPr lang="uk-UA" dirty="0"/>
            </a:br>
            <a:r>
              <a:rPr lang="uk-UA" dirty="0"/>
              <a:t>на соціалізацію </a:t>
            </a:r>
          </a:p>
        </p:txBody>
      </p:sp>
    </p:spTree>
    <p:extLst>
      <p:ext uri="{BB962C8B-B14F-4D97-AF65-F5344CB8AC3E}">
        <p14:creationId xmlns:p14="http://schemas.microsoft.com/office/powerpoint/2010/main" val="3306209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Міжнародні організації та охорона навколишнього середовища&quot; - презентація з  екології">
            <a:extLst>
              <a:ext uri="{FF2B5EF4-FFF2-40B4-BE49-F238E27FC236}">
                <a16:creationId xmlns:a16="http://schemas.microsoft.com/office/drawing/2014/main" id="{36081AF9-5B11-C3C4-7793-C1F1E75C4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28" y="81522"/>
            <a:ext cx="8934343" cy="669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EEE7E34-905A-838A-9A00-250E98F71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75" y="3384075"/>
            <a:ext cx="2690185" cy="6575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dirty="0"/>
              <a:t>біологічне</a:t>
            </a:r>
          </a:p>
        </p:txBody>
      </p:sp>
      <p:pic>
        <p:nvPicPr>
          <p:cNvPr id="2050" name="Picture 2" descr="Человек для фотошопа без фона - подборка">
            <a:extLst>
              <a:ext uri="{FF2B5EF4-FFF2-40B4-BE49-F238E27FC236}">
                <a16:creationId xmlns:a16="http://schemas.microsoft.com/office/drawing/2014/main" id="{030F65B4-B7E3-5EC2-BB90-928A04E38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78" y="1837765"/>
            <a:ext cx="4705243" cy="471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123E2-F718-E39D-8C1B-27262354CFE8}"/>
              </a:ext>
            </a:extLst>
          </p:cNvPr>
          <p:cNvSpPr txBox="1"/>
          <p:nvPr/>
        </p:nvSpPr>
        <p:spPr>
          <a:xfrm>
            <a:off x="9105539" y="3384075"/>
            <a:ext cx="254028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духовне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A08F0-7A23-1B83-BFDC-8C79E5030A30}"/>
              </a:ext>
            </a:extLst>
          </p:cNvPr>
          <p:cNvSpPr txBox="1"/>
          <p:nvPr/>
        </p:nvSpPr>
        <p:spPr>
          <a:xfrm>
            <a:off x="4757952" y="426847"/>
            <a:ext cx="23964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соціальне</a:t>
            </a:r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7C069192-9C7D-00AE-9E90-0BAD306F960A}"/>
              </a:ext>
            </a:extLst>
          </p:cNvPr>
          <p:cNvCxnSpPr>
            <a:cxnSpLocks/>
          </p:cNvCxnSpPr>
          <p:nvPr/>
        </p:nvCxnSpPr>
        <p:spPr>
          <a:xfrm>
            <a:off x="3359649" y="3712848"/>
            <a:ext cx="13253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764CEC4A-ED11-C7CA-AAF7-4C9EBCCAE18D}"/>
              </a:ext>
            </a:extLst>
          </p:cNvPr>
          <p:cNvCxnSpPr>
            <a:cxnSpLocks/>
          </p:cNvCxnSpPr>
          <p:nvPr/>
        </p:nvCxnSpPr>
        <p:spPr>
          <a:xfrm flipH="1">
            <a:off x="7518972" y="3750501"/>
            <a:ext cx="14298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B56D2934-3D36-9D0D-02B3-431F77AF494D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956176" y="1073178"/>
            <a:ext cx="0" cy="764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25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09267-D170-4A92-496C-3A6B8571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772" y="365681"/>
            <a:ext cx="7022455" cy="801753"/>
          </a:xfrm>
        </p:spPr>
        <p:txBody>
          <a:bodyPr/>
          <a:lstStyle/>
          <a:p>
            <a:r>
              <a:rPr lang="uk-UA" b="1" dirty="0"/>
              <a:t>Теорії походження людини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9819ED-26C2-C0AD-7D34-CEF7D518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05" y="1762534"/>
            <a:ext cx="3082247" cy="626723"/>
          </a:xfrm>
        </p:spPr>
        <p:txBody>
          <a:bodyPr>
            <a:normAutofit fontScale="92500" lnSpcReduction="10000"/>
          </a:bodyPr>
          <a:lstStyle/>
          <a:p>
            <a:r>
              <a:rPr lang="uk-UA" sz="4000" b="1" i="1" dirty="0"/>
              <a:t>Еволюційна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2F23F-9D76-8588-BB31-088D38A58D46}"/>
              </a:ext>
            </a:extLst>
          </p:cNvPr>
          <p:cNvSpPr txBox="1"/>
          <p:nvPr/>
        </p:nvSpPr>
        <p:spPr>
          <a:xfrm>
            <a:off x="4089114" y="3191157"/>
            <a:ext cx="3047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Теологічна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2BFAF-A2BE-9999-78F0-81B1480B44E2}"/>
              </a:ext>
            </a:extLst>
          </p:cNvPr>
          <p:cNvSpPr txBox="1"/>
          <p:nvPr/>
        </p:nvSpPr>
        <p:spPr>
          <a:xfrm>
            <a:off x="8873450" y="1681371"/>
            <a:ext cx="27252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4000" b="1" i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orbel" panose="020B0503020204020204" pitchFamily="34" charset="0"/>
              </a:rPr>
              <a:t>Косм</a:t>
            </a:r>
            <a:r>
              <a:rPr kumimoji="0" lang="uk-UA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ічна</a:t>
            </a:r>
            <a:endParaRPr kumimoji="0" lang="uk-UA" sz="40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FBB39D-8B5A-AC71-D2D0-E28B8560E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56" y="2389257"/>
            <a:ext cx="3692739" cy="20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Теологічна теорія походження людини">
            <a:extLst>
              <a:ext uri="{FF2B5EF4-FFF2-40B4-BE49-F238E27FC236}">
                <a16:creationId xmlns:a16="http://schemas.microsoft.com/office/drawing/2014/main" id="{CB2AF7E7-E9C9-6016-77B2-F41043090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85" y="3914346"/>
            <a:ext cx="2227781" cy="26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Теория вмешательства - Теории происхождения человека">
            <a:extLst>
              <a:ext uri="{FF2B5EF4-FFF2-40B4-BE49-F238E27FC236}">
                <a16:creationId xmlns:a16="http://schemas.microsoft.com/office/drawing/2014/main" id="{270554AA-1C86-03E6-399E-EAD89DB5E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807" y="2389257"/>
            <a:ext cx="3800475" cy="20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9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B50C33-98DD-8880-39A8-8D433BBC8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513708"/>
            <a:ext cx="11383767" cy="5226319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Людина 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біосоціальна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істота, невід’ємна частина природи, живий організм, що підкоряється біологічним законам і який з огляду на особливості свідомості та психіки пристосований до суспільного способу буття разом із подібними собі. 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FDAE9-BAEF-83A0-F5AF-B6D78C9F0482}"/>
              </a:ext>
            </a:extLst>
          </p:cNvPr>
          <p:cNvSpPr txBox="1"/>
          <p:nvPr/>
        </p:nvSpPr>
        <p:spPr>
          <a:xfrm>
            <a:off x="1962364" y="2498298"/>
            <a:ext cx="7225301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ЛЮДИНА В ОСНОВНИХ ТИПАХ СВІТОГЛЯДУ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A91E0E5C-AE68-2D02-F554-F5B815E09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928372"/>
              </p:ext>
            </p:extLst>
          </p:nvPr>
        </p:nvGraphicFramePr>
        <p:xfrm>
          <a:off x="1273994" y="3256907"/>
          <a:ext cx="10109772" cy="1941817"/>
        </p:xfrm>
        <a:graphic>
          <a:graphicData uri="http://schemas.openxmlformats.org/drawingml/2006/table">
            <a:tbl>
              <a:tblPr firstRow="1" firstCol="1" bandRow="1"/>
              <a:tblGrid>
                <a:gridCol w="2527443">
                  <a:extLst>
                    <a:ext uri="{9D8B030D-6E8A-4147-A177-3AD203B41FA5}">
                      <a16:colId xmlns:a16="http://schemas.microsoft.com/office/drawing/2014/main" val="1622180751"/>
                    </a:ext>
                  </a:extLst>
                </a:gridCol>
                <a:gridCol w="2527443">
                  <a:extLst>
                    <a:ext uri="{9D8B030D-6E8A-4147-A177-3AD203B41FA5}">
                      <a16:colId xmlns:a16="http://schemas.microsoft.com/office/drawing/2014/main" val="1035743888"/>
                    </a:ext>
                  </a:extLst>
                </a:gridCol>
                <a:gridCol w="2527443">
                  <a:extLst>
                    <a:ext uri="{9D8B030D-6E8A-4147-A177-3AD203B41FA5}">
                      <a16:colId xmlns:a16="http://schemas.microsoft.com/office/drawing/2014/main" val="3334156910"/>
                    </a:ext>
                  </a:extLst>
                </a:gridCol>
                <a:gridCol w="2527443">
                  <a:extLst>
                    <a:ext uri="{9D8B030D-6E8A-4147-A177-3AD203B41FA5}">
                      <a16:colId xmlns:a16="http://schemas.microsoft.com/office/drawing/2014/main" val="778769441"/>
                    </a:ext>
                  </a:extLst>
                </a:gridCol>
              </a:tblGrid>
              <a:tr h="374345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Міфологія</a:t>
                      </a:r>
                      <a:endParaRPr lang="uk-U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Релігія</a:t>
                      </a:r>
                      <a:endParaRPr lang="uk-U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</a:t>
                      </a:r>
                      <a:endParaRPr lang="uk-U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Філософія</a:t>
                      </a:r>
                      <a:endParaRPr lang="uk-U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590652"/>
                  </a:ext>
                </a:extLst>
              </a:tr>
              <a:tr h="1567472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Людина – розумна тварина, наділена душею</a:t>
                      </a:r>
                      <a:endParaRPr lang="uk-U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Людина – істота, що вірить в існування надприродного</a:t>
                      </a:r>
                      <a:endParaRPr lang="uk-UA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Людина – істота, яка пізнає світ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Людина – істота, що здатна бути мудрою</a:t>
                      </a:r>
                      <a:endParaRPr lang="uk-U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22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5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8BB435-68DB-01B6-212C-018E8F92B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0" y="380144"/>
            <a:ext cx="11096090" cy="5989834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«Людина — індивід — особа — особистість — індивідуальність»</a:t>
            </a:r>
          </a:p>
          <a:p>
            <a:pPr algn="ctr"/>
            <a:endParaRPr lang="uk-UA" sz="24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Індивід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це представник людського роду,  якому властиві неповторні й унікальні природні і соціальні якості, представлені не в усій родовій повноті та яскравості.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Особа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людина, яка має історично зумовлений ступінь розвитку, користується правами, що надаються суспільством та виконує обов’язки, які ним покладаються.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098" name="Picture 2" descr="довольный мужчина PNG рисунок, картинки и пнг прозрачный для бесплатной  загрузки | Pngtree">
            <a:extLst>
              <a:ext uri="{FF2B5EF4-FFF2-40B4-BE49-F238E27FC236}">
                <a16:creationId xmlns:a16="http://schemas.microsoft.com/office/drawing/2014/main" id="{26064043-8EF6-1D9D-6CD6-E8437044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846" y="3583540"/>
            <a:ext cx="2786437" cy="289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§ 3. Людина і суспільство. Групи (спільноти) у людському суспільстві | Тест  на 12 запитань. Історія України">
            <a:extLst>
              <a:ext uri="{FF2B5EF4-FFF2-40B4-BE49-F238E27FC236}">
                <a16:creationId xmlns:a16="http://schemas.microsoft.com/office/drawing/2014/main" id="{690FE853-DA74-4EC1-4C5F-4FCA72B3E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t="16168" r="6133" b="1095"/>
          <a:stretch/>
        </p:blipFill>
        <p:spPr bwMode="auto">
          <a:xfrm>
            <a:off x="6277510" y="3583540"/>
            <a:ext cx="4376790" cy="27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8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F938F8-6357-2EA2-6AB3-AF3B1189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8" y="647272"/>
            <a:ext cx="6513815" cy="5195497"/>
          </a:xfrm>
        </p:spPr>
        <p:txBody>
          <a:bodyPr>
            <a:normAutofit fontScale="92500" lnSpcReduction="1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Особистість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– це система соціально значущих властивостей, якостей та рис, що характеризують індивіда як продукт суспільного розвитку, й залучення його до систем соціальних відносин через активну предметну діяльність і спілкування.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Індивідуальність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– це сукупність фізіологічних, анатомічних та психологічних властивостей людини, яка характеризує її неповторність і виявляється у її темпераменті, характері, здібностях, специфіці інтересів, які відрізняють одну людину від іншої.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400" i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Сформована індивідуальність </a:t>
            </a:r>
            <a:r>
              <a:rPr lang="uk-UA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це людина, яка активно й творчо виявляє себе в житті та має власну життєву позицію. Вона не просто частинка суспільства, а його повноправний партнер.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endParaRPr lang="uk-UA" dirty="0"/>
          </a:p>
        </p:txBody>
      </p:sp>
      <p:pic>
        <p:nvPicPr>
          <p:cNvPr id="5122" name="Picture 2" descr="Set Of Female And Male Heads Stok Vektör Sanatı &amp; Profil - Yandan çekim'nin  Daha Fazla Görseli - Profil - Yandan çekim, İnsan Yüzü, Kadın - iStock">
            <a:extLst>
              <a:ext uri="{FF2B5EF4-FFF2-40B4-BE49-F238E27FC236}">
                <a16:creationId xmlns:a16="http://schemas.microsoft.com/office/drawing/2014/main" id="{EDFD58E3-FD54-2460-0B67-7AA267B0E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84" y="487808"/>
            <a:ext cx="4335909" cy="57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4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4B5BF0-7324-A89F-D5A9-818076BD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70" y="428798"/>
            <a:ext cx="7613152" cy="6276702"/>
          </a:xfrm>
        </p:spPr>
        <p:txBody>
          <a:bodyPr/>
          <a:lstStyle/>
          <a:p>
            <a:pPr algn="just"/>
            <a:r>
              <a:rPr lang="ru-RU" sz="2400" i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Самореалізація</a:t>
            </a:r>
            <a:r>
              <a:rPr lang="ru-RU" sz="2400" i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24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здатність</a:t>
            </a:r>
            <a:r>
              <a:rPr lang="ru-RU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людини</a:t>
            </a:r>
            <a:r>
              <a:rPr lang="ru-RU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пізнати</a:t>
            </a:r>
            <a:r>
              <a:rPr lang="ru-RU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себе і </a:t>
            </a:r>
            <a:r>
              <a:rPr lang="ru-RU" sz="24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здійснити</a:t>
            </a:r>
            <a:r>
              <a:rPr lang="ru-RU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своє</a:t>
            </a:r>
            <a:r>
              <a:rPr lang="ru-RU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покликання</a:t>
            </a:r>
            <a:r>
              <a:rPr lang="ru-RU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uk-UA" sz="2400" i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Мистецтво самореалізації</a:t>
            </a:r>
            <a:r>
              <a:rPr lang="uk-UA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– це здатність усвідомити і реалізувати свій особистий потенціал, спроможність жити </a:t>
            </a:r>
            <a:r>
              <a:rPr lang="uk-UA" sz="24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динамічно</a:t>
            </a:r>
            <a:r>
              <a:rPr lang="uk-UA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натхненно, рости, розвиватись, удосконалюватися, рухатись уперед, ставити перед собою амбітні цілі й досягати їх, долаючи перепони, знаходячи оптимальні рішення для себе й оточення.</a:t>
            </a:r>
          </a:p>
          <a:p>
            <a:endParaRPr lang="uk-UA" sz="2200" dirty="0">
              <a:solidFill>
                <a:srgbClr val="000000">
                  <a:lumMod val="85000"/>
                  <a:lumOff val="1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074" name="Picture 2" descr="Діана Шемчук. &quot;Самореалізація тинейджера&quot;">
            <a:extLst>
              <a:ext uri="{FF2B5EF4-FFF2-40B4-BE49-F238E27FC236}">
                <a16:creationId xmlns:a16="http://schemas.microsoft.com/office/drawing/2014/main" id="{DCBA7226-F14D-01F6-3EA0-BF40A3F58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55" y="339451"/>
            <a:ext cx="3679862" cy="34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амореалізація в підлітковому та юнацькому віці - Основи здоров'я. 9 клас.  Бойченко">
            <a:extLst>
              <a:ext uri="{FF2B5EF4-FFF2-40B4-BE49-F238E27FC236}">
                <a16:creationId xmlns:a16="http://schemas.microsoft.com/office/drawing/2014/main" id="{55F9DC3D-E3A5-3D40-9CFE-B65A8141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201" y="4138874"/>
            <a:ext cx="6293045" cy="221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61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2178877" y="476506"/>
            <a:ext cx="8008472" cy="6262012"/>
            <a:chOff x="654877" y="119316"/>
            <a:chExt cx="8008472" cy="6262012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54877" y="3428999"/>
              <a:ext cx="4019911" cy="2952328"/>
              <a:chOff x="-59471" y="3023765"/>
              <a:chExt cx="4019911" cy="2952328"/>
            </a:xfrm>
          </p:grpSpPr>
          <p:sp>
            <p:nvSpPr>
              <p:cNvPr id="5" name="Прямоугольник с одним скругленным углом 4"/>
              <p:cNvSpPr/>
              <p:nvPr/>
            </p:nvSpPr>
            <p:spPr>
              <a:xfrm rot="10800000">
                <a:off x="-59471" y="3023765"/>
                <a:ext cx="3960440" cy="2952328"/>
              </a:xfrm>
              <a:prstGeom prst="round1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4438889"/>
                  <a:satOff val="-1381"/>
                  <a:lumOff val="-15164"/>
                  <a:alphaOff val="0"/>
                </a:schemeClr>
              </a:fillRef>
              <a:effectRef idx="0">
                <a:schemeClr val="accent5">
                  <a:hueOff val="4438889"/>
                  <a:satOff val="-1381"/>
                  <a:lumOff val="-1516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рямоугольник 5"/>
              <p:cNvSpPr/>
              <p:nvPr/>
            </p:nvSpPr>
            <p:spPr>
              <a:xfrm rot="21600000">
                <a:off x="0" y="3690410"/>
                <a:ext cx="3960440" cy="22142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7368" tIns="277368" rIns="277368" bIns="277368" numCol="1" spcCol="1270" anchor="ctr" anchorCtr="0">
                <a:noAutofit/>
              </a:bodyPr>
              <a:lstStyle/>
              <a:p>
                <a:pPr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3900" dirty="0"/>
                  <a:t>Контролює свою поведінку</a:t>
                </a: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654877" y="119317"/>
              <a:ext cx="4019911" cy="2952328"/>
              <a:chOff x="-59472" y="-452163"/>
              <a:chExt cx="4019911" cy="2952328"/>
            </a:xfrm>
          </p:grpSpPr>
          <p:sp>
            <p:nvSpPr>
              <p:cNvPr id="8" name="Прямоугольник с одним скругленным углом 7"/>
              <p:cNvSpPr/>
              <p:nvPr/>
            </p:nvSpPr>
            <p:spPr>
              <a:xfrm rot="16200000">
                <a:off x="444584" y="-956219"/>
                <a:ext cx="2952328" cy="3960440"/>
              </a:xfrm>
              <a:prstGeom prst="round1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Прямоугольник 8"/>
              <p:cNvSpPr/>
              <p:nvPr/>
            </p:nvSpPr>
            <p:spPr>
              <a:xfrm rot="21600000">
                <a:off x="-1" y="1"/>
                <a:ext cx="3960440" cy="22142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7368" tIns="277368" rIns="277368" bIns="277368" numCol="1" spcCol="1270" anchor="ctr" anchorCtr="0">
                <a:noAutofit/>
              </a:bodyPr>
              <a:lstStyle/>
              <a:p>
                <a:pPr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3900" dirty="0"/>
                  <a:t>Здатна відповідати за свої вчинки</a:t>
                </a: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4643438" y="3429000"/>
              <a:ext cx="4019911" cy="2952328"/>
              <a:chOff x="3960440" y="3023766"/>
              <a:chExt cx="4019911" cy="2952328"/>
            </a:xfrm>
          </p:grpSpPr>
          <p:sp>
            <p:nvSpPr>
              <p:cNvPr id="14" name="Прямоугольник с одним скругленным углом 13"/>
              <p:cNvSpPr/>
              <p:nvPr/>
            </p:nvSpPr>
            <p:spPr>
              <a:xfrm rot="5400000">
                <a:off x="4523967" y="2519710"/>
                <a:ext cx="2952328" cy="3960440"/>
              </a:xfrm>
              <a:prstGeom prst="round1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6658332"/>
                  <a:satOff val="-2071"/>
                  <a:lumOff val="-22746"/>
                  <a:alphaOff val="0"/>
                </a:schemeClr>
              </a:fillRef>
              <a:effectRef idx="0">
                <a:schemeClr val="accent5">
                  <a:hueOff val="6658332"/>
                  <a:satOff val="-2071"/>
                  <a:lumOff val="-2274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Прямоугольник 14"/>
              <p:cNvSpPr/>
              <p:nvPr/>
            </p:nvSpPr>
            <p:spPr>
              <a:xfrm>
                <a:off x="3960440" y="3690410"/>
                <a:ext cx="3960440" cy="22142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7368" tIns="277368" rIns="277368" bIns="277368" numCol="1" spcCol="1270" anchor="ctr" anchorCtr="0">
                <a:noAutofit/>
              </a:bodyPr>
              <a:lstStyle/>
              <a:p>
                <a:pPr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3900" dirty="0"/>
                  <a:t>Самостійна у своїх вчинках</a:t>
                </a: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4643438" y="119316"/>
              <a:ext cx="4009554" cy="2952328"/>
              <a:chOff x="3960440" y="-452164"/>
              <a:chExt cx="4009554" cy="2952328"/>
            </a:xfrm>
          </p:grpSpPr>
          <p:sp>
            <p:nvSpPr>
              <p:cNvPr id="17" name="Прямоугольник с одним скругленным углом 16"/>
              <p:cNvSpPr/>
              <p:nvPr/>
            </p:nvSpPr>
            <p:spPr>
              <a:xfrm>
                <a:off x="4009554" y="-452164"/>
                <a:ext cx="3960440" cy="2952328"/>
              </a:xfrm>
              <a:prstGeom prst="round1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2219444"/>
                  <a:satOff val="-690"/>
                  <a:lumOff val="-7582"/>
                  <a:alphaOff val="0"/>
                </a:schemeClr>
              </a:fillRef>
              <a:effectRef idx="0">
                <a:schemeClr val="accent5">
                  <a:hueOff val="2219444"/>
                  <a:satOff val="-690"/>
                  <a:lumOff val="-75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Прямоугольник 17"/>
              <p:cNvSpPr/>
              <p:nvPr/>
            </p:nvSpPr>
            <p:spPr>
              <a:xfrm>
                <a:off x="3960440" y="0"/>
                <a:ext cx="3960440" cy="22142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7368" tIns="277368" rIns="277368" bIns="277368" numCol="1" spcCol="1270" anchor="ctr" anchorCtr="0">
                <a:noAutofit/>
              </a:bodyPr>
              <a:lstStyle/>
              <a:p>
                <a:pPr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3900" dirty="0"/>
                  <a:t>Продукт соціалізації</a:t>
                </a: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2771802" y="2852934"/>
              <a:ext cx="3600396" cy="1152131"/>
              <a:chOff x="2160241" y="2376262"/>
              <a:chExt cx="3600396" cy="1152131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2160241" y="2376262"/>
                <a:ext cx="3600396" cy="1152131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Скругленный прямоугольник 4"/>
              <p:cNvSpPr/>
              <p:nvPr/>
            </p:nvSpPr>
            <p:spPr>
              <a:xfrm>
                <a:off x="2216483" y="2432504"/>
                <a:ext cx="3487912" cy="10396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8590" tIns="148590" rIns="148590" bIns="148590" numCol="1" spcCol="1270" anchor="ctr" anchorCtr="0">
                <a:noAutofit/>
              </a:bodyPr>
              <a:lstStyle/>
              <a:p>
                <a:pPr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3900" dirty="0"/>
                  <a:t>Особистість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Посилка">
  <a:themeElements>
    <a:clrScheme name="Поси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и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и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Посилка</Template>
  <TotalTime>317</TotalTime>
  <Words>839</Words>
  <Application>Microsoft Office PowerPoint</Application>
  <PresentationFormat>Широкий екран</PresentationFormat>
  <Paragraphs>96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Corbel</vt:lpstr>
      <vt:lpstr>Georgia</vt:lpstr>
      <vt:lpstr>Gill Sans MT</vt:lpstr>
      <vt:lpstr>Times New Roman</vt:lpstr>
      <vt:lpstr>Посилка</vt:lpstr>
      <vt:lpstr>ТЕМА 1. ОСОБИСТІСТЬ ЯК СИСТЕМА. СОЦІАЛІЗАЦІЯ ОСОБИСТОСТІ.</vt:lpstr>
      <vt:lpstr>Презентація PowerPoint</vt:lpstr>
      <vt:lpstr>Презентація PowerPoint</vt:lpstr>
      <vt:lpstr>Теорії походження людини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моделі сім`ї</vt:lpstr>
      <vt:lpstr>Вплив однолітків  на соціалізацію 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ОСОБИСТІСТЬ ЯК СИСТЕМА. СОЦІАЛІЗАЦІЯ ОСОБИСТОСТІ.</dc:title>
  <dc:creator>Щудлюк Марія Олегівна</dc:creator>
  <cp:lastModifiedBy>Щудлюк Марія Олегівна</cp:lastModifiedBy>
  <cp:revision>19</cp:revision>
  <dcterms:created xsi:type="dcterms:W3CDTF">2023-02-06T13:09:42Z</dcterms:created>
  <dcterms:modified xsi:type="dcterms:W3CDTF">2023-02-08T09:13:36Z</dcterms:modified>
</cp:coreProperties>
</file>