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87" r:id="rId4"/>
    <p:sldId id="264" r:id="rId5"/>
    <p:sldId id="297" r:id="rId6"/>
    <p:sldId id="298" r:id="rId7"/>
    <p:sldId id="299" r:id="rId8"/>
    <p:sldId id="276" r:id="rId9"/>
    <p:sldId id="294" r:id="rId10"/>
    <p:sldId id="295" r:id="rId11"/>
    <p:sldId id="289" r:id="rId12"/>
    <p:sldId id="304" r:id="rId13"/>
    <p:sldId id="272" r:id="rId14"/>
    <p:sldId id="290" r:id="rId15"/>
    <p:sldId id="293" r:id="rId16"/>
    <p:sldId id="284" r:id="rId17"/>
    <p:sldId id="285" r:id="rId18"/>
    <p:sldId id="286" r:id="rId19"/>
    <p:sldId id="261" r:id="rId20"/>
    <p:sldId id="282" r:id="rId21"/>
    <p:sldId id="288" r:id="rId22"/>
    <p:sldId id="301" r:id="rId23"/>
    <p:sldId id="302" r:id="rId24"/>
    <p:sldId id="305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1" autoAdjust="0"/>
  </p:normalViewPr>
  <p:slideViewPr>
    <p:cSldViewPr>
      <p:cViewPr>
        <p:scale>
          <a:sx n="77" d="100"/>
          <a:sy n="77" d="100"/>
        </p:scale>
        <p:origin x="-94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76D3-5C4B-408A-AB5A-62CCF30E78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D31E5-0ACA-47FB-ADD4-7C4729B0D5F8}">
      <dgm:prSet phldrT="[Текст]"/>
      <dgm:spPr/>
      <dgm:t>
        <a:bodyPr/>
        <a:lstStyle/>
        <a:p>
          <a:r>
            <a:rPr lang="uk-UA" dirty="0" smtClean="0"/>
            <a:t>Виявлення реальних причин конфліктів</a:t>
          </a:r>
          <a:endParaRPr lang="ru-RU" dirty="0"/>
        </a:p>
      </dgm:t>
    </dgm:pt>
    <dgm:pt modelId="{CCAF4F12-63F4-4044-8802-C7DEE4D83D8C}" type="parTrans" cxnId="{79C48AB2-4CEB-45D3-99A3-E3618D3AFFCE}">
      <dgm:prSet/>
      <dgm:spPr/>
      <dgm:t>
        <a:bodyPr/>
        <a:lstStyle/>
        <a:p>
          <a:endParaRPr lang="ru-RU"/>
        </a:p>
      </dgm:t>
    </dgm:pt>
    <dgm:pt modelId="{A16C6751-61CE-4BB2-85E6-4347021027D9}" type="sibTrans" cxnId="{79C48AB2-4CEB-45D3-99A3-E3618D3AFFCE}">
      <dgm:prSet/>
      <dgm:spPr/>
      <dgm:t>
        <a:bodyPr/>
        <a:lstStyle/>
        <a:p>
          <a:endParaRPr lang="ru-RU"/>
        </a:p>
      </dgm:t>
    </dgm:pt>
    <dgm:pt modelId="{8145E09B-E5E0-4906-8FEB-FC226BDC6D86}" type="asst">
      <dgm:prSet phldrT="[Текст]"/>
      <dgm:spPr/>
      <dgm:t>
        <a:bodyPr/>
        <a:lstStyle/>
        <a:p>
          <a:r>
            <a:rPr lang="uk-UA" dirty="0" smtClean="0"/>
            <a:t>Визначення проблеми конфлікту</a:t>
          </a:r>
          <a:endParaRPr lang="ru-RU" dirty="0"/>
        </a:p>
      </dgm:t>
    </dgm:pt>
    <dgm:pt modelId="{6D410BB4-A3AE-4189-BD93-EDD3990689A4}" type="parTrans" cxnId="{14572BFD-E160-4C52-92BC-C616354EC7DF}">
      <dgm:prSet/>
      <dgm:spPr/>
      <dgm:t>
        <a:bodyPr/>
        <a:lstStyle/>
        <a:p>
          <a:endParaRPr lang="ru-RU"/>
        </a:p>
      </dgm:t>
    </dgm:pt>
    <dgm:pt modelId="{0CB7B278-8701-487A-9CAC-FEFFC36D6CBC}" type="sibTrans" cxnId="{14572BFD-E160-4C52-92BC-C616354EC7DF}">
      <dgm:prSet/>
      <dgm:spPr/>
      <dgm:t>
        <a:bodyPr/>
        <a:lstStyle/>
        <a:p>
          <a:endParaRPr lang="ru-RU"/>
        </a:p>
      </dgm:t>
    </dgm:pt>
    <dgm:pt modelId="{84E5F2DC-E60F-4D84-8478-931AE1F6588F}">
      <dgm:prSet phldrT="[Текст]"/>
      <dgm:spPr/>
      <dgm:t>
        <a:bodyPr/>
        <a:lstStyle/>
        <a:p>
          <a:r>
            <a:rPr lang="uk-UA" dirty="0" smtClean="0"/>
            <a:t>Виявлення реальних і прихованих учасників конфлікту</a:t>
          </a:r>
          <a:endParaRPr lang="ru-RU" dirty="0"/>
        </a:p>
      </dgm:t>
    </dgm:pt>
    <dgm:pt modelId="{7C547CA8-1681-43B8-8E7D-794410D9E361}" type="parTrans" cxnId="{ACA232C8-EF46-4C38-A6A5-2F60269D2296}">
      <dgm:prSet/>
      <dgm:spPr/>
      <dgm:t>
        <a:bodyPr/>
        <a:lstStyle/>
        <a:p>
          <a:endParaRPr lang="ru-RU"/>
        </a:p>
      </dgm:t>
    </dgm:pt>
    <dgm:pt modelId="{CD0F4049-F7F5-418C-B5C5-20F553A354C8}" type="sibTrans" cxnId="{ACA232C8-EF46-4C38-A6A5-2F60269D2296}">
      <dgm:prSet/>
      <dgm:spPr/>
      <dgm:t>
        <a:bodyPr/>
        <a:lstStyle/>
        <a:p>
          <a:endParaRPr lang="ru-RU"/>
        </a:p>
      </dgm:t>
    </dgm:pt>
    <dgm:pt modelId="{EAD512D6-B2EF-43E4-B763-299DD80FC64A}">
      <dgm:prSet phldrT="[Текст]"/>
      <dgm:spPr/>
      <dgm:t>
        <a:bodyPr/>
        <a:lstStyle/>
        <a:p>
          <a:r>
            <a:rPr lang="uk-UA" dirty="0" smtClean="0"/>
            <a:t>Подолання конфліктної ситуації</a:t>
          </a:r>
          <a:endParaRPr lang="ru-RU" dirty="0"/>
        </a:p>
      </dgm:t>
    </dgm:pt>
    <dgm:pt modelId="{E58AC8CF-EF11-45EC-B6FC-6E04D292277A}" type="parTrans" cxnId="{62A64458-DFBB-4829-8EF2-37F335532310}">
      <dgm:prSet/>
      <dgm:spPr/>
      <dgm:t>
        <a:bodyPr/>
        <a:lstStyle/>
        <a:p>
          <a:endParaRPr lang="ru-RU"/>
        </a:p>
      </dgm:t>
    </dgm:pt>
    <dgm:pt modelId="{61A85C7C-9CF8-43D5-B8F5-55B911F06AF8}" type="sibTrans" cxnId="{62A64458-DFBB-4829-8EF2-37F335532310}">
      <dgm:prSet/>
      <dgm:spPr/>
      <dgm:t>
        <a:bodyPr/>
        <a:lstStyle/>
        <a:p>
          <a:endParaRPr lang="ru-RU"/>
        </a:p>
      </dgm:t>
    </dgm:pt>
    <dgm:pt modelId="{C2A4E112-45AC-42C4-B46A-F3573F22192D}">
      <dgm:prSet phldrT="[Текст]"/>
      <dgm:spPr/>
      <dgm:t>
        <a:bodyPr/>
        <a:lstStyle/>
        <a:p>
          <a:r>
            <a:rPr lang="uk-UA" dirty="0" smtClean="0"/>
            <a:t>Подолання інциденту </a:t>
          </a:r>
          <a:endParaRPr lang="ru-RU" dirty="0"/>
        </a:p>
      </dgm:t>
    </dgm:pt>
    <dgm:pt modelId="{89201866-A4E1-492B-AA72-3202B16AA97B}" type="parTrans" cxnId="{E2C690E4-E1C5-4E7B-B663-09D7FEFFF7F6}">
      <dgm:prSet/>
      <dgm:spPr/>
      <dgm:t>
        <a:bodyPr/>
        <a:lstStyle/>
        <a:p>
          <a:endParaRPr lang="ru-RU"/>
        </a:p>
      </dgm:t>
    </dgm:pt>
    <dgm:pt modelId="{BBDDA550-91D8-4220-8204-026ABBC3D204}" type="sibTrans" cxnId="{E2C690E4-E1C5-4E7B-B663-09D7FEFFF7F6}">
      <dgm:prSet/>
      <dgm:spPr/>
      <dgm:t>
        <a:bodyPr/>
        <a:lstStyle/>
        <a:p>
          <a:endParaRPr lang="ru-RU"/>
        </a:p>
      </dgm:t>
    </dgm:pt>
    <dgm:pt modelId="{65DC9E0A-A5B8-4323-BF51-5A47CB69CE25}" type="pres">
      <dgm:prSet presAssocID="{5CEA76D3-5C4B-408A-AB5A-62CCF30E78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2977C8-9AF8-4E9B-A29F-52A69B089C2C}" type="pres">
      <dgm:prSet presAssocID="{291D31E5-0ACA-47FB-ADD4-7C4729B0D5F8}" presName="hierRoot1" presStyleCnt="0">
        <dgm:presLayoutVars>
          <dgm:hierBranch val="init"/>
        </dgm:presLayoutVars>
      </dgm:prSet>
      <dgm:spPr/>
    </dgm:pt>
    <dgm:pt modelId="{BE29BFCF-2490-4173-A17C-CCF246C1DB0B}" type="pres">
      <dgm:prSet presAssocID="{291D31E5-0ACA-47FB-ADD4-7C4729B0D5F8}" presName="rootComposite1" presStyleCnt="0"/>
      <dgm:spPr/>
    </dgm:pt>
    <dgm:pt modelId="{A08771B5-6E82-403A-AF98-62E26135D727}" type="pres">
      <dgm:prSet presAssocID="{291D31E5-0ACA-47FB-ADD4-7C4729B0D5F8}" presName="rootText1" presStyleLbl="node0" presStyleIdx="0" presStyleCnt="1" custScaleX="268537" custScaleY="91269" custLinFactNeighborX="0" custLinFactNeighborY="-19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94D75-7386-41DE-AD53-861CDEA37957}" type="pres">
      <dgm:prSet presAssocID="{291D31E5-0ACA-47FB-ADD4-7C4729B0D5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0CE63BA-9E7E-4974-9A8A-E3F27A537817}" type="pres">
      <dgm:prSet presAssocID="{291D31E5-0ACA-47FB-ADD4-7C4729B0D5F8}" presName="hierChild2" presStyleCnt="0"/>
      <dgm:spPr/>
    </dgm:pt>
    <dgm:pt modelId="{A647F341-6DBA-4FA0-81BF-DD3BDED02F72}" type="pres">
      <dgm:prSet presAssocID="{7C547CA8-1681-43B8-8E7D-794410D9E36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B5079D-AE43-4CE7-92E1-33B48F8B6960}" type="pres">
      <dgm:prSet presAssocID="{84E5F2DC-E60F-4D84-8478-931AE1F6588F}" presName="hierRoot2" presStyleCnt="0">
        <dgm:presLayoutVars>
          <dgm:hierBranch val="init"/>
        </dgm:presLayoutVars>
      </dgm:prSet>
      <dgm:spPr/>
    </dgm:pt>
    <dgm:pt modelId="{2FC34A1B-B840-44DC-B1CD-255A782F8062}" type="pres">
      <dgm:prSet presAssocID="{84E5F2DC-E60F-4D84-8478-931AE1F6588F}" presName="rootComposite" presStyleCnt="0"/>
      <dgm:spPr/>
    </dgm:pt>
    <dgm:pt modelId="{7496B6A5-5954-4AB5-A085-EB2E7619C3D9}" type="pres">
      <dgm:prSet presAssocID="{84E5F2DC-E60F-4D84-8478-931AE1F6588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717C5-B153-4836-8D7B-E92B6846C0EB}" type="pres">
      <dgm:prSet presAssocID="{84E5F2DC-E60F-4D84-8478-931AE1F6588F}" presName="rootConnector" presStyleLbl="node2" presStyleIdx="0" presStyleCnt="3"/>
      <dgm:spPr/>
      <dgm:t>
        <a:bodyPr/>
        <a:lstStyle/>
        <a:p>
          <a:endParaRPr lang="ru-RU"/>
        </a:p>
      </dgm:t>
    </dgm:pt>
    <dgm:pt modelId="{A413D135-B35E-44FD-B150-536A8C89BD95}" type="pres">
      <dgm:prSet presAssocID="{84E5F2DC-E60F-4D84-8478-931AE1F6588F}" presName="hierChild4" presStyleCnt="0"/>
      <dgm:spPr/>
    </dgm:pt>
    <dgm:pt modelId="{F15EF21C-A807-4B40-B8F1-FE503732BBA7}" type="pres">
      <dgm:prSet presAssocID="{84E5F2DC-E60F-4D84-8478-931AE1F6588F}" presName="hierChild5" presStyleCnt="0"/>
      <dgm:spPr/>
    </dgm:pt>
    <dgm:pt modelId="{AE65C241-8B86-4EE6-A96D-2C21E4348AA2}" type="pres">
      <dgm:prSet presAssocID="{E58AC8CF-EF11-45EC-B6FC-6E04D292277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AA99734-D3C5-48F1-93F2-B5E27E7F4179}" type="pres">
      <dgm:prSet presAssocID="{EAD512D6-B2EF-43E4-B763-299DD80FC64A}" presName="hierRoot2" presStyleCnt="0">
        <dgm:presLayoutVars>
          <dgm:hierBranch val="init"/>
        </dgm:presLayoutVars>
      </dgm:prSet>
      <dgm:spPr/>
    </dgm:pt>
    <dgm:pt modelId="{C1A3B50E-0B45-4968-80EE-0722F39ACE56}" type="pres">
      <dgm:prSet presAssocID="{EAD512D6-B2EF-43E4-B763-299DD80FC64A}" presName="rootComposite" presStyleCnt="0"/>
      <dgm:spPr/>
    </dgm:pt>
    <dgm:pt modelId="{5627303C-DAD8-4B49-A03E-144B74893208}" type="pres">
      <dgm:prSet presAssocID="{EAD512D6-B2EF-43E4-B763-299DD80FC64A}" presName="rootText" presStyleLbl="node2" presStyleIdx="1" presStyleCnt="3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C5E83-68DC-4E98-B91D-66F5B817D82F}" type="pres">
      <dgm:prSet presAssocID="{EAD512D6-B2EF-43E4-B763-299DD80FC64A}" presName="rootConnector" presStyleLbl="node2" presStyleIdx="1" presStyleCnt="3"/>
      <dgm:spPr/>
      <dgm:t>
        <a:bodyPr/>
        <a:lstStyle/>
        <a:p>
          <a:endParaRPr lang="ru-RU"/>
        </a:p>
      </dgm:t>
    </dgm:pt>
    <dgm:pt modelId="{478C5DCD-EEE4-43D4-BEBE-F81AD416FF61}" type="pres">
      <dgm:prSet presAssocID="{EAD512D6-B2EF-43E4-B763-299DD80FC64A}" presName="hierChild4" presStyleCnt="0"/>
      <dgm:spPr/>
    </dgm:pt>
    <dgm:pt modelId="{60F8DC0A-C0A1-4045-9F5E-489A8E159F16}" type="pres">
      <dgm:prSet presAssocID="{EAD512D6-B2EF-43E4-B763-299DD80FC64A}" presName="hierChild5" presStyleCnt="0"/>
      <dgm:spPr/>
    </dgm:pt>
    <dgm:pt modelId="{C52C3A94-DB09-4693-A0AC-DB47B3E65103}" type="pres">
      <dgm:prSet presAssocID="{89201866-A4E1-492B-AA72-3202B16AA97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BC4228B-8BEB-4D0E-860F-938FD43C11B3}" type="pres">
      <dgm:prSet presAssocID="{C2A4E112-45AC-42C4-B46A-F3573F22192D}" presName="hierRoot2" presStyleCnt="0">
        <dgm:presLayoutVars>
          <dgm:hierBranch val="init"/>
        </dgm:presLayoutVars>
      </dgm:prSet>
      <dgm:spPr/>
    </dgm:pt>
    <dgm:pt modelId="{0C54A267-A317-490E-9052-3B786A6C063D}" type="pres">
      <dgm:prSet presAssocID="{C2A4E112-45AC-42C4-B46A-F3573F22192D}" presName="rootComposite" presStyleCnt="0"/>
      <dgm:spPr/>
    </dgm:pt>
    <dgm:pt modelId="{2D4E9442-B913-4DC7-BDD1-EC792C788A36}" type="pres">
      <dgm:prSet presAssocID="{C2A4E112-45AC-42C4-B46A-F3573F22192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B71357-7358-4191-903F-40AF38CA0E4F}" type="pres">
      <dgm:prSet presAssocID="{C2A4E112-45AC-42C4-B46A-F3573F22192D}" presName="rootConnector" presStyleLbl="node2" presStyleIdx="2" presStyleCnt="3"/>
      <dgm:spPr/>
      <dgm:t>
        <a:bodyPr/>
        <a:lstStyle/>
        <a:p>
          <a:endParaRPr lang="ru-RU"/>
        </a:p>
      </dgm:t>
    </dgm:pt>
    <dgm:pt modelId="{1A99A2A1-F0A8-4C26-92D1-BF30C36C88D7}" type="pres">
      <dgm:prSet presAssocID="{C2A4E112-45AC-42C4-B46A-F3573F22192D}" presName="hierChild4" presStyleCnt="0"/>
      <dgm:spPr/>
    </dgm:pt>
    <dgm:pt modelId="{63840CF1-1243-4213-B322-73A485FC293F}" type="pres">
      <dgm:prSet presAssocID="{C2A4E112-45AC-42C4-B46A-F3573F22192D}" presName="hierChild5" presStyleCnt="0"/>
      <dgm:spPr/>
    </dgm:pt>
    <dgm:pt modelId="{88CF3E4D-74FA-4B8C-9B41-156CE5EF2BFC}" type="pres">
      <dgm:prSet presAssocID="{291D31E5-0ACA-47FB-ADD4-7C4729B0D5F8}" presName="hierChild3" presStyleCnt="0"/>
      <dgm:spPr/>
    </dgm:pt>
    <dgm:pt modelId="{F0CAE5F1-A6FC-4D7A-B901-57E728B5203B}" type="pres">
      <dgm:prSet presAssocID="{6D410BB4-A3AE-4189-BD93-EDD3990689A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9C07A81E-C25A-4F22-BCA2-27BE9E74F636}" type="pres">
      <dgm:prSet presAssocID="{8145E09B-E5E0-4906-8FEB-FC226BDC6D86}" presName="hierRoot3" presStyleCnt="0">
        <dgm:presLayoutVars>
          <dgm:hierBranch val="init"/>
        </dgm:presLayoutVars>
      </dgm:prSet>
      <dgm:spPr/>
    </dgm:pt>
    <dgm:pt modelId="{9D15B058-FB43-43BB-9B8A-C2AD23E6B240}" type="pres">
      <dgm:prSet presAssocID="{8145E09B-E5E0-4906-8FEB-FC226BDC6D86}" presName="rootComposite3" presStyleCnt="0"/>
      <dgm:spPr/>
    </dgm:pt>
    <dgm:pt modelId="{30F374CB-CA0D-469A-8729-5525028A25E5}" type="pres">
      <dgm:prSet presAssocID="{8145E09B-E5E0-4906-8FEB-FC226BDC6D86}" presName="rootText3" presStyleLbl="asst1" presStyleIdx="0" presStyleCnt="1" custScaleX="167280" custScaleY="86651" custLinFactNeighborX="6581" custLinFactNeighborY="-15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57D9E-169C-427B-A3D2-EFA54DDCA6EC}" type="pres">
      <dgm:prSet presAssocID="{8145E09B-E5E0-4906-8FEB-FC226BDC6D8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D305E37-CE63-41A6-8250-8B313C902EA5}" type="pres">
      <dgm:prSet presAssocID="{8145E09B-E5E0-4906-8FEB-FC226BDC6D86}" presName="hierChild6" presStyleCnt="0"/>
      <dgm:spPr/>
    </dgm:pt>
    <dgm:pt modelId="{4400ADA2-5F27-46F7-AF9F-4E00DCAC5C29}" type="pres">
      <dgm:prSet presAssocID="{8145E09B-E5E0-4906-8FEB-FC226BDC6D86}" presName="hierChild7" presStyleCnt="0"/>
      <dgm:spPr/>
    </dgm:pt>
  </dgm:ptLst>
  <dgm:cxnLst>
    <dgm:cxn modelId="{4E665E92-4E84-4D46-BAE0-D9DFD04CF750}" type="presOf" srcId="{8145E09B-E5E0-4906-8FEB-FC226BDC6D86}" destId="{55857D9E-169C-427B-A3D2-EFA54DDCA6EC}" srcOrd="1" destOrd="0" presId="urn:microsoft.com/office/officeart/2005/8/layout/orgChart1"/>
    <dgm:cxn modelId="{79C48AB2-4CEB-45D3-99A3-E3618D3AFFCE}" srcId="{5CEA76D3-5C4B-408A-AB5A-62CCF30E7836}" destId="{291D31E5-0ACA-47FB-ADD4-7C4729B0D5F8}" srcOrd="0" destOrd="0" parTransId="{CCAF4F12-63F4-4044-8802-C7DEE4D83D8C}" sibTransId="{A16C6751-61CE-4BB2-85E6-4347021027D9}"/>
    <dgm:cxn modelId="{68AAB44D-675C-4A64-BF6E-873DD226AE9E}" type="presOf" srcId="{5CEA76D3-5C4B-408A-AB5A-62CCF30E7836}" destId="{65DC9E0A-A5B8-4323-BF51-5A47CB69CE25}" srcOrd="0" destOrd="0" presId="urn:microsoft.com/office/officeart/2005/8/layout/orgChart1"/>
    <dgm:cxn modelId="{01D4A718-DB1C-456C-B9F7-96465ABA2550}" type="presOf" srcId="{7C547CA8-1681-43B8-8E7D-794410D9E361}" destId="{A647F341-6DBA-4FA0-81BF-DD3BDED02F72}" srcOrd="0" destOrd="0" presId="urn:microsoft.com/office/officeart/2005/8/layout/orgChart1"/>
    <dgm:cxn modelId="{2C3D505B-B5DF-4ECD-84AF-13076F0522CE}" type="presOf" srcId="{C2A4E112-45AC-42C4-B46A-F3573F22192D}" destId="{3CB71357-7358-4191-903F-40AF38CA0E4F}" srcOrd="1" destOrd="0" presId="urn:microsoft.com/office/officeart/2005/8/layout/orgChart1"/>
    <dgm:cxn modelId="{7E0146CF-86FF-459A-805D-D10413AD543F}" type="presOf" srcId="{84E5F2DC-E60F-4D84-8478-931AE1F6588F}" destId="{7496B6A5-5954-4AB5-A085-EB2E7619C3D9}" srcOrd="0" destOrd="0" presId="urn:microsoft.com/office/officeart/2005/8/layout/orgChart1"/>
    <dgm:cxn modelId="{07D21545-28DE-4781-A1BD-DBB8B3E24931}" type="presOf" srcId="{EAD512D6-B2EF-43E4-B763-299DD80FC64A}" destId="{5627303C-DAD8-4B49-A03E-144B74893208}" srcOrd="0" destOrd="0" presId="urn:microsoft.com/office/officeart/2005/8/layout/orgChart1"/>
    <dgm:cxn modelId="{E2C690E4-E1C5-4E7B-B663-09D7FEFFF7F6}" srcId="{291D31E5-0ACA-47FB-ADD4-7C4729B0D5F8}" destId="{C2A4E112-45AC-42C4-B46A-F3573F22192D}" srcOrd="3" destOrd="0" parTransId="{89201866-A4E1-492B-AA72-3202B16AA97B}" sibTransId="{BBDDA550-91D8-4220-8204-026ABBC3D204}"/>
    <dgm:cxn modelId="{ACA232C8-EF46-4C38-A6A5-2F60269D2296}" srcId="{291D31E5-0ACA-47FB-ADD4-7C4729B0D5F8}" destId="{84E5F2DC-E60F-4D84-8478-931AE1F6588F}" srcOrd="1" destOrd="0" parTransId="{7C547CA8-1681-43B8-8E7D-794410D9E361}" sibTransId="{CD0F4049-F7F5-418C-B5C5-20F553A354C8}"/>
    <dgm:cxn modelId="{62A64458-DFBB-4829-8EF2-37F335532310}" srcId="{291D31E5-0ACA-47FB-ADD4-7C4729B0D5F8}" destId="{EAD512D6-B2EF-43E4-B763-299DD80FC64A}" srcOrd="2" destOrd="0" parTransId="{E58AC8CF-EF11-45EC-B6FC-6E04D292277A}" sibTransId="{61A85C7C-9CF8-43D5-B8F5-55B911F06AF8}"/>
    <dgm:cxn modelId="{0C550FD6-7BE1-4B8E-AA2E-6ED0C2D24AA3}" type="presOf" srcId="{291D31E5-0ACA-47FB-ADD4-7C4729B0D5F8}" destId="{32494D75-7386-41DE-AD53-861CDEA37957}" srcOrd="1" destOrd="0" presId="urn:microsoft.com/office/officeart/2005/8/layout/orgChart1"/>
    <dgm:cxn modelId="{08624BAA-2F12-4F2E-A931-C3D89E520119}" type="presOf" srcId="{EAD512D6-B2EF-43E4-B763-299DD80FC64A}" destId="{BCDC5E83-68DC-4E98-B91D-66F5B817D82F}" srcOrd="1" destOrd="0" presId="urn:microsoft.com/office/officeart/2005/8/layout/orgChart1"/>
    <dgm:cxn modelId="{7970412B-0CDC-493B-A0E6-95142D51F552}" type="presOf" srcId="{E58AC8CF-EF11-45EC-B6FC-6E04D292277A}" destId="{AE65C241-8B86-4EE6-A96D-2C21E4348AA2}" srcOrd="0" destOrd="0" presId="urn:microsoft.com/office/officeart/2005/8/layout/orgChart1"/>
    <dgm:cxn modelId="{24BBCEFB-80EB-4650-A07F-EBF43C253725}" type="presOf" srcId="{84E5F2DC-E60F-4D84-8478-931AE1F6588F}" destId="{1E3717C5-B153-4836-8D7B-E92B6846C0EB}" srcOrd="1" destOrd="0" presId="urn:microsoft.com/office/officeart/2005/8/layout/orgChart1"/>
    <dgm:cxn modelId="{14572BFD-E160-4C52-92BC-C616354EC7DF}" srcId="{291D31E5-0ACA-47FB-ADD4-7C4729B0D5F8}" destId="{8145E09B-E5E0-4906-8FEB-FC226BDC6D86}" srcOrd="0" destOrd="0" parTransId="{6D410BB4-A3AE-4189-BD93-EDD3990689A4}" sibTransId="{0CB7B278-8701-487A-9CAC-FEFFC36D6CBC}"/>
    <dgm:cxn modelId="{DE8CE91F-1FC4-48BE-AC7B-7DE140A181F3}" type="presOf" srcId="{89201866-A4E1-492B-AA72-3202B16AA97B}" destId="{C52C3A94-DB09-4693-A0AC-DB47B3E65103}" srcOrd="0" destOrd="0" presId="urn:microsoft.com/office/officeart/2005/8/layout/orgChart1"/>
    <dgm:cxn modelId="{CC6B43DB-0D17-4AF2-9A7D-E3ECFE23F0D4}" type="presOf" srcId="{8145E09B-E5E0-4906-8FEB-FC226BDC6D86}" destId="{30F374CB-CA0D-469A-8729-5525028A25E5}" srcOrd="0" destOrd="0" presId="urn:microsoft.com/office/officeart/2005/8/layout/orgChart1"/>
    <dgm:cxn modelId="{F4570B10-03C3-43CA-A474-E3CF9ECB94B3}" type="presOf" srcId="{291D31E5-0ACA-47FB-ADD4-7C4729B0D5F8}" destId="{A08771B5-6E82-403A-AF98-62E26135D727}" srcOrd="0" destOrd="0" presId="urn:microsoft.com/office/officeart/2005/8/layout/orgChart1"/>
    <dgm:cxn modelId="{01D38955-E937-4465-851E-E50B8E0DBFFD}" type="presOf" srcId="{C2A4E112-45AC-42C4-B46A-F3573F22192D}" destId="{2D4E9442-B913-4DC7-BDD1-EC792C788A36}" srcOrd="0" destOrd="0" presId="urn:microsoft.com/office/officeart/2005/8/layout/orgChart1"/>
    <dgm:cxn modelId="{4857674D-D615-4600-A305-130206A95537}" type="presOf" srcId="{6D410BB4-A3AE-4189-BD93-EDD3990689A4}" destId="{F0CAE5F1-A6FC-4D7A-B901-57E728B5203B}" srcOrd="0" destOrd="0" presId="urn:microsoft.com/office/officeart/2005/8/layout/orgChart1"/>
    <dgm:cxn modelId="{5A4E72B5-5F99-4B73-806D-591E62EDA844}" type="presParOf" srcId="{65DC9E0A-A5B8-4323-BF51-5A47CB69CE25}" destId="{032977C8-9AF8-4E9B-A29F-52A69B089C2C}" srcOrd="0" destOrd="0" presId="urn:microsoft.com/office/officeart/2005/8/layout/orgChart1"/>
    <dgm:cxn modelId="{0FD951F4-26B8-47C1-A6D5-617D60F975AD}" type="presParOf" srcId="{032977C8-9AF8-4E9B-A29F-52A69B089C2C}" destId="{BE29BFCF-2490-4173-A17C-CCF246C1DB0B}" srcOrd="0" destOrd="0" presId="urn:microsoft.com/office/officeart/2005/8/layout/orgChart1"/>
    <dgm:cxn modelId="{67A0C039-2E85-4681-8A8D-D516F1F612C8}" type="presParOf" srcId="{BE29BFCF-2490-4173-A17C-CCF246C1DB0B}" destId="{A08771B5-6E82-403A-AF98-62E26135D727}" srcOrd="0" destOrd="0" presId="urn:microsoft.com/office/officeart/2005/8/layout/orgChart1"/>
    <dgm:cxn modelId="{8463240A-7B6A-496D-B859-EAFC0961510F}" type="presParOf" srcId="{BE29BFCF-2490-4173-A17C-CCF246C1DB0B}" destId="{32494D75-7386-41DE-AD53-861CDEA37957}" srcOrd="1" destOrd="0" presId="urn:microsoft.com/office/officeart/2005/8/layout/orgChart1"/>
    <dgm:cxn modelId="{2F0C66A2-1B80-4FD4-B399-5FBC58C64E43}" type="presParOf" srcId="{032977C8-9AF8-4E9B-A29F-52A69B089C2C}" destId="{80CE63BA-9E7E-4974-9A8A-E3F27A537817}" srcOrd="1" destOrd="0" presId="urn:microsoft.com/office/officeart/2005/8/layout/orgChart1"/>
    <dgm:cxn modelId="{BB38088E-F8BD-48CD-BFBD-62AF6F5F054C}" type="presParOf" srcId="{80CE63BA-9E7E-4974-9A8A-E3F27A537817}" destId="{A647F341-6DBA-4FA0-81BF-DD3BDED02F72}" srcOrd="0" destOrd="0" presId="urn:microsoft.com/office/officeart/2005/8/layout/orgChart1"/>
    <dgm:cxn modelId="{44F165C6-C21B-480E-83BC-BA10DDF0AF77}" type="presParOf" srcId="{80CE63BA-9E7E-4974-9A8A-E3F27A537817}" destId="{58B5079D-AE43-4CE7-92E1-33B48F8B6960}" srcOrd="1" destOrd="0" presId="urn:microsoft.com/office/officeart/2005/8/layout/orgChart1"/>
    <dgm:cxn modelId="{C2AE1877-E69F-44A3-8046-77322A3F55AA}" type="presParOf" srcId="{58B5079D-AE43-4CE7-92E1-33B48F8B6960}" destId="{2FC34A1B-B840-44DC-B1CD-255A782F8062}" srcOrd="0" destOrd="0" presId="urn:microsoft.com/office/officeart/2005/8/layout/orgChart1"/>
    <dgm:cxn modelId="{0C1B7896-F881-411E-817A-8848A072CFDF}" type="presParOf" srcId="{2FC34A1B-B840-44DC-B1CD-255A782F8062}" destId="{7496B6A5-5954-4AB5-A085-EB2E7619C3D9}" srcOrd="0" destOrd="0" presId="urn:microsoft.com/office/officeart/2005/8/layout/orgChart1"/>
    <dgm:cxn modelId="{A8F5B1D6-2A0A-440C-8EAB-FEEC816044C7}" type="presParOf" srcId="{2FC34A1B-B840-44DC-B1CD-255A782F8062}" destId="{1E3717C5-B153-4836-8D7B-E92B6846C0EB}" srcOrd="1" destOrd="0" presId="urn:microsoft.com/office/officeart/2005/8/layout/orgChart1"/>
    <dgm:cxn modelId="{A5E04E34-389D-4507-885A-65A6530422A8}" type="presParOf" srcId="{58B5079D-AE43-4CE7-92E1-33B48F8B6960}" destId="{A413D135-B35E-44FD-B150-536A8C89BD95}" srcOrd="1" destOrd="0" presId="urn:microsoft.com/office/officeart/2005/8/layout/orgChart1"/>
    <dgm:cxn modelId="{71125BE6-91ED-4718-B7A0-9DAFE7C6000E}" type="presParOf" srcId="{58B5079D-AE43-4CE7-92E1-33B48F8B6960}" destId="{F15EF21C-A807-4B40-B8F1-FE503732BBA7}" srcOrd="2" destOrd="0" presId="urn:microsoft.com/office/officeart/2005/8/layout/orgChart1"/>
    <dgm:cxn modelId="{E5E5DB6B-7D87-42AE-B9BF-EDFA6ED48B9D}" type="presParOf" srcId="{80CE63BA-9E7E-4974-9A8A-E3F27A537817}" destId="{AE65C241-8B86-4EE6-A96D-2C21E4348AA2}" srcOrd="2" destOrd="0" presId="urn:microsoft.com/office/officeart/2005/8/layout/orgChart1"/>
    <dgm:cxn modelId="{AA656EB4-D98E-4506-9155-25F6C1B6FA22}" type="presParOf" srcId="{80CE63BA-9E7E-4974-9A8A-E3F27A537817}" destId="{1AA99734-D3C5-48F1-93F2-B5E27E7F4179}" srcOrd="3" destOrd="0" presId="urn:microsoft.com/office/officeart/2005/8/layout/orgChart1"/>
    <dgm:cxn modelId="{B2680A15-1BCB-415F-A5A2-D86752505A71}" type="presParOf" srcId="{1AA99734-D3C5-48F1-93F2-B5E27E7F4179}" destId="{C1A3B50E-0B45-4968-80EE-0722F39ACE56}" srcOrd="0" destOrd="0" presId="urn:microsoft.com/office/officeart/2005/8/layout/orgChart1"/>
    <dgm:cxn modelId="{C8EAC3BD-FDE4-4E5A-A504-D9BB8F3B76B9}" type="presParOf" srcId="{C1A3B50E-0B45-4968-80EE-0722F39ACE56}" destId="{5627303C-DAD8-4B49-A03E-144B74893208}" srcOrd="0" destOrd="0" presId="urn:microsoft.com/office/officeart/2005/8/layout/orgChart1"/>
    <dgm:cxn modelId="{9B132E19-CC22-48BB-9031-817029752BD6}" type="presParOf" srcId="{C1A3B50E-0B45-4968-80EE-0722F39ACE56}" destId="{BCDC5E83-68DC-4E98-B91D-66F5B817D82F}" srcOrd="1" destOrd="0" presId="urn:microsoft.com/office/officeart/2005/8/layout/orgChart1"/>
    <dgm:cxn modelId="{F81F17B8-D97E-44C3-A654-55CB93601FD8}" type="presParOf" srcId="{1AA99734-D3C5-48F1-93F2-B5E27E7F4179}" destId="{478C5DCD-EEE4-43D4-BEBE-F81AD416FF61}" srcOrd="1" destOrd="0" presId="urn:microsoft.com/office/officeart/2005/8/layout/orgChart1"/>
    <dgm:cxn modelId="{96AAC01A-2AC7-4E66-B724-95F77C646F41}" type="presParOf" srcId="{1AA99734-D3C5-48F1-93F2-B5E27E7F4179}" destId="{60F8DC0A-C0A1-4045-9F5E-489A8E159F16}" srcOrd="2" destOrd="0" presId="urn:microsoft.com/office/officeart/2005/8/layout/orgChart1"/>
    <dgm:cxn modelId="{71C0AB0F-D927-4B52-B65B-226699E2210C}" type="presParOf" srcId="{80CE63BA-9E7E-4974-9A8A-E3F27A537817}" destId="{C52C3A94-DB09-4693-A0AC-DB47B3E65103}" srcOrd="4" destOrd="0" presId="urn:microsoft.com/office/officeart/2005/8/layout/orgChart1"/>
    <dgm:cxn modelId="{5B888E47-3A8D-4766-A553-FA1E9C2C2C50}" type="presParOf" srcId="{80CE63BA-9E7E-4974-9A8A-E3F27A537817}" destId="{BBC4228B-8BEB-4D0E-860F-938FD43C11B3}" srcOrd="5" destOrd="0" presId="urn:microsoft.com/office/officeart/2005/8/layout/orgChart1"/>
    <dgm:cxn modelId="{356FF2D4-A607-4ED1-9DDC-154B08CA40F8}" type="presParOf" srcId="{BBC4228B-8BEB-4D0E-860F-938FD43C11B3}" destId="{0C54A267-A317-490E-9052-3B786A6C063D}" srcOrd="0" destOrd="0" presId="urn:microsoft.com/office/officeart/2005/8/layout/orgChart1"/>
    <dgm:cxn modelId="{5E61A30A-A238-449E-BA0D-FDCF35F68306}" type="presParOf" srcId="{0C54A267-A317-490E-9052-3B786A6C063D}" destId="{2D4E9442-B913-4DC7-BDD1-EC792C788A36}" srcOrd="0" destOrd="0" presId="urn:microsoft.com/office/officeart/2005/8/layout/orgChart1"/>
    <dgm:cxn modelId="{72300323-7523-46C3-9652-60C1E5D612DA}" type="presParOf" srcId="{0C54A267-A317-490E-9052-3B786A6C063D}" destId="{3CB71357-7358-4191-903F-40AF38CA0E4F}" srcOrd="1" destOrd="0" presId="urn:microsoft.com/office/officeart/2005/8/layout/orgChart1"/>
    <dgm:cxn modelId="{D05BDFE0-1C27-4F1D-8C60-3BEED5E65FB8}" type="presParOf" srcId="{BBC4228B-8BEB-4D0E-860F-938FD43C11B3}" destId="{1A99A2A1-F0A8-4C26-92D1-BF30C36C88D7}" srcOrd="1" destOrd="0" presId="urn:microsoft.com/office/officeart/2005/8/layout/orgChart1"/>
    <dgm:cxn modelId="{57A9D667-A440-4B39-81E5-2F3CE40C37F9}" type="presParOf" srcId="{BBC4228B-8BEB-4D0E-860F-938FD43C11B3}" destId="{63840CF1-1243-4213-B322-73A485FC293F}" srcOrd="2" destOrd="0" presId="urn:microsoft.com/office/officeart/2005/8/layout/orgChart1"/>
    <dgm:cxn modelId="{BE850B28-A539-47A5-B5AA-002D28DF9E07}" type="presParOf" srcId="{032977C8-9AF8-4E9B-A29F-52A69B089C2C}" destId="{88CF3E4D-74FA-4B8C-9B41-156CE5EF2BFC}" srcOrd="2" destOrd="0" presId="urn:microsoft.com/office/officeart/2005/8/layout/orgChart1"/>
    <dgm:cxn modelId="{013EB5B9-07AD-4B1B-BCD1-65D99BEFD994}" type="presParOf" srcId="{88CF3E4D-74FA-4B8C-9B41-156CE5EF2BFC}" destId="{F0CAE5F1-A6FC-4D7A-B901-57E728B5203B}" srcOrd="0" destOrd="0" presId="urn:microsoft.com/office/officeart/2005/8/layout/orgChart1"/>
    <dgm:cxn modelId="{362D1A7A-96E0-4EC4-A9EC-381E2F439588}" type="presParOf" srcId="{88CF3E4D-74FA-4B8C-9B41-156CE5EF2BFC}" destId="{9C07A81E-C25A-4F22-BCA2-27BE9E74F636}" srcOrd="1" destOrd="0" presId="urn:microsoft.com/office/officeart/2005/8/layout/orgChart1"/>
    <dgm:cxn modelId="{20B986C0-98B4-4221-A002-D52CB296A8B6}" type="presParOf" srcId="{9C07A81E-C25A-4F22-BCA2-27BE9E74F636}" destId="{9D15B058-FB43-43BB-9B8A-C2AD23E6B240}" srcOrd="0" destOrd="0" presId="urn:microsoft.com/office/officeart/2005/8/layout/orgChart1"/>
    <dgm:cxn modelId="{A6D47336-CD62-4947-9FBE-472736A08038}" type="presParOf" srcId="{9D15B058-FB43-43BB-9B8A-C2AD23E6B240}" destId="{30F374CB-CA0D-469A-8729-5525028A25E5}" srcOrd="0" destOrd="0" presId="urn:microsoft.com/office/officeart/2005/8/layout/orgChart1"/>
    <dgm:cxn modelId="{D5D53C41-28C7-4C67-B2D8-41262D725018}" type="presParOf" srcId="{9D15B058-FB43-43BB-9B8A-C2AD23E6B240}" destId="{55857D9E-169C-427B-A3D2-EFA54DDCA6EC}" srcOrd="1" destOrd="0" presId="urn:microsoft.com/office/officeart/2005/8/layout/orgChart1"/>
    <dgm:cxn modelId="{230816A1-CD3D-45F8-AE3C-270034727D82}" type="presParOf" srcId="{9C07A81E-C25A-4F22-BCA2-27BE9E74F636}" destId="{2D305E37-CE63-41A6-8250-8B313C902EA5}" srcOrd="1" destOrd="0" presId="urn:microsoft.com/office/officeart/2005/8/layout/orgChart1"/>
    <dgm:cxn modelId="{F8CA9516-6B67-4594-B684-40A9EC7BDC6F}" type="presParOf" srcId="{9C07A81E-C25A-4F22-BCA2-27BE9E74F636}" destId="{4400ADA2-5F27-46F7-AF9F-4E00DCAC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E18AC8-C3A0-442A-B5E4-7F9817E1E8DE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484784"/>
            <a:ext cx="4464496" cy="720080"/>
          </a:xfrm>
        </p:spPr>
        <p:txBody>
          <a:bodyPr>
            <a:noAutofit/>
          </a:bodyPr>
          <a:lstStyle/>
          <a:p>
            <a:r>
              <a:rPr lang="uk-UA" sz="5400" dirty="0" smtClean="0"/>
              <a:t>конфлікти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212976"/>
            <a:ext cx="5544616" cy="194421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ПОНЯТТЯ</a:t>
            </a:r>
            <a:r>
              <a:rPr lang="en-US" sz="3200" dirty="0" smtClean="0"/>
              <a:t>,</a:t>
            </a:r>
            <a:r>
              <a:rPr lang="uk-UA" sz="3200" dirty="0" smtClean="0"/>
              <a:t> ТИПИ І ВИДИ КОНФЛІКТІВ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6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643192" cy="5997280"/>
          </a:xfrm>
        </p:spPr>
        <p:txBody>
          <a:bodyPr/>
          <a:lstStyle/>
          <a:p>
            <a:pPr algn="just"/>
            <a:r>
              <a:rPr lang="ru-RU" b="1" i="1" dirty="0" err="1" smtClean="0"/>
              <a:t>Ігнорування</a:t>
            </a:r>
            <a:r>
              <a:rPr lang="ru-RU" b="1" i="1" dirty="0" smtClean="0"/>
              <a:t> («черепаха») </a:t>
            </a:r>
            <a:r>
              <a:rPr lang="ru-RU" dirty="0" smtClean="0"/>
              <a:t>- </a:t>
            </a:r>
            <a:r>
              <a:rPr lang="ru-RU" dirty="0" err="1" smtClean="0"/>
              <a:t>спроба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) </a:t>
            </a:r>
            <a:r>
              <a:rPr lang="ru-RU" dirty="0" err="1" smtClean="0"/>
              <a:t>виходу</a:t>
            </a:r>
            <a:r>
              <a:rPr lang="ru-RU" dirty="0" smtClean="0"/>
              <a:t> з </a:t>
            </a:r>
            <a:r>
              <a:rPr lang="ru-RU" dirty="0" err="1" smtClean="0"/>
              <a:t>конфліктної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/>
              <a:t>не </a:t>
            </a:r>
            <a:r>
              <a:rPr lang="ru-RU" dirty="0" err="1"/>
              <a:t>вирішуючи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кооперації</a:t>
            </a:r>
            <a:r>
              <a:rPr lang="ru-RU" dirty="0" smtClean="0"/>
              <a:t> та </a:t>
            </a:r>
            <a:r>
              <a:rPr lang="ru-RU" dirty="0" err="1" smtClean="0"/>
              <a:t>спроб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r>
              <a:rPr lang="ru-RU" b="1" i="1" dirty="0" err="1" smtClean="0"/>
              <a:t>Суперництво</a:t>
            </a:r>
            <a:r>
              <a:rPr lang="ru-RU" b="1" i="1" dirty="0" smtClean="0"/>
              <a:t> («акула») </a:t>
            </a:r>
            <a:r>
              <a:rPr lang="ru-RU" dirty="0"/>
              <a:t>-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всупереч</a:t>
            </a:r>
            <a:r>
              <a:rPr lang="ru-RU" dirty="0" smtClean="0"/>
              <a:t> </a:t>
            </a:r>
            <a:r>
              <a:rPr lang="ru-RU" dirty="0" err="1" smtClean="0"/>
              <a:t>інтересам</a:t>
            </a:r>
            <a:r>
              <a:rPr lang="ru-RU" dirty="0" smtClean="0"/>
              <a:t> </a:t>
            </a:r>
            <a:r>
              <a:rPr lang="ru-RU" dirty="0" err="1" smtClean="0"/>
              <a:t>супротивної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, </a:t>
            </a:r>
            <a:r>
              <a:rPr lang="ru-RU" dirty="0" err="1"/>
              <a:t>завзяте</a:t>
            </a:r>
            <a:r>
              <a:rPr lang="ru-RU" dirty="0"/>
              <a:t> </a:t>
            </a:r>
            <a:r>
              <a:rPr lang="ru-RU" dirty="0" err="1"/>
              <a:t>відстоювання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8" y="2132856"/>
            <a:ext cx="3151480" cy="26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176464" cy="30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НАЙПОШИРЕНІШІ МІФИ ПРО КОНФЛІКТИ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48880"/>
          </a:xfrm>
        </p:spPr>
        <p:txBody>
          <a:bodyPr>
            <a:normAutofit/>
          </a:bodyPr>
          <a:lstStyle/>
          <a:p>
            <a:r>
              <a:rPr lang="uk-UA" dirty="0" smtClean="0"/>
              <a:t>Конфлікт – це погано.</a:t>
            </a:r>
          </a:p>
          <a:p>
            <a:r>
              <a:rPr lang="uk-UA" dirty="0" smtClean="0"/>
              <a:t>Єдиний можливий результат конфлікту: хтось </a:t>
            </a:r>
            <a:r>
              <a:rPr lang="uk-UA" dirty="0"/>
              <a:t>виграє – </a:t>
            </a:r>
            <a:r>
              <a:rPr lang="uk-UA" dirty="0" smtClean="0"/>
              <a:t>хтось програє.</a:t>
            </a:r>
          </a:p>
          <a:p>
            <a:r>
              <a:rPr lang="uk-UA" dirty="0" smtClean="0"/>
              <a:t>Тільки погані працівники спричиняють конфлікти.</a:t>
            </a:r>
          </a:p>
          <a:p>
            <a:r>
              <a:rPr lang="uk-UA" dirty="0" smtClean="0"/>
              <a:t>Конфлікт вирішиться сам собою, якщо його не поглиблювати.</a:t>
            </a:r>
            <a:endParaRPr lang="uk-UA" dirty="0"/>
          </a:p>
        </p:txBody>
      </p:sp>
      <p:pic>
        <p:nvPicPr>
          <p:cNvPr id="1126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3321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МОЖНА ВИДІЛИТИ ТАКІ ФАЗИ РОЗВИТКУ МІЖНАРОДНОГО КОНФЛІКТУ: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424936" cy="5472608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 smtClean="0"/>
              <a:t>Перша </a:t>
            </a:r>
            <a:r>
              <a:rPr lang="uk-UA" b="1" i="1" dirty="0"/>
              <a:t>фаза конфлікту </a:t>
            </a:r>
            <a:r>
              <a:rPr lang="uk-UA" i="1" dirty="0"/>
              <a:t>— це формування ставлення протилежних сторін одна до одної, яке зазвичай виражається в більш-менш конфліктній </a:t>
            </a:r>
            <a:r>
              <a:rPr lang="uk-UA" i="1" dirty="0" smtClean="0"/>
              <a:t>формі.</a:t>
            </a:r>
          </a:p>
          <a:p>
            <a:r>
              <a:rPr lang="uk-UA" b="1" i="1" dirty="0" smtClean="0"/>
              <a:t>Друга </a:t>
            </a:r>
            <a:r>
              <a:rPr lang="uk-UA" b="1" i="1" dirty="0"/>
              <a:t>фаза </a:t>
            </a:r>
            <a:r>
              <a:rPr lang="uk-UA" i="1" dirty="0"/>
              <a:t>— це суб'єктивне визначення конфліктуючими сторонами своїх інтересів, цілей, стратегій і форм боротьби для вирішення суперечностей. </a:t>
            </a:r>
            <a:endParaRPr lang="uk-UA" i="1" dirty="0" smtClean="0"/>
          </a:p>
          <a:p>
            <a:r>
              <a:rPr lang="uk-UA" b="1" i="1" dirty="0" smtClean="0"/>
              <a:t>Третя </a:t>
            </a:r>
            <a:r>
              <a:rPr lang="uk-UA" b="1" i="1" dirty="0"/>
              <a:t>фаза </a:t>
            </a:r>
            <a:r>
              <a:rPr lang="uk-UA" i="1" dirty="0"/>
              <a:t>— пов'язана із залученням до конфлікту економічних, політичних, ідеологічних, психологічних, моральних, правових, дипломатичних засобів, а також інших держав, через блоки або договори. </a:t>
            </a:r>
            <a:endParaRPr lang="uk-UA" i="1" dirty="0" smtClean="0"/>
          </a:p>
          <a:p>
            <a:r>
              <a:rPr lang="uk-UA" b="1" i="1" dirty="0" smtClean="0"/>
              <a:t>Четверта </a:t>
            </a:r>
            <a:r>
              <a:rPr lang="uk-UA" b="1" i="1" dirty="0"/>
              <a:t>фаза </a:t>
            </a:r>
            <a:r>
              <a:rPr lang="uk-UA" i="1" dirty="0"/>
              <a:t>— передбачає наростання боротьби до найбільш гострого політичного рівня — міжнародної політичної кризи, яка може охопити відносини безпосередніх учасників, держави певного регіону, інших регіонів. На цій фазі можливий перехід до застосування військової сили. </a:t>
            </a:r>
            <a:endParaRPr lang="uk-UA" i="1" dirty="0" smtClean="0"/>
          </a:p>
          <a:p>
            <a:r>
              <a:rPr lang="uk-UA" b="1" i="1" dirty="0" smtClean="0"/>
              <a:t>П'ята </a:t>
            </a:r>
            <a:r>
              <a:rPr lang="uk-UA" b="1" i="1" dirty="0"/>
              <a:t>фаза</a:t>
            </a:r>
            <a:r>
              <a:rPr lang="uk-UA" i="1" dirty="0"/>
              <a:t> — міжнародний збройний конфлікт, який може </a:t>
            </a:r>
            <a:r>
              <a:rPr lang="uk-UA" i="1" dirty="0" err="1"/>
              <a:t>розвинутися</a:t>
            </a:r>
            <a:r>
              <a:rPr lang="uk-UA" i="1" dirty="0"/>
              <a:t> до високого рівня збройної боротьби із застосуванням сучасної зброї, можливим залученням спільників.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2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latin typeface="Arial" charset="0"/>
              </a:rPr>
              <a:t>ПРИЧИНИ КОНФЛІКТІВ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848872" cy="534920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розподіл </a:t>
            </a:r>
            <a:r>
              <a:rPr lang="uk-UA" dirty="0">
                <a:latin typeface="Arial" charset="0"/>
              </a:rPr>
              <a:t>ресурсів (вони завжди обмежені, а претендує на їх використання кілька сторін):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у цілях (спеціалізація, конкретизація та дроблення на підрозділи передбачає їх різну стратегічну спрямованість);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взаємозалежність </a:t>
            </a:r>
            <a:r>
              <a:rPr lang="uk-UA" dirty="0">
                <a:latin typeface="Arial" charset="0"/>
              </a:rPr>
              <a:t>у досягненні результату (вимагає співробітництва, хоча, реалізовуючи власні завдання, люди інколи нехтують іншими);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в уяві та цінностях (відсутність об'єктивної оцінки ситуації):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незадовільні </a:t>
            </a:r>
            <a:r>
              <a:rPr lang="uk-UA" dirty="0">
                <a:latin typeface="Arial" charset="0"/>
              </a:rPr>
              <a:t>комунікації (відсутність повної та достовірної інформації);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у досвіді та манері поведінки;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uk-UA" dirty="0" smtClean="0">
                <a:latin typeface="Arial" charset="0"/>
              </a:rPr>
              <a:t>різка </a:t>
            </a:r>
            <a:r>
              <a:rPr lang="uk-UA" dirty="0">
                <a:latin typeface="Arial" charset="0"/>
              </a:rPr>
              <a:t>зміна подій чи умов</a:t>
            </a:r>
            <a:r>
              <a:rPr lang="uk-UA" dirty="0" smtClean="0">
                <a:latin typeface="Arial" charset="0"/>
              </a:rPr>
              <a:t>.</a:t>
            </a:r>
            <a:endParaRPr lang="uk-UA" dirty="0">
              <a:latin typeface="Arial" charset="0"/>
            </a:endParaRPr>
          </a:p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3466728" cy="6120680"/>
          </a:xfrm>
        </p:spPr>
        <p:txBody>
          <a:bodyPr>
            <a:normAutofit fontScale="92500"/>
          </a:bodyPr>
          <a:lstStyle/>
          <a:p>
            <a:r>
              <a:rPr lang="uk-UA" b="1" i="1" dirty="0"/>
              <a:t>Універсальним джерелом </a:t>
            </a:r>
            <a:r>
              <a:rPr lang="uk-UA" dirty="0"/>
              <a:t>конфліктів є несумісність претензій конфліктуючих сторін за умов обмеженості можливостей їх </a:t>
            </a:r>
            <a:r>
              <a:rPr lang="uk-UA" dirty="0" smtClean="0"/>
              <a:t>задоволень.</a:t>
            </a:r>
          </a:p>
          <a:p>
            <a:r>
              <a:rPr lang="uk-UA" b="1" i="1" dirty="0" smtClean="0"/>
              <a:t>Приводом </a:t>
            </a:r>
            <a:r>
              <a:rPr lang="uk-UA" dirty="0"/>
              <a:t>для конфлікту може стати незначний </a:t>
            </a:r>
            <a:r>
              <a:rPr lang="uk-UA" dirty="0" smtClean="0"/>
              <a:t>випадок. </a:t>
            </a:r>
          </a:p>
          <a:p>
            <a:r>
              <a:rPr lang="uk-UA" b="1" i="1" dirty="0" smtClean="0"/>
              <a:t>Мета</a:t>
            </a:r>
            <a:r>
              <a:rPr lang="uk-UA" dirty="0" smtClean="0"/>
              <a:t> </a:t>
            </a:r>
            <a:r>
              <a:rPr lang="uk-UA" dirty="0"/>
              <a:t>конфлікту полягає в досягненні власних інтересів за рахунок інтересів інших.</a:t>
            </a:r>
          </a:p>
        </p:txBody>
      </p:sp>
      <p:pic>
        <p:nvPicPr>
          <p:cNvPr id="5" name="Picture 2" descr="ÐÐ¾Ð²âÑÐ·Ð°Ð½Ðµ Ð·Ð¾Ð±ÑÐ°Ð¶ÐµÐ½Ð½Ñ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738842" cy="25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ФУНКЦІЇ КОНФЛІКТУ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ПОЗИТИВНІ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 smtClean="0"/>
              <a:t>Соціально-діагностична</a:t>
            </a:r>
          </a:p>
          <a:p>
            <a:r>
              <a:rPr lang="uk-UA" dirty="0" smtClean="0"/>
              <a:t>Регулююча</a:t>
            </a:r>
          </a:p>
          <a:p>
            <a:r>
              <a:rPr lang="uk-UA" dirty="0" smtClean="0"/>
              <a:t>Інтегративна</a:t>
            </a:r>
          </a:p>
          <a:p>
            <a:r>
              <a:rPr lang="uk-UA" dirty="0" smtClean="0"/>
              <a:t>Інноваційна</a:t>
            </a:r>
          </a:p>
          <a:p>
            <a:r>
              <a:rPr lang="uk-UA" dirty="0" smtClean="0"/>
              <a:t>Комунікативна</a:t>
            </a:r>
          </a:p>
          <a:p>
            <a:r>
              <a:rPr lang="uk-UA" dirty="0" smtClean="0"/>
              <a:t>Соціально-психологічна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44008" y="1600200"/>
            <a:ext cx="3283840" cy="384502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НЕГАТИВНІ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Дестабілізуюча</a:t>
            </a:r>
          </a:p>
          <a:p>
            <a:r>
              <a:rPr lang="uk-UA" dirty="0" smtClean="0"/>
              <a:t>Дезорганізуюча</a:t>
            </a:r>
          </a:p>
          <a:p>
            <a:r>
              <a:rPr lang="uk-UA" dirty="0" smtClean="0"/>
              <a:t>Надлишково-витратна</a:t>
            </a:r>
            <a:endParaRPr lang="uk-UA" dirty="0"/>
          </a:p>
        </p:txBody>
      </p:sp>
      <p:pic>
        <p:nvPicPr>
          <p:cNvPr id="1638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68" y="4581128"/>
            <a:ext cx="3693925" cy="2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ПОЧАТОК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Власне конфлікт починається з певних дій, які спрямовані проти іншої сторони. Дії такі: </a:t>
            </a:r>
            <a:endParaRPr lang="uk-UA" b="1" i="1" dirty="0" smtClean="0"/>
          </a:p>
          <a:p>
            <a:r>
              <a:rPr lang="uk-UA" dirty="0" smtClean="0"/>
              <a:t>аналіз </a:t>
            </a:r>
            <a:r>
              <a:rPr lang="uk-UA" dirty="0"/>
              <a:t>аргументів своїх і суперника, </a:t>
            </a:r>
            <a:endParaRPr lang="uk-UA" dirty="0" smtClean="0"/>
          </a:p>
          <a:p>
            <a:r>
              <a:rPr lang="uk-UA" dirty="0" smtClean="0"/>
              <a:t>пошук </a:t>
            </a:r>
            <a:r>
              <a:rPr lang="uk-UA" dirty="0"/>
              <a:t>союзників конфлікту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«розвідка боєм</a:t>
            </a:r>
            <a:r>
              <a:rPr lang="uk-UA" dirty="0" smtClean="0"/>
              <a:t>», </a:t>
            </a:r>
            <a:r>
              <a:rPr lang="uk-UA" dirty="0"/>
              <a:t>тощо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82491"/>
            <a:ext cx="4987652" cy="30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КУЛЬМІНАЦІЯ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485112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Відбувається </a:t>
            </a:r>
            <a:r>
              <a:rPr lang="uk-UA" dirty="0"/>
              <a:t>демонстрація своїх аргументів і критикуються аргументи супротивника. </a:t>
            </a:r>
            <a:endParaRPr lang="uk-UA" dirty="0" smtClean="0"/>
          </a:p>
          <a:p>
            <a:r>
              <a:rPr lang="uk-UA" dirty="0" smtClean="0"/>
              <a:t>Використовується </a:t>
            </a:r>
            <a:r>
              <a:rPr lang="uk-UA" dirty="0"/>
              <a:t>метод провокації, щоб виправдати свої дії в очах «громадської» думки, або для того, щоб підштовхнути супротивника до помилкових дій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43780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940966"/>
          </a:xfrm>
        </p:spPr>
        <p:txBody>
          <a:bodyPr/>
          <a:lstStyle/>
          <a:p>
            <a:pPr algn="ctr"/>
            <a:r>
              <a:rPr lang="uk-UA" dirty="0" smtClean="0"/>
              <a:t>ВИРІШЕННЯ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003232" cy="2130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Має три вірогідні варіанти: </a:t>
            </a:r>
            <a:endParaRPr lang="uk-UA" b="1" i="1" dirty="0" smtClean="0"/>
          </a:p>
          <a:p>
            <a:r>
              <a:rPr lang="uk-UA" dirty="0" smtClean="0"/>
              <a:t>поступки </a:t>
            </a:r>
            <a:r>
              <a:rPr lang="uk-UA" dirty="0"/>
              <a:t>однієї із сторін, що закінчується підкоренням </a:t>
            </a:r>
            <a:r>
              <a:rPr lang="uk-UA" dirty="0" smtClean="0"/>
              <a:t>однієї зі сторін </a:t>
            </a:r>
            <a:r>
              <a:rPr lang="uk-UA" dirty="0"/>
              <a:t>або її знищенням; </a:t>
            </a:r>
            <a:endParaRPr lang="uk-UA" dirty="0" smtClean="0"/>
          </a:p>
          <a:p>
            <a:r>
              <a:rPr lang="uk-UA" dirty="0" smtClean="0"/>
              <a:t>компроміс </a:t>
            </a:r>
            <a:r>
              <a:rPr lang="uk-UA" dirty="0"/>
              <a:t>як результат рівності конфліктуючих сил; </a:t>
            </a:r>
            <a:endParaRPr lang="uk-UA" dirty="0" smtClean="0"/>
          </a:p>
          <a:p>
            <a:r>
              <a:rPr lang="uk-UA" dirty="0" smtClean="0"/>
              <a:t>учасники </a:t>
            </a:r>
            <a:r>
              <a:rPr lang="uk-UA" dirty="0"/>
              <a:t>конфлікту самі стають жертвами третьої сторони, яка раніше не приймала участі в конфлікті.</a:t>
            </a:r>
          </a:p>
        </p:txBody>
      </p:sp>
      <p:pic>
        <p:nvPicPr>
          <p:cNvPr id="4106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all" dirty="0" smtClean="0"/>
              <a:t>Схема ПОДОЛАННЯ КОНФЛІКТУ</a:t>
            </a:r>
            <a:endParaRPr lang="ru-RU" cap="all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8316305"/>
              </p:ext>
            </p:extLst>
          </p:nvPr>
        </p:nvGraphicFramePr>
        <p:xfrm>
          <a:off x="395536" y="1600200"/>
          <a:ext cx="7529264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5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ЩО ТАКЕ «КОНФЛІКТ»?</a:t>
            </a: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З </a:t>
            </a:r>
            <a:r>
              <a:rPr lang="uk-UA" dirty="0" smtClean="0"/>
              <a:t>латини: </a:t>
            </a:r>
            <a:r>
              <a:rPr lang="en-US" dirty="0" err="1"/>
              <a:t>conflictus</a:t>
            </a:r>
            <a:r>
              <a:rPr lang="en-US" dirty="0"/>
              <a:t> - </a:t>
            </a:r>
            <a:r>
              <a:rPr lang="uk-UA" dirty="0"/>
              <a:t>зіткнення, </a:t>
            </a:r>
            <a:r>
              <a:rPr lang="uk-UA" dirty="0" smtClean="0"/>
              <a:t>сутичка.</a:t>
            </a:r>
            <a:endParaRPr lang="uk-UA" dirty="0"/>
          </a:p>
        </p:txBody>
      </p:sp>
      <p:pic>
        <p:nvPicPr>
          <p:cNvPr id="4" name="Picture 2" descr="http://www.novocoaching.ru/off-line/files/document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919" y="2348880"/>
            <a:ext cx="5904656" cy="342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4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Конфлікт є процесом. Йому властиві мінливість та динаміка. Цим він подібний до </a:t>
            </a:r>
            <a:r>
              <a:rPr lang="uk-UA" b="1" i="1" dirty="0" smtClean="0"/>
              <a:t>життя.</a:t>
            </a:r>
          </a:p>
          <a:p>
            <a:endParaRPr lang="uk-UA" b="1" i="1" dirty="0" smtClean="0"/>
          </a:p>
          <a:p>
            <a:r>
              <a:rPr lang="uk-UA" b="1" i="1" dirty="0" smtClean="0"/>
              <a:t> </a:t>
            </a:r>
            <a:r>
              <a:rPr lang="uk-UA" b="1" i="1" dirty="0"/>
              <a:t>Конфлікти супроводжують всі соціальні процеси, набуваючи різних форм – від смертельних загроз до інноваційних факторів. </a:t>
            </a:r>
            <a:endParaRPr lang="uk-UA" b="1" i="1" dirty="0" smtClean="0"/>
          </a:p>
          <a:p>
            <a:endParaRPr lang="uk-UA" b="1" i="1" dirty="0" smtClean="0"/>
          </a:p>
          <a:p>
            <a:r>
              <a:rPr lang="uk-UA" b="1" i="1" dirty="0" smtClean="0"/>
              <a:t>Вміти </a:t>
            </a:r>
            <a:r>
              <a:rPr lang="uk-UA" b="1" i="1" dirty="0"/>
              <a:t>уникати конфліктів – корисна навичка, але зуміти жити із ними – ще корисніше. </a:t>
            </a:r>
          </a:p>
        </p:txBody>
      </p:sp>
    </p:spTree>
    <p:extLst>
      <p:ext uri="{BB962C8B-B14F-4D97-AF65-F5344CB8AC3E}">
        <p14:creationId xmlns:p14="http://schemas.microsoft.com/office/powerpoint/2010/main" val="21647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 ПАМЯТАЙТЕ, ЩО…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352928" cy="23762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«Ви не зможете поручкатися з другом,  якщо у вас обох стиснені кулаки».</a:t>
            </a:r>
          </a:p>
          <a:p>
            <a:pPr marL="0" indent="0" algn="ctr">
              <a:buNone/>
            </a:pPr>
            <a:endParaRPr lang="uk-UA" sz="4000" b="1" i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Індіра Ганді.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464496" cy="2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Визначте, на яких репліках ще можна запобігти конфлікту.</a:t>
            </a:r>
            <a:endParaRPr lang="uk-UA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24936" cy="5184576"/>
          </a:xfrm>
        </p:spPr>
      </p:pic>
    </p:spTree>
    <p:extLst>
      <p:ext uri="{BB962C8B-B14F-4D97-AF65-F5344CB8AC3E}">
        <p14:creationId xmlns:p14="http://schemas.microsoft.com/office/powerpoint/2010/main" val="42440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Визначте стратегії поведінки сторін в конфлікті.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560840" cy="49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accent5">
                    <a:lumMod val="75000"/>
                  </a:schemeClr>
                </a:solidFill>
              </a:rPr>
              <a:t>Список правил «Як уникнути конфліктів»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2200" i="1" dirty="0">
                <a:solidFill>
                  <a:srgbClr val="7030A0"/>
                </a:solidFill>
              </a:rPr>
              <a:t>1. </a:t>
            </a:r>
            <a:r>
              <a:rPr lang="ru-RU" sz="2200" i="1" dirty="0" err="1">
                <a:solidFill>
                  <a:srgbClr val="7030A0"/>
                </a:solidFill>
              </a:rPr>
              <a:t>Стримуйте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емоції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2. Не </a:t>
            </a:r>
            <a:r>
              <a:rPr lang="ru-RU" sz="2200" i="1" dirty="0" err="1">
                <a:solidFill>
                  <a:srgbClr val="7030A0"/>
                </a:solidFill>
              </a:rPr>
              <a:t>накручуйте</a:t>
            </a:r>
            <a:r>
              <a:rPr lang="ru-RU" sz="2200" i="1" dirty="0">
                <a:solidFill>
                  <a:srgbClr val="7030A0"/>
                </a:solidFill>
              </a:rPr>
              <a:t> себе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«</a:t>
            </a:r>
            <a:r>
              <a:rPr lang="ru-RU" sz="2200" i="1" dirty="0" err="1">
                <a:solidFill>
                  <a:srgbClr val="7030A0"/>
                </a:solidFill>
              </a:rPr>
              <a:t>Менше</a:t>
            </a:r>
            <a:r>
              <a:rPr lang="ru-RU" sz="2200" i="1" dirty="0">
                <a:solidFill>
                  <a:srgbClr val="7030A0"/>
                </a:solidFill>
              </a:rPr>
              <a:t> думаю - </a:t>
            </a:r>
            <a:r>
              <a:rPr lang="ru-RU" sz="2200" i="1" dirty="0" err="1">
                <a:solidFill>
                  <a:srgbClr val="7030A0"/>
                </a:solidFill>
              </a:rPr>
              <a:t>більше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сміюся</a:t>
            </a:r>
            <a:r>
              <a:rPr lang="ru-RU" sz="2200" i="1" dirty="0">
                <a:solidFill>
                  <a:srgbClr val="7030A0"/>
                </a:solidFill>
              </a:rPr>
              <a:t> ».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3. </a:t>
            </a:r>
            <a:r>
              <a:rPr lang="ru-RU" sz="2200" i="1" dirty="0" err="1">
                <a:solidFill>
                  <a:srgbClr val="7030A0"/>
                </a:solidFill>
              </a:rPr>
              <a:t>Вибирайте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правильний</a:t>
            </a:r>
            <a:r>
              <a:rPr lang="ru-RU" sz="2200" i="1" dirty="0">
                <a:solidFill>
                  <a:srgbClr val="7030A0"/>
                </a:solidFill>
              </a:rPr>
              <a:t> час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4. </a:t>
            </a:r>
            <a:r>
              <a:rPr lang="ru-RU" sz="2200" i="1" dirty="0" err="1">
                <a:solidFill>
                  <a:srgbClr val="7030A0"/>
                </a:solidFill>
              </a:rPr>
              <a:t>Шукайте</a:t>
            </a:r>
            <a:r>
              <a:rPr lang="ru-RU" sz="2200" i="1" dirty="0">
                <a:solidFill>
                  <a:srgbClr val="7030A0"/>
                </a:solidFill>
              </a:rPr>
              <a:t> причину, а не </a:t>
            </a:r>
            <a:r>
              <a:rPr lang="ru-RU" sz="2200" i="1" dirty="0" err="1">
                <a:solidFill>
                  <a:srgbClr val="7030A0"/>
                </a:solidFill>
              </a:rPr>
              <a:t>наслідок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5. Живете в </a:t>
            </a:r>
            <a:r>
              <a:rPr lang="ru-RU" sz="2200" i="1" dirty="0" err="1">
                <a:solidFill>
                  <a:srgbClr val="7030A0"/>
                </a:solidFill>
              </a:rPr>
              <a:t>моменті</a:t>
            </a:r>
            <a:r>
              <a:rPr lang="ru-RU" sz="2200" i="1" dirty="0">
                <a:solidFill>
                  <a:srgbClr val="7030A0"/>
                </a:solidFill>
              </a:rPr>
              <a:t> зараз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6. Не </a:t>
            </a:r>
            <a:r>
              <a:rPr lang="ru-RU" sz="2200" i="1" dirty="0" err="1">
                <a:solidFill>
                  <a:srgbClr val="7030A0"/>
                </a:solidFill>
              </a:rPr>
              <a:t>накопичуйте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проблеми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7. Не </a:t>
            </a:r>
            <a:r>
              <a:rPr lang="ru-RU" sz="2200" i="1" dirty="0" err="1">
                <a:solidFill>
                  <a:srgbClr val="7030A0"/>
                </a:solidFill>
              </a:rPr>
              <a:t>таїти</a:t>
            </a:r>
            <a:r>
              <a:rPr lang="ru-RU" sz="2200" i="1" dirty="0">
                <a:solidFill>
                  <a:srgbClr val="7030A0"/>
                </a:solidFill>
              </a:rPr>
              <a:t> образу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8. Не </a:t>
            </a:r>
            <a:r>
              <a:rPr lang="ru-RU" sz="2200" i="1" dirty="0" err="1">
                <a:solidFill>
                  <a:srgbClr val="7030A0"/>
                </a:solidFill>
              </a:rPr>
              <a:t>ображайте</a:t>
            </a:r>
            <a:endParaRPr lang="ru-RU" sz="2200" i="1" dirty="0">
              <a:solidFill>
                <a:srgbClr val="7030A0"/>
              </a:solidFill>
            </a:endParaRPr>
          </a:p>
          <a:p>
            <a:r>
              <a:rPr lang="ru-RU" sz="2200" i="1" dirty="0">
                <a:solidFill>
                  <a:srgbClr val="7030A0"/>
                </a:solidFill>
              </a:rPr>
              <a:t>9. </a:t>
            </a:r>
            <a:r>
              <a:rPr lang="ru-RU" sz="2200" i="1" dirty="0" err="1">
                <a:solidFill>
                  <a:srgbClr val="7030A0"/>
                </a:solidFill>
              </a:rPr>
              <a:t>Слідкуйте</a:t>
            </a:r>
            <a:r>
              <a:rPr lang="ru-RU" sz="2200" i="1" dirty="0">
                <a:solidFill>
                  <a:srgbClr val="7030A0"/>
                </a:solidFill>
              </a:rPr>
              <a:t> за тоном.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10. Не </a:t>
            </a:r>
            <a:r>
              <a:rPr lang="ru-RU" sz="2200" i="1" dirty="0" err="1">
                <a:solidFill>
                  <a:srgbClr val="7030A0"/>
                </a:solidFill>
              </a:rPr>
              <a:t>влаштовуйте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істерик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200" i="1" dirty="0" err="1">
                <a:solidFill>
                  <a:srgbClr val="FF0000"/>
                </a:solidFill>
              </a:rPr>
              <a:t>Запам'ятайте</a:t>
            </a:r>
            <a:r>
              <a:rPr lang="ru-RU" sz="2200" i="1" dirty="0">
                <a:solidFill>
                  <a:srgbClr val="FF0000"/>
                </a:solidFill>
              </a:rPr>
              <a:t>, при правильному </a:t>
            </a:r>
            <a:r>
              <a:rPr lang="ru-RU" sz="2200" i="1" dirty="0" err="1">
                <a:solidFill>
                  <a:srgbClr val="FF0000"/>
                </a:solidFill>
              </a:rPr>
              <a:t>підході</a:t>
            </a:r>
            <a:r>
              <a:rPr lang="ru-RU" sz="2200" i="1" dirty="0">
                <a:solidFill>
                  <a:srgbClr val="FF0000"/>
                </a:solidFill>
              </a:rPr>
              <a:t>, будь-яку </a:t>
            </a:r>
            <a:r>
              <a:rPr lang="ru-RU" sz="2200" i="1" dirty="0" err="1">
                <a:solidFill>
                  <a:srgbClr val="FF0000"/>
                </a:solidFill>
              </a:rPr>
              <a:t>агресію</a:t>
            </a:r>
            <a:r>
              <a:rPr lang="ru-RU" sz="2200" i="1" dirty="0">
                <a:solidFill>
                  <a:srgbClr val="FF0000"/>
                </a:solidFill>
              </a:rPr>
              <a:t> </a:t>
            </a:r>
            <a:r>
              <a:rPr lang="ru-RU" sz="2200" i="1" dirty="0" err="1">
                <a:solidFill>
                  <a:srgbClr val="FF0000"/>
                </a:solidFill>
              </a:rPr>
              <a:t>можна</a:t>
            </a:r>
            <a:r>
              <a:rPr lang="ru-RU" sz="2200" i="1" dirty="0">
                <a:solidFill>
                  <a:srgbClr val="FF0000"/>
                </a:solidFill>
              </a:rPr>
              <a:t> </a:t>
            </a:r>
            <a:r>
              <a:rPr lang="ru-RU" sz="2200" i="1" dirty="0" err="1">
                <a:solidFill>
                  <a:srgbClr val="FF0000"/>
                </a:solidFill>
              </a:rPr>
              <a:t>звести</a:t>
            </a:r>
            <a:r>
              <a:rPr lang="ru-RU" sz="2200" i="1" dirty="0">
                <a:solidFill>
                  <a:srgbClr val="FF0000"/>
                </a:solidFill>
              </a:rPr>
              <a:t> до </a:t>
            </a:r>
            <a:r>
              <a:rPr lang="ru-RU" sz="2200" i="1" dirty="0" err="1">
                <a:solidFill>
                  <a:srgbClr val="FF0000"/>
                </a:solidFill>
              </a:rPr>
              <a:t>мінімуму</a:t>
            </a:r>
            <a:r>
              <a:rPr lang="ru-RU" sz="2200" i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04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67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Дякую за увагу!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286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uk-UA" dirty="0" smtClean="0"/>
              <a:t>ЯКІ АСОЦІАЦІЇ ВИКЛИКАЄ СЛОВО «КОНФЛІКТ»?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3322712" cy="4572000"/>
          </a:xfrm>
        </p:spPr>
        <p:txBody>
          <a:bodyPr/>
          <a:lstStyle/>
          <a:p>
            <a:r>
              <a:rPr lang="uk-UA" dirty="0" smtClean="0"/>
              <a:t>Непорозуміння.</a:t>
            </a:r>
          </a:p>
          <a:p>
            <a:r>
              <a:rPr lang="uk-UA" dirty="0" smtClean="0"/>
              <a:t>Стрес.</a:t>
            </a:r>
          </a:p>
          <a:p>
            <a:r>
              <a:rPr lang="uk-UA" dirty="0" smtClean="0"/>
              <a:t>Незадоволення.</a:t>
            </a:r>
          </a:p>
          <a:p>
            <a:r>
              <a:rPr lang="uk-UA" dirty="0" smtClean="0"/>
              <a:t>Гнів.</a:t>
            </a:r>
          </a:p>
          <a:p>
            <a:r>
              <a:rPr lang="uk-UA" dirty="0" smtClean="0"/>
              <a:t>Образа.</a:t>
            </a:r>
          </a:p>
          <a:p>
            <a:r>
              <a:rPr lang="uk-UA" dirty="0" smtClean="0"/>
              <a:t>Суперечка.</a:t>
            </a:r>
          </a:p>
          <a:p>
            <a:r>
              <a:rPr lang="uk-UA" dirty="0" smtClean="0"/>
              <a:t>Зіткнення.</a:t>
            </a:r>
          </a:p>
          <a:p>
            <a:r>
              <a:rPr lang="uk-UA" dirty="0" smtClean="0"/>
              <a:t>Ворожість.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307245" cy="37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/>
          <a:lstStyle/>
          <a:p>
            <a:pPr algn="ctr"/>
            <a:r>
              <a:rPr lang="uk-UA" sz="2800" b="1" dirty="0" smtClean="0"/>
              <a:t>ФОРМУЛА КОНФЛІКТУ: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b="1" dirty="0" smtClean="0">
                <a:solidFill>
                  <a:srgbClr val="FF3F3F"/>
                </a:solidFill>
              </a:rPr>
              <a:t>КС </a:t>
            </a:r>
            <a:r>
              <a:rPr lang="uk-UA" dirty="0" smtClean="0">
                <a:solidFill>
                  <a:srgbClr val="FF3F3F"/>
                </a:solidFill>
              </a:rPr>
              <a:t>+ </a:t>
            </a:r>
            <a:r>
              <a:rPr lang="uk-UA" b="1" dirty="0" smtClean="0">
                <a:solidFill>
                  <a:srgbClr val="FF3F3F"/>
                </a:solidFill>
              </a:rPr>
              <a:t>І </a:t>
            </a:r>
            <a:r>
              <a:rPr lang="uk-UA" dirty="0" smtClean="0">
                <a:solidFill>
                  <a:srgbClr val="FF3F3F"/>
                </a:solidFill>
              </a:rPr>
              <a:t>= </a:t>
            </a:r>
            <a:r>
              <a:rPr lang="uk-UA" b="1" dirty="0" smtClean="0">
                <a:solidFill>
                  <a:srgbClr val="FF3F3F"/>
                </a:solidFill>
              </a:rPr>
              <a:t>К</a:t>
            </a:r>
            <a:r>
              <a:rPr lang="uk-UA" dirty="0">
                <a:solidFill>
                  <a:srgbClr val="FF3F3F"/>
                </a:solidFill>
              </a:rPr>
              <a:t/>
            </a:r>
            <a:br>
              <a:rPr lang="uk-UA" dirty="0">
                <a:solidFill>
                  <a:srgbClr val="FF3F3F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3826768" cy="432737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uk-UA" dirty="0">
              <a:solidFill>
                <a:srgbClr val="FF3F3F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/>
              <a:t>КС </a:t>
            </a:r>
            <a:r>
              <a:rPr lang="uk-UA" dirty="0" smtClean="0"/>
              <a:t>(</a:t>
            </a:r>
            <a:r>
              <a:rPr lang="uk-UA" dirty="0"/>
              <a:t>конфліктна ситуація) </a:t>
            </a:r>
            <a:r>
              <a:rPr lang="uk-UA" b="1" dirty="0" smtClean="0"/>
              <a:t> </a:t>
            </a:r>
            <a:r>
              <a:rPr lang="uk-UA" dirty="0"/>
              <a:t>- це протиріччя, що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нагромадилися створюючи </a:t>
            </a:r>
            <a:r>
              <a:rPr lang="uk-UA" dirty="0" smtClean="0"/>
              <a:t>причину </a:t>
            </a:r>
            <a:r>
              <a:rPr lang="uk-UA" dirty="0"/>
              <a:t>конфлікту</a:t>
            </a:r>
            <a:r>
              <a:rPr lang="en-US" dirty="0"/>
              <a:t>; </a:t>
            </a:r>
            <a:endParaRPr lang="uk-UA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/>
              <a:t>І </a:t>
            </a:r>
            <a:r>
              <a:rPr lang="uk-UA" dirty="0" smtClean="0"/>
              <a:t>(</a:t>
            </a:r>
            <a:r>
              <a:rPr lang="uk-UA" dirty="0"/>
              <a:t>інцидент) </a:t>
            </a:r>
            <a:r>
              <a:rPr lang="uk-UA" b="1" dirty="0" smtClean="0"/>
              <a:t> </a:t>
            </a:r>
            <a:r>
              <a:rPr lang="uk-UA" dirty="0"/>
              <a:t>- збіг обставин, що є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приводом конфлікту</a:t>
            </a:r>
            <a:r>
              <a:rPr lang="en-US" dirty="0"/>
              <a:t>; </a:t>
            </a:r>
            <a:endParaRPr lang="uk-UA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/>
              <a:t>К </a:t>
            </a:r>
            <a:r>
              <a:rPr lang="uk-UA" dirty="0"/>
              <a:t>- конфлікт. </a:t>
            </a:r>
            <a:endParaRPr lang="uk-UA" dirty="0">
              <a:latin typeface="Arial" charset="0"/>
            </a:endParaRPr>
          </a:p>
          <a:p>
            <a:endParaRPr lang="uk-UA" dirty="0"/>
          </a:p>
        </p:txBody>
      </p:sp>
      <p:pic>
        <p:nvPicPr>
          <p:cNvPr id="5" name="Picture 31" descr="ED26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3408933" cy="343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6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Учасники конфлікту діляться на три типи: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74160" cy="45720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uk-UA" b="1" i="1" dirty="0"/>
              <a:t>Первинні групи – </a:t>
            </a:r>
            <a:r>
              <a:rPr lang="uk-UA" dirty="0"/>
              <a:t>безпосередні учасники конфлікту, які знаходяться в стані взаємодії з приводу досягнення об'єктивно чи суб'єктивно несумісних цілей.</a:t>
            </a:r>
          </a:p>
          <a:p>
            <a:pPr lvl="0" algn="just"/>
            <a:r>
              <a:rPr lang="uk-UA" b="1" i="1" dirty="0"/>
              <a:t>Вторинні групи, </a:t>
            </a:r>
            <a:r>
              <a:rPr lang="uk-UA" dirty="0"/>
              <a:t>які намагаються бути </a:t>
            </a:r>
            <a:r>
              <a:rPr lang="uk-UA" dirty="0" err="1"/>
              <a:t>невмішаними</a:t>
            </a:r>
            <a:r>
              <a:rPr lang="uk-UA" dirty="0"/>
              <a:t> безпосередньо в конфлікт, але вносять свій вклад в розпалювання конфлікту.</a:t>
            </a:r>
          </a:p>
          <a:p>
            <a:pPr algn="just"/>
            <a:r>
              <a:rPr lang="uk-UA" b="1" i="1" dirty="0"/>
              <a:t>Треті сили, </a:t>
            </a:r>
            <a:r>
              <a:rPr lang="uk-UA" dirty="0"/>
              <a:t>зацікавлені у вирішенні конфлікту.</a:t>
            </a:r>
          </a:p>
        </p:txBody>
      </p:sp>
      <p:pic>
        <p:nvPicPr>
          <p:cNvPr id="5" name="Picture 7" descr="dk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3244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6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437112"/>
            <a:ext cx="7467600" cy="2036840"/>
          </a:xfrm>
        </p:spPr>
        <p:txBody>
          <a:bodyPr/>
          <a:lstStyle/>
          <a:p>
            <a:pPr algn="just"/>
            <a:r>
              <a:rPr lang="uk-UA" dirty="0">
                <a:latin typeface="Arial" charset="0"/>
              </a:rPr>
              <a:t>Виникнення     конфліктної    ситуації,    її   гострота, схильність до розвитку чи, навпаки, до згасання, залежить від особистих якостей людей, які беруть участь у ситуації. 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3" y="908720"/>
            <a:ext cx="78622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437112"/>
            <a:ext cx="7467600" cy="203684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Arial" charset="0"/>
              </a:rPr>
              <a:t>Але при цьому конфлікт швидко вирішується, якщо хоча б один з учасників конфліктної ситуації володіє  </a:t>
            </a:r>
            <a:r>
              <a:rPr lang="uk-UA" b="1" i="1" dirty="0">
                <a:latin typeface="Arial" charset="0"/>
              </a:rPr>
              <a:t>стратегіями    поведінки  в    конфліктних ситуаціях.</a:t>
            </a:r>
            <a:endParaRPr lang="uk-UA" b="1" i="1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62000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СТРАТЕГІЇ ПОВЕДІНКИ В КОНФЛІКТІ</a:t>
            </a:r>
            <a:r>
              <a:rPr lang="uk-UA" sz="2800" b="1" dirty="0">
                <a:solidFill>
                  <a:srgbClr val="00B050"/>
                </a:solidFill>
              </a:rPr>
              <a:t/>
            </a:r>
            <a:br>
              <a:rPr lang="uk-UA" sz="2800" b="1" dirty="0">
                <a:solidFill>
                  <a:srgbClr val="00B05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776864" cy="527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b="1" i="1" dirty="0" smtClean="0"/>
              <a:t>Пристосування</a:t>
            </a:r>
            <a:r>
              <a:rPr lang="uk-UA" dirty="0" smtClean="0"/>
              <a:t> </a:t>
            </a:r>
            <a:r>
              <a:rPr lang="uk-UA" b="1" i="1" dirty="0" smtClean="0"/>
              <a:t>(«ведмежатко») </a:t>
            </a:r>
            <a:r>
              <a:rPr lang="uk-UA" dirty="0" smtClean="0"/>
              <a:t>- згладжування протиріч, навіть на шкоду власним інтересам.</a:t>
            </a:r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r>
              <a:rPr lang="uk-UA" b="1" i="1" dirty="0" smtClean="0"/>
              <a:t>Компроміс («лисиця») </a:t>
            </a:r>
            <a:r>
              <a:rPr lang="uk-UA" dirty="0" smtClean="0"/>
              <a:t>- взаємні поступки, при яких кожна сторона щось виграє, і щось втрачає.</a:t>
            </a:r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0" y="2022519"/>
            <a:ext cx="2730809" cy="284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7" y="2022519"/>
            <a:ext cx="3083057" cy="306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643192" cy="6069288"/>
          </a:xfrm>
        </p:spPr>
        <p:txBody>
          <a:bodyPr/>
          <a:lstStyle/>
          <a:p>
            <a:pPr algn="just"/>
            <a:r>
              <a:rPr lang="ru-RU" b="1" i="1" dirty="0" err="1" smtClean="0"/>
              <a:t>Співробітництво</a:t>
            </a:r>
            <a:r>
              <a:rPr lang="ru-RU" b="1" i="1" dirty="0" smtClean="0"/>
              <a:t> («сова») </a:t>
            </a:r>
            <a:r>
              <a:rPr lang="ru-RU" dirty="0"/>
              <a:t>-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максимально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74" y="1822023"/>
            <a:ext cx="5082990" cy="384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948</TotalTime>
  <Words>926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конфлікти</vt:lpstr>
      <vt:lpstr>ЩО ТАКЕ «КОНФЛІКТ»? </vt:lpstr>
      <vt:lpstr>ЯКІ АСОЦІАЦІЇ ВИКЛИКАЄ СЛОВО «КОНФЛІКТ»?</vt:lpstr>
      <vt:lpstr>ФОРМУЛА КОНФЛІКТУ: КС + І = К </vt:lpstr>
      <vt:lpstr>Учасники конфлікту діляться на три типи:</vt:lpstr>
      <vt:lpstr>Презентация PowerPoint</vt:lpstr>
      <vt:lpstr>Презентация PowerPoint</vt:lpstr>
      <vt:lpstr>СТРАТЕГІЇ ПОВЕДІНКИ В КОНФЛІКТІ </vt:lpstr>
      <vt:lpstr>Презентация PowerPoint</vt:lpstr>
      <vt:lpstr>Презентация PowerPoint</vt:lpstr>
      <vt:lpstr>НАЙПОШИРЕНІШІ МІФИ ПРО КОНФЛІКТИ</vt:lpstr>
      <vt:lpstr>МОЖНА ВИДІЛИТИ ТАКІ ФАЗИ РОЗВИТКУ МІЖНАРОДНОГО КОНФЛІКТУ: </vt:lpstr>
      <vt:lpstr>ПРИЧИНИ КОНФЛІКТІВ</vt:lpstr>
      <vt:lpstr>Презентация PowerPoint</vt:lpstr>
      <vt:lpstr>ФУНКЦІЇ КОНФЛІКТУ</vt:lpstr>
      <vt:lpstr>ПОЧАТОК КОНФЛІКТУ.</vt:lpstr>
      <vt:lpstr>КУЛЬМІНАЦІЯ КОНФЛІКТУ.</vt:lpstr>
      <vt:lpstr>ВИРІШЕННЯ КОНФЛІКТУ.</vt:lpstr>
      <vt:lpstr>Схема ПОДОЛАННЯ КОНФЛІКТУ</vt:lpstr>
      <vt:lpstr>ВИСНОВКИ</vt:lpstr>
      <vt:lpstr>І ПАМЯТАЙТЕ, ЩО…</vt:lpstr>
      <vt:lpstr>Визначте, на яких репліках ще можна запобігти конфлікту.</vt:lpstr>
      <vt:lpstr>Визначте стратегії поведінки сторін в конфлікті.</vt:lpstr>
      <vt:lpstr>Список правил «Як уникнути конфліктів»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Оля</dc:creator>
  <cp:lastModifiedBy>Administrator</cp:lastModifiedBy>
  <cp:revision>53</cp:revision>
  <dcterms:created xsi:type="dcterms:W3CDTF">2019-02-17T12:08:04Z</dcterms:created>
  <dcterms:modified xsi:type="dcterms:W3CDTF">2023-11-27T01:00:37Z</dcterms:modified>
</cp:coreProperties>
</file>