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9"/>
  </p:notesMasterIdLst>
  <p:sldIdLst>
    <p:sldId id="256" r:id="rId2"/>
    <p:sldId id="1119" r:id="rId3"/>
    <p:sldId id="1121" r:id="rId4"/>
    <p:sldId id="1127" r:id="rId5"/>
    <p:sldId id="1155" r:id="rId6"/>
    <p:sldId id="1156" r:id="rId7"/>
    <p:sldId id="1157" r:id="rId8"/>
    <p:sldId id="1158" r:id="rId9"/>
    <p:sldId id="1159" r:id="rId10"/>
    <p:sldId id="1161" r:id="rId11"/>
    <p:sldId id="1164" r:id="rId12"/>
    <p:sldId id="1168" r:id="rId13"/>
    <p:sldId id="1169" r:id="rId14"/>
    <p:sldId id="1183" r:id="rId15"/>
    <p:sldId id="1185" r:id="rId16"/>
    <p:sldId id="1187" r:id="rId17"/>
    <p:sldId id="11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F4D11"/>
    <a:srgbClr val="3333FF"/>
    <a:srgbClr val="0179C0"/>
    <a:srgbClr val="EABE78"/>
    <a:srgbClr val="006600"/>
    <a:srgbClr val="D9B247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88790" autoAdjust="0"/>
  </p:normalViewPr>
  <p:slideViewPr>
    <p:cSldViewPr snapToGrid="0">
      <p:cViewPr>
        <p:scale>
          <a:sx n="81" d="100"/>
          <a:sy n="81" d="100"/>
        </p:scale>
        <p:origin x="-318" y="150"/>
      </p:cViewPr>
      <p:guideLst>
        <p:guide orient="horz" pos="2160"/>
        <p:guide pos="3863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ня\Desktop\ФЕВРАЛЬ\SOFT SKILLS\titu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4827" r="1" b="-638"/>
          <a:stretch/>
        </p:blipFill>
        <p:spPr bwMode="auto">
          <a:xfrm>
            <a:off x="440872" y="400386"/>
            <a:ext cx="11267048" cy="60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3843" y="482366"/>
            <a:ext cx="7302357" cy="178727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навички</a:t>
            </a:r>
            <a:r>
              <a:rPr lang="ru-RU" b="1" dirty="0" smtClean="0">
                <a:solidFill>
                  <a:srgbClr val="002060"/>
                </a:solidFill>
              </a:rPr>
              <a:t> треба </a:t>
            </a:r>
            <a:r>
              <a:rPr lang="ru-RU" b="1" dirty="0" err="1" smtClean="0">
                <a:solidFill>
                  <a:srgbClr val="002060"/>
                </a:solidFill>
              </a:rPr>
              <a:t>розвивати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людини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6879" y="2700535"/>
            <a:ext cx="16962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SOFT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2513" y="2499954"/>
            <a:ext cx="208422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ня\Desktop\ФЕВРАЛЬ\SOFT SKILL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5801" y="1460500"/>
            <a:ext cx="8004822" cy="156966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Переорієнтація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</a:rPr>
              <a:t> час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sz="2400" b="1" dirty="0" smtClean="0">
                <a:solidFill>
                  <a:srgbClr val="002060"/>
                </a:solidFill>
              </a:rPr>
              <a:t> в закладах </a:t>
            </a:r>
            <a:r>
              <a:rPr lang="ru-RU" sz="2400" b="1" dirty="0" err="1" smtClean="0">
                <a:solidFill>
                  <a:srgbClr val="002060"/>
                </a:solidFill>
              </a:rPr>
              <a:t>осввіти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різного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рівня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</a:rPr>
              <a:t>гнучких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навичок</a:t>
            </a:r>
            <a:r>
              <a:rPr lang="ru-RU" sz="2400" b="1" dirty="0" smtClean="0">
                <a:solidFill>
                  <a:srgbClr val="002060"/>
                </a:solidFill>
              </a:rPr>
              <a:t>» є </a:t>
            </a:r>
            <a:r>
              <a:rPr lang="ru-RU" sz="2400" b="1" dirty="0" err="1" smtClean="0">
                <a:solidFill>
                  <a:srgbClr val="002060"/>
                </a:solidFill>
              </a:rPr>
              <a:t>ключовою</a:t>
            </a:r>
            <a:r>
              <a:rPr lang="ru-RU" sz="2400" b="1" dirty="0" smtClean="0">
                <a:solidFill>
                  <a:srgbClr val="002060"/>
                </a:solidFill>
              </a:rPr>
              <a:t> ланкою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вирішення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успішності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майбутньої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трудової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діяльності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1000" y="1727438"/>
            <a:ext cx="78232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слухати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бачити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єдину</a:t>
            </a:r>
            <a:r>
              <a:rPr lang="ru-RU" sz="2400" b="1" dirty="0" smtClean="0">
                <a:solidFill>
                  <a:srgbClr val="002060"/>
                </a:solidFill>
              </a:rPr>
              <a:t> мету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знаходити</a:t>
            </a:r>
            <a:r>
              <a:rPr lang="ru-RU" sz="2400" b="1" dirty="0" smtClean="0">
                <a:solidFill>
                  <a:srgbClr val="002060"/>
                </a:solidFill>
              </a:rPr>
              <a:t> точки </a:t>
            </a:r>
            <a:r>
              <a:rPr lang="ru-RU" sz="2400" b="1" dirty="0" err="1" smtClean="0">
                <a:solidFill>
                  <a:srgbClr val="002060"/>
                </a:solidFill>
              </a:rPr>
              <a:t>дотику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загальної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ідеї</a:t>
            </a:r>
            <a:r>
              <a:rPr lang="ru-RU" sz="2400" b="1" dirty="0" smtClean="0">
                <a:solidFill>
                  <a:srgbClr val="002060"/>
                </a:solidFill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</a:rPr>
              <a:t>особистими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амбіціями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готовність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допомогу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підтримати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складній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ситуації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переконувати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знаходити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компроміс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180" y="2217738"/>
            <a:ext cx="323999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Вміння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працювати</a:t>
            </a:r>
            <a:endParaRPr lang="ru-RU" sz="28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команді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8" y="383936"/>
            <a:ext cx="7089858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SOFT SKILLS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5" y="2663246"/>
            <a:ext cx="2300876" cy="23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ня\Desktop\ДЕКАБРЬ\Блог класса как развивающая образовательная среда\вас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26" y="4145842"/>
            <a:ext cx="2450671" cy="19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1" y="4781997"/>
            <a:ext cx="2048707" cy="20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SOFT SKILLS\НАВЫКІ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2599" y="1818935"/>
            <a:ext cx="803587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ПРИНЦИПИ КОМАНДНОЇ РОБОТИ: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спільні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цінності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невелика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</a:rPr>
              <a:t> людей;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взаємодоповнюючі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вміння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взаємна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відповідальність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значуща</a:t>
            </a:r>
            <a:r>
              <a:rPr lang="ru-RU" sz="2800" b="1" dirty="0" smtClean="0">
                <a:solidFill>
                  <a:srgbClr val="002060"/>
                </a:solidFill>
              </a:rPr>
              <a:t> мета</a:t>
            </a:r>
            <a:endParaRPr lang="ru-RU" sz="2800" dirty="0"/>
          </a:p>
        </p:txBody>
      </p:sp>
      <p:pic>
        <p:nvPicPr>
          <p:cNvPr id="11267" name="Picture 3" descr="C:\Users\Таня\Desktop\ФЕВРАЛЬ\SOFT SKILLS\isometric-education-concept_23-21480785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41" y="4781997"/>
            <a:ext cx="2048707" cy="20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5778" y="383936"/>
            <a:ext cx="7089858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SOFT SKILLS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Picture 3" descr="C:\Users\Таня\Desktop\ФЕВРАЛЬ\SOFT SKILLS\team-work-background-hand-drawn-style_23-21477617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2324788"/>
            <a:ext cx="2553739" cy="25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180" y="2217738"/>
            <a:ext cx="323999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Вміння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працювати</a:t>
            </a:r>
            <a:endParaRPr lang="ru-RU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команді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ФЕВРАЛЬ\SOFT SKILLS\макгрег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2000" y="1694696"/>
            <a:ext cx="826770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300" b="1" u="sng" dirty="0" smtClean="0">
                <a:solidFill>
                  <a:srgbClr val="8F4D11"/>
                </a:solidFill>
              </a:rPr>
              <a:t>Неформальна, комфортна і </a:t>
            </a:r>
            <a:r>
              <a:rPr lang="ru-RU" sz="2300" b="1" u="sng" dirty="0" err="1" smtClean="0">
                <a:solidFill>
                  <a:srgbClr val="8F4D11"/>
                </a:solidFill>
              </a:rPr>
              <a:t>ненапружена</a:t>
            </a:r>
            <a:r>
              <a:rPr lang="ru-RU" sz="2300" b="1" u="sng" dirty="0" smtClean="0">
                <a:solidFill>
                  <a:srgbClr val="8F4D11"/>
                </a:solidFill>
              </a:rPr>
              <a:t> атмосфера: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люди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поглинені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своєю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роботою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зацікавлені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результатах;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відсутні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нудьги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команді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відбувається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безліч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обговорень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беруть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участь 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 члени</a:t>
            </a:r>
            <a:endParaRPr lang="ru-RU" sz="2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406" y="131836"/>
            <a:ext cx="873639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Характеристика </a:t>
            </a:r>
            <a:r>
              <a:rPr lang="ru-RU" sz="3200" b="1" dirty="0" err="1" smtClean="0">
                <a:solidFill>
                  <a:srgbClr val="002060"/>
                </a:solidFill>
              </a:rPr>
              <a:t>ефективної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команди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(Дуглас </a:t>
            </a:r>
            <a:r>
              <a:rPr lang="ru-RU" sz="3200" b="1" dirty="0" err="1" smtClean="0">
                <a:solidFill>
                  <a:srgbClr val="002060"/>
                </a:solidFill>
              </a:rPr>
              <a:t>Макрегор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0184" y="3873500"/>
            <a:ext cx="8263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 err="1" smtClean="0">
                <a:solidFill>
                  <a:srgbClr val="8F4D11"/>
                </a:solidFill>
              </a:rPr>
              <a:t>Завдання</a:t>
            </a:r>
            <a:r>
              <a:rPr lang="ru-RU" sz="2100" b="1" u="sng" dirty="0" smtClean="0">
                <a:solidFill>
                  <a:srgbClr val="8F4D11"/>
                </a:solidFill>
              </a:rPr>
              <a:t>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або</a:t>
            </a:r>
            <a:r>
              <a:rPr lang="ru-RU" sz="2100" b="1" u="sng" dirty="0" smtClean="0">
                <a:solidFill>
                  <a:srgbClr val="8F4D11"/>
                </a:solidFill>
              </a:rPr>
              <a:t> мета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команди</a:t>
            </a:r>
            <a:r>
              <a:rPr lang="ru-RU" sz="2100" b="1" u="sng" dirty="0" smtClean="0">
                <a:solidFill>
                  <a:srgbClr val="8F4D11"/>
                </a:solidFill>
              </a:rPr>
              <a:t>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розуміється</a:t>
            </a:r>
            <a:r>
              <a:rPr lang="ru-RU" sz="2100" b="1" u="sng" dirty="0" smtClean="0">
                <a:solidFill>
                  <a:srgbClr val="8F4D11"/>
                </a:solidFill>
              </a:rPr>
              <a:t>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і</a:t>
            </a:r>
            <a:r>
              <a:rPr lang="ru-RU" sz="2100" b="1" u="sng" dirty="0" smtClean="0">
                <a:solidFill>
                  <a:srgbClr val="8F4D11"/>
                </a:solidFill>
              </a:rPr>
              <a:t>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приймається</a:t>
            </a:r>
            <a:r>
              <a:rPr lang="ru-RU" sz="2100" b="1" u="sng" dirty="0" smtClean="0">
                <a:solidFill>
                  <a:srgbClr val="8F4D11"/>
                </a:solidFill>
              </a:rPr>
              <a:t> </a:t>
            </a:r>
            <a:r>
              <a:rPr lang="ru-RU" sz="2100" b="1" u="sng" dirty="0" err="1" smtClean="0">
                <a:solidFill>
                  <a:srgbClr val="8F4D11"/>
                </a:solidFill>
              </a:rPr>
              <a:t>її</a:t>
            </a:r>
            <a:r>
              <a:rPr lang="ru-RU" sz="2100" b="1" u="sng" dirty="0" smtClean="0">
                <a:solidFill>
                  <a:srgbClr val="8F4D11"/>
                </a:solidFill>
              </a:rPr>
              <a:t> членами: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члени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команди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виконують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зобов'язання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досягненню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цілей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виконанню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завдань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того як вони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сформульовані</a:t>
            </a:r>
            <a:endParaRPr lang="ru-RU" sz="21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члени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команди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слухають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один одного: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люди не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боятися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здатися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нерозумними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люди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висловлюють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творчі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3">
                    <a:lumMod val="50000"/>
                  </a:schemeClr>
                </a:solidFill>
              </a:rPr>
              <a:t>ідеї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ФЕВРАЛЬ\SOFT SKILLS\позіті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14900" y="1186747"/>
            <a:ext cx="5643636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одне</a:t>
            </a:r>
            <a:r>
              <a:rPr lang="ru-RU" sz="2400" b="1" dirty="0" smtClean="0">
                <a:solidFill>
                  <a:srgbClr val="CC0000"/>
                </a:solidFill>
              </a:rPr>
              <a:t> з </a:t>
            </a:r>
            <a:r>
              <a:rPr lang="ru-RU" sz="2400" b="1" dirty="0" err="1" smtClean="0">
                <a:solidFill>
                  <a:srgbClr val="CC0000"/>
                </a:solidFill>
              </a:rPr>
              <a:t>основних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якостей</a:t>
            </a:r>
            <a:r>
              <a:rPr lang="ru-RU" sz="2400" b="1" dirty="0" smtClean="0">
                <a:solidFill>
                  <a:srgbClr val="CC0000"/>
                </a:solidFill>
              </a:rPr>
              <a:t>, </a:t>
            </a:r>
            <a:r>
              <a:rPr lang="ru-RU" sz="2400" b="1" dirty="0" err="1" smtClean="0">
                <a:solidFill>
                  <a:srgbClr val="CC0000"/>
                </a:solidFill>
              </a:rPr>
              <a:t>необхідних</a:t>
            </a:r>
            <a:r>
              <a:rPr lang="ru-RU" sz="2400" b="1" dirty="0" smtClean="0">
                <a:solidFill>
                  <a:srgbClr val="CC0000"/>
                </a:solidFill>
              </a:rPr>
              <a:t> для </a:t>
            </a:r>
            <a:r>
              <a:rPr lang="ru-RU" sz="2400" b="1" dirty="0" err="1" smtClean="0">
                <a:solidFill>
                  <a:srgbClr val="CC0000"/>
                </a:solidFill>
              </a:rPr>
              <a:t>організації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ефективного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спілкування</a:t>
            </a:r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віра</a:t>
            </a:r>
            <a:r>
              <a:rPr lang="ru-RU" sz="2400" b="1" dirty="0" smtClean="0">
                <a:solidFill>
                  <a:srgbClr val="CC0000"/>
                </a:solidFill>
              </a:rPr>
              <a:t> в себе </a:t>
            </a:r>
            <a:r>
              <a:rPr lang="ru-RU" sz="2400" b="1" dirty="0" err="1" smtClean="0">
                <a:solidFill>
                  <a:srgbClr val="CC0000"/>
                </a:solidFill>
              </a:rPr>
              <a:t>і</a:t>
            </a:r>
            <a:r>
              <a:rPr lang="ru-RU" sz="2400" b="1" dirty="0" smtClean="0">
                <a:solidFill>
                  <a:srgbClr val="CC0000"/>
                </a:solidFill>
              </a:rPr>
              <a:t> в </a:t>
            </a:r>
            <a:r>
              <a:rPr lang="ru-RU" sz="2400" b="1" dirty="0" err="1" smtClean="0">
                <a:solidFill>
                  <a:srgbClr val="CC0000"/>
                </a:solidFill>
              </a:rPr>
              <a:t>інших</a:t>
            </a:r>
            <a:r>
              <a:rPr lang="ru-RU" sz="2400" b="1" dirty="0" smtClean="0">
                <a:solidFill>
                  <a:srgbClr val="CC0000"/>
                </a:solidFill>
              </a:rPr>
              <a:t> людей</a:t>
            </a:r>
          </a:p>
          <a:p>
            <a:pPr algn="just"/>
            <a:endParaRPr lang="ru-RU" sz="2400" b="1" dirty="0" smtClean="0">
              <a:solidFill>
                <a:srgbClr val="CC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C0000"/>
                </a:solidFill>
              </a:rPr>
              <a:t>ПОЗИТИВНІСТЬ - </a:t>
            </a:r>
            <a:r>
              <a:rPr lang="ru-RU" sz="2400" b="1" dirty="0" err="1" smtClean="0">
                <a:solidFill>
                  <a:srgbClr val="CC0000"/>
                </a:solidFill>
              </a:rPr>
              <a:t>такий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погляд</a:t>
            </a:r>
            <a:r>
              <a:rPr lang="ru-RU" sz="2400" b="1" dirty="0" smtClean="0">
                <a:solidFill>
                  <a:srgbClr val="CC0000"/>
                </a:solidFill>
              </a:rPr>
              <a:t> на </a:t>
            </a:r>
            <a:r>
              <a:rPr lang="ru-RU" sz="2400" b="1" dirty="0" err="1" smtClean="0">
                <a:solidFill>
                  <a:srgbClr val="CC0000"/>
                </a:solidFill>
              </a:rPr>
              <a:t>світ</a:t>
            </a:r>
            <a:r>
              <a:rPr lang="ru-RU" sz="2400" b="1" dirty="0" smtClean="0">
                <a:solidFill>
                  <a:srgbClr val="CC0000"/>
                </a:solidFill>
              </a:rPr>
              <a:t>, при </a:t>
            </a:r>
            <a:r>
              <a:rPr lang="ru-RU" sz="2400" b="1" dirty="0" err="1" smtClean="0">
                <a:solidFill>
                  <a:srgbClr val="CC0000"/>
                </a:solidFill>
              </a:rPr>
              <a:t>якому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людина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може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дивитися</a:t>
            </a:r>
            <a:r>
              <a:rPr lang="ru-RU" sz="2400" b="1" dirty="0" smtClean="0">
                <a:solidFill>
                  <a:srgbClr val="CC0000"/>
                </a:solidFill>
              </a:rPr>
              <a:t> на </a:t>
            </a:r>
            <a:r>
              <a:rPr lang="ru-RU" sz="2400" b="1" dirty="0" err="1" smtClean="0">
                <a:solidFill>
                  <a:srgbClr val="CC0000"/>
                </a:solidFill>
              </a:rPr>
              <a:t>події</a:t>
            </a:r>
            <a:r>
              <a:rPr lang="ru-RU" sz="2400" b="1" dirty="0" smtClean="0">
                <a:solidFill>
                  <a:srgbClr val="CC0000"/>
                </a:solidFill>
              </a:rPr>
              <a:t> з </a:t>
            </a:r>
            <a:r>
              <a:rPr lang="ru-RU" sz="2400" b="1" dirty="0" err="1" smtClean="0">
                <a:solidFill>
                  <a:srgbClr val="CC0000"/>
                </a:solidFill>
              </a:rPr>
              <a:t>різних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сторін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і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вважає</a:t>
            </a:r>
            <a:r>
              <a:rPr lang="ru-RU" sz="2400" b="1" dirty="0" smtClean="0">
                <a:solidFill>
                  <a:srgbClr val="CC0000"/>
                </a:solidFill>
              </a:rPr>
              <a:t> за </a:t>
            </a:r>
            <a:r>
              <a:rPr lang="ru-RU" sz="2400" b="1" dirty="0" err="1" smtClean="0">
                <a:solidFill>
                  <a:srgbClr val="CC0000"/>
                </a:solidFill>
              </a:rPr>
              <a:t>краще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знаходити</a:t>
            </a:r>
            <a:r>
              <a:rPr lang="ru-RU" sz="2400" b="1" dirty="0" smtClean="0">
                <a:solidFill>
                  <a:srgbClr val="CC0000"/>
                </a:solidFill>
              </a:rPr>
              <a:t> позитив у </a:t>
            </a:r>
            <a:r>
              <a:rPr lang="ru-RU" sz="2400" b="1" dirty="0" err="1" smtClean="0">
                <a:solidFill>
                  <a:srgbClr val="CC0000"/>
                </a:solidFill>
              </a:rPr>
              <a:t>всьому</a:t>
            </a:r>
            <a:r>
              <a:rPr lang="ru-RU" sz="2400" b="1" dirty="0" smtClean="0">
                <a:solidFill>
                  <a:srgbClr val="CC0000"/>
                </a:solidFill>
              </a:rPr>
              <a:t>, </a:t>
            </a:r>
            <a:r>
              <a:rPr lang="ru-RU" sz="2400" b="1" dirty="0" err="1" smtClean="0">
                <a:solidFill>
                  <a:srgbClr val="CC0000"/>
                </a:solidFill>
              </a:rPr>
              <a:t>що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його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</a:rPr>
              <a:t>оточує</a:t>
            </a:r>
            <a:endParaRPr lang="ru-RU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я\Desktop\ФЕВРАЛЬ\SOFT SKILLS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9165" y="1466287"/>
            <a:ext cx="8882835" cy="132343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ОРГАНІЗАТОРСЬКА ЗДАТНІСТЬ - </a:t>
            </a:r>
            <a:r>
              <a:rPr lang="ru-RU" sz="20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об'єднувати</a:t>
            </a:r>
            <a:r>
              <a:rPr lang="ru-RU" sz="2000" b="1" dirty="0" smtClean="0">
                <a:solidFill>
                  <a:srgbClr val="002060"/>
                </a:solidFill>
              </a:rPr>
              <a:t> людей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досягнення</a:t>
            </a:r>
            <a:r>
              <a:rPr lang="ru-RU" sz="2000" b="1" dirty="0" smtClean="0">
                <a:solidFill>
                  <a:srgbClr val="002060"/>
                </a:solidFill>
              </a:rPr>
              <a:t> мети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надихати</a:t>
            </a:r>
            <a:r>
              <a:rPr lang="ru-RU" sz="2000" b="1" dirty="0" smtClean="0">
                <a:solidFill>
                  <a:srgbClr val="002060"/>
                </a:solidFill>
              </a:rPr>
              <a:t> себе та </a:t>
            </a:r>
            <a:r>
              <a:rPr lang="ru-RU" sz="20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дії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Ініціативність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вимогливість</a:t>
            </a:r>
            <a:r>
              <a:rPr lang="ru-RU" sz="2000" b="1" dirty="0" smtClean="0">
                <a:solidFill>
                  <a:srgbClr val="002060"/>
                </a:solidFill>
              </a:rPr>
              <a:t> до себе та </a:t>
            </a:r>
            <a:r>
              <a:rPr lang="ru-RU" sz="20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увага</a:t>
            </a:r>
            <a:r>
              <a:rPr lang="ru-RU" sz="2000" b="1" dirty="0" smtClean="0">
                <a:solidFill>
                  <a:srgbClr val="002060"/>
                </a:solidFill>
              </a:rPr>
              <a:t> до деталей, </a:t>
            </a:r>
            <a:r>
              <a:rPr lang="ru-RU" sz="20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делегувати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робити</a:t>
            </a:r>
            <a:r>
              <a:rPr lang="ru-RU" sz="2000" b="1" dirty="0" smtClean="0">
                <a:solidFill>
                  <a:srgbClr val="002060"/>
                </a:solidFill>
              </a:rPr>
              <a:t> самому - </a:t>
            </a:r>
            <a:r>
              <a:rPr lang="ru-RU" sz="2000" b="1" dirty="0" err="1" smtClean="0">
                <a:solidFill>
                  <a:srgbClr val="002060"/>
                </a:solidFill>
              </a:rPr>
              <a:t>важливі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якості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організатора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Таня\Desktop\ФЕВРАЛЬ\SOFT SKILL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99791" y="1484243"/>
            <a:ext cx="8733183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Інтелектуальна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цікавість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жага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нових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знань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інтерес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навколишнього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світу</a:t>
            </a:r>
            <a:r>
              <a:rPr lang="ru-RU" sz="2400" b="1" dirty="0" smtClean="0">
                <a:solidFill>
                  <a:srgbClr val="002060"/>
                </a:solidFill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</a:rPr>
              <a:t>бажання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отримати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нові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враження</a:t>
            </a:r>
            <a:r>
              <a:rPr lang="ru-RU" sz="2400" b="1" dirty="0" smtClean="0">
                <a:solidFill>
                  <a:srgbClr val="002060"/>
                </a:solidFill>
              </a:rPr>
              <a:t> -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природна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якість</a:t>
            </a:r>
            <a:r>
              <a:rPr lang="ru-RU" sz="2400" b="1" dirty="0" smtClean="0">
                <a:solidFill>
                  <a:srgbClr val="002060"/>
                </a:solidFill>
              </a:rPr>
              <a:t> будь-</a:t>
            </a:r>
            <a:r>
              <a:rPr lang="ru-RU" sz="2400" b="1" dirty="0" err="1" smtClean="0">
                <a:solidFill>
                  <a:srgbClr val="002060"/>
                </a:solidFill>
              </a:rPr>
              <a:t>якої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2400" b="1" dirty="0" smtClean="0">
                <a:solidFill>
                  <a:srgbClr val="002060"/>
                </a:solidFill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</a:rPr>
              <a:t>важливо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зберегти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ФЕВРАЛЬ\SOFT SKILLS\НАВЫКІ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0211" y="1590261"/>
            <a:ext cx="7901789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РОЗВИТОК ВМІННЯ </a:t>
            </a:r>
            <a:r>
              <a:rPr lang="ru-RU" sz="2000" b="1" u="sng" dirty="0" smtClean="0">
                <a:solidFill>
                  <a:srgbClr val="002060"/>
                </a:solidFill>
              </a:rPr>
              <a:t>:</a:t>
            </a:r>
            <a:endParaRPr lang="ru-RU" sz="2000" b="1" u="sng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бути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самостійними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добувати</a:t>
            </a:r>
            <a:r>
              <a:rPr lang="ru-RU" sz="2000" b="1" dirty="0" smtClean="0">
                <a:solidFill>
                  <a:srgbClr val="002060"/>
                </a:solidFill>
              </a:rPr>
              <a:t> правильно </a:t>
            </a:r>
            <a:r>
              <a:rPr lang="ru-RU" sz="2000" b="1" dirty="0" err="1" smtClean="0">
                <a:solidFill>
                  <a:srgbClr val="002060"/>
                </a:solidFill>
              </a:rPr>
              <a:t>потрібну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використовуючи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різні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джерела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вчитися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узагальнювати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співпереживати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аналізувати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робити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певні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висновки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222731"/>
            <a:ext cx="31071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уміння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працювати</a:t>
            </a:r>
            <a:endParaRPr lang="ru-RU" sz="24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інформацією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9459" name="Picture 3" descr="C:\Users\Таня\Desktop\ФЕВРАЛЬ\SOFT SKILLS\assadx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55" y="4940491"/>
            <a:ext cx="1985749" cy="19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Таня\Desktop\ФЕВРАЛЬ\SOFT SKILLS\education-online-woman-desk-laptop_24877-168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6" y="2814417"/>
            <a:ext cx="1919810" cy="19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778" y="383936"/>
            <a:ext cx="7089858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SOFT SKILLS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ЕВРАЛЬ\SOFT SKILL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7337" y="1451536"/>
            <a:ext cx="8714663" cy="1200329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</a:rPr>
              <a:t>сучасному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</a:rPr>
              <a:t> бути </a:t>
            </a:r>
            <a:r>
              <a:rPr lang="ru-RU" sz="2400" b="1" dirty="0" err="1" smtClean="0">
                <a:solidFill>
                  <a:srgbClr val="002060"/>
                </a:solidFill>
              </a:rPr>
              <a:t>успішним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недостатньо</a:t>
            </a:r>
            <a:r>
              <a:rPr lang="ru-RU" sz="2400" b="1" dirty="0" smtClean="0">
                <a:solidFill>
                  <a:srgbClr val="002060"/>
                </a:solidFill>
              </a:rPr>
              <a:t> одних </a:t>
            </a:r>
            <a:r>
              <a:rPr lang="ru-RU" sz="24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глибоких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знань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трудового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досвіду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щось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Але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</a:rPr>
              <a:t>щось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вчать</a:t>
            </a:r>
            <a:r>
              <a:rPr lang="ru-RU" sz="2400" b="1" dirty="0" smtClean="0">
                <a:solidFill>
                  <a:srgbClr val="002060"/>
                </a:solidFill>
              </a:rPr>
              <a:t> в школах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SOFT SKILL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001" y="1092200"/>
            <a:ext cx="61087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SOFT SKILLS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особливі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М'які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Гнучкі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комунікативні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ведення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переговорів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самопрезентації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навички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володіння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мовою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2841"/>
            <a:ext cx="9153728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Навички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513" y="2997934"/>
            <a:ext cx="268860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ТВЕРДІ</a:t>
            </a:r>
          </a:p>
          <a:p>
            <a:pPr algn="ctr"/>
            <a:r>
              <a:rPr lang="ru-RU" sz="1600" b="1" dirty="0" smtClean="0"/>
              <a:t>(</a:t>
            </a:r>
            <a:r>
              <a:rPr lang="en-US" sz="2400" b="1" dirty="0">
                <a:solidFill>
                  <a:srgbClr val="C00000"/>
                </a:solidFill>
              </a:rPr>
              <a:t>hard skills</a:t>
            </a:r>
            <a:r>
              <a:rPr lang="ru-RU" sz="1600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6529" y="2997933"/>
            <a:ext cx="268860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М'ЯКІ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soft </a:t>
            </a:r>
            <a:r>
              <a:rPr lang="en-US" sz="2400" b="1" dirty="0">
                <a:solidFill>
                  <a:srgbClr val="C00000"/>
                </a:solidFill>
              </a:rPr>
              <a:t>skills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 rot="16200000">
            <a:off x="5786225" y="2943175"/>
            <a:ext cx="600501" cy="968991"/>
          </a:xfrm>
          <a:prstGeom prst="up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 descr="C:\Users\Таня\Desktop\ФЕВРАЛЬ\SOFT SKILLS\248515-P41KU1-11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/>
          <a:stretch/>
        </p:blipFill>
        <p:spPr bwMode="auto">
          <a:xfrm>
            <a:off x="7276528" y="4246730"/>
            <a:ext cx="2687307" cy="18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ня\Desktop\ФЕВРАЛЬ\SOFT SKILLS\11729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77" y="4172442"/>
            <a:ext cx="2112818" cy="20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64963"/>
            <a:ext cx="10029217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 smtClean="0">
                <a:solidFill>
                  <a:srgbClr val="002060"/>
                </a:solidFill>
              </a:rPr>
              <a:t>Тверді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HARD </a:t>
            </a:r>
            <a:r>
              <a:rPr lang="en-US" sz="2800" b="1" dirty="0">
                <a:solidFill>
                  <a:srgbClr val="C00000"/>
                </a:solidFill>
              </a:rPr>
              <a:t>SKILLS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100" y="2161486"/>
            <a:ext cx="10058400" cy="1569660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легко </a:t>
            </a:r>
            <a:r>
              <a:rPr lang="ru-RU" sz="2400" b="1" dirty="0" err="1" smtClean="0"/>
              <a:t>спостерігати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легко </a:t>
            </a:r>
            <a:r>
              <a:rPr lang="ru-RU" sz="2400" b="1" dirty="0" err="1" smtClean="0"/>
              <a:t>виміряти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легко </a:t>
            </a:r>
            <a:r>
              <a:rPr lang="ru-RU" sz="2400" b="1" dirty="0" err="1" smtClean="0"/>
              <a:t>продемонструвати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необхідні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ефективно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займатися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певним</a:t>
            </a:r>
            <a:r>
              <a:rPr lang="ru-RU" sz="2400" b="1" dirty="0" smtClean="0"/>
              <a:t> видом </a:t>
            </a:r>
            <a:r>
              <a:rPr lang="ru-RU" sz="2400" b="1" dirty="0" err="1" smtClean="0"/>
              <a:t>діяльності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835400"/>
            <a:ext cx="7226300" cy="193899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Приклади</a:t>
            </a:r>
            <a:r>
              <a:rPr lang="ru-RU" sz="2400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математичні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читати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володіння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іноземною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/>
              <a:t>вміння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їздити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велосипеді</a:t>
            </a:r>
            <a:endParaRPr lang="ru-RU" sz="2400" dirty="0"/>
          </a:p>
        </p:txBody>
      </p:sp>
      <p:pic>
        <p:nvPicPr>
          <p:cNvPr id="4100" name="Picture 4" descr="Flat background with smiley woman and bi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"/>
          <a:stretch/>
        </p:blipFill>
        <p:spPr bwMode="auto">
          <a:xfrm>
            <a:off x="7961929" y="3993412"/>
            <a:ext cx="1194384" cy="11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ople speaking different languages with flat desig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9253664" y="4693595"/>
            <a:ext cx="1494381" cy="1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ducational background with students read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31562" r="11083" b="18780"/>
          <a:stretch/>
        </p:blipFill>
        <p:spPr bwMode="auto">
          <a:xfrm>
            <a:off x="6098803" y="4988720"/>
            <a:ext cx="1979167" cy="12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SOFT SKILL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64963"/>
            <a:ext cx="9980579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 smtClean="0">
                <a:solidFill>
                  <a:srgbClr val="002060"/>
                </a:solidFill>
              </a:rPr>
              <a:t>М'які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SOFT </a:t>
            </a:r>
            <a:r>
              <a:rPr lang="en-US" sz="2800" b="1" dirty="0">
                <a:solidFill>
                  <a:srgbClr val="C00000"/>
                </a:solidFill>
              </a:rPr>
              <a:t>SKILLS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00" y="2090692"/>
            <a:ext cx="10160000" cy="83099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/>
              <a:t>соціальні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навички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/>
              <a:t>необхідні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будь-якому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543611"/>
            <a:ext cx="9829800" cy="267765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Приклади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спілкуватися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працювати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команді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переконувати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вирішувати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проблеми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приймати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рішення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вміння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управляти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часом,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мотивувати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себе та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інших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Group of children talk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03" y="3886511"/>
            <a:ext cx="1899434" cy="18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ges of business development and grow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89" y="4026625"/>
            <a:ext cx="1713801" cy="17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8101" y="1483340"/>
            <a:ext cx="683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Гарвардського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Стенфордського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дослідницького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інституту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Внесок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навичок</a:t>
            </a:r>
            <a:r>
              <a:rPr lang="ru-RU" sz="2800" b="1" dirty="0" smtClean="0">
                <a:solidFill>
                  <a:srgbClr val="3333FF"/>
                </a:solidFill>
              </a:rPr>
              <a:t> в </a:t>
            </a:r>
            <a:r>
              <a:rPr lang="ru-RU" sz="2800" b="1" dirty="0" err="1" smtClean="0">
                <a:solidFill>
                  <a:srgbClr val="3333FF"/>
                </a:solidFill>
              </a:rPr>
              <a:t>професійну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успішність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err="1" smtClean="0">
                <a:solidFill>
                  <a:srgbClr val="3333FF"/>
                </a:solidFill>
              </a:rPr>
              <a:t>співробітника</a:t>
            </a:r>
            <a:r>
              <a:rPr lang="ru-RU" sz="2800" b="1" dirty="0" smtClean="0">
                <a:solidFill>
                  <a:srgbClr val="3333FF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  </a:t>
            </a:r>
            <a:r>
              <a:rPr lang="en-US" sz="2800" b="1" dirty="0" smtClean="0">
                <a:solidFill>
                  <a:srgbClr val="3333FF"/>
                </a:solidFill>
              </a:rPr>
              <a:t>soft skills - 85%</a:t>
            </a:r>
          </a:p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  hard skills -</a:t>
            </a: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15%</a:t>
            </a:r>
            <a:endParaRPr lang="ru-RU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7211" y="1511300"/>
            <a:ext cx="65899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генеральних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директорів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компаній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зі</a:t>
            </a:r>
            <a:r>
              <a:rPr lang="ru-RU" sz="2400" b="1" dirty="0" smtClean="0">
                <a:solidFill>
                  <a:srgbClr val="002060"/>
                </a:solidFill>
              </a:rPr>
              <a:t> списку «</a:t>
            </a:r>
            <a:r>
              <a:rPr lang="en-US" sz="2400" b="1" dirty="0" smtClean="0">
                <a:solidFill>
                  <a:srgbClr val="002060"/>
                </a:solidFill>
              </a:rPr>
              <a:t>Fortune 500»,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проведеного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Стенфордським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дослідним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інститутом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спільно</a:t>
            </a:r>
            <a:r>
              <a:rPr lang="ru-RU" sz="2400" b="1" dirty="0" smtClean="0">
                <a:solidFill>
                  <a:srgbClr val="002060"/>
                </a:solidFill>
              </a:rPr>
              <a:t> з фондом </a:t>
            </a:r>
            <a:r>
              <a:rPr lang="ru-RU" sz="2400" b="1" dirty="0" err="1" smtClean="0">
                <a:solidFill>
                  <a:srgbClr val="002060"/>
                </a:solidFill>
              </a:rPr>
              <a:t>Карнегі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Мелона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Довготривалий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і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стабільний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успіх</a:t>
            </a:r>
            <a:r>
              <a:rPr lang="ru-RU" sz="2800" b="1" u="sng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керівників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компаній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роботі</a:t>
            </a:r>
            <a:r>
              <a:rPr lang="ru-RU" sz="2800" b="1" dirty="0" smtClean="0">
                <a:solidFill>
                  <a:srgbClr val="002060"/>
                </a:solidFill>
              </a:rPr>
              <a:t> на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75% </a:t>
            </a:r>
            <a:r>
              <a:rPr lang="ru-RU" sz="2800" b="1" dirty="0" err="1" smtClean="0">
                <a:solidFill>
                  <a:srgbClr val="002060"/>
                </a:solidFill>
              </a:rPr>
              <a:t>визначається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soft skills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smtClean="0">
                <a:solidFill>
                  <a:srgbClr val="FF0000"/>
                </a:solidFill>
              </a:rPr>
              <a:t>25% - </a:t>
            </a:r>
            <a:r>
              <a:rPr lang="en-US" sz="2800" b="1" dirty="0" smtClean="0">
                <a:solidFill>
                  <a:srgbClr val="FF0000"/>
                </a:solidFill>
              </a:rPr>
              <a:t>hard skills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ФЕВРАЛЬ\SOFT SKILL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1415522"/>
            <a:ext cx="6845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err="1" smtClean="0">
                <a:solidFill>
                  <a:srgbClr val="002060"/>
                </a:solidFill>
              </a:rPr>
              <a:t>Результати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проведеного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Американською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Національною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Асоціація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коледжів</a:t>
            </a:r>
            <a:r>
              <a:rPr lang="ru-RU" sz="2100" b="1" dirty="0" smtClean="0">
                <a:solidFill>
                  <a:srgbClr val="002060"/>
                </a:solidFill>
              </a:rPr>
              <a:t> та </a:t>
            </a:r>
            <a:r>
              <a:rPr lang="ru-RU" sz="2100" b="1" dirty="0" err="1" smtClean="0">
                <a:solidFill>
                  <a:srgbClr val="002060"/>
                </a:solidFill>
              </a:rPr>
              <a:t>роботодавців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Soft skills,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які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вважаються</a:t>
            </a:r>
            <a:r>
              <a:rPr lang="ru-RU" sz="2100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100" b="1" u="sng" dirty="0" smtClean="0">
                <a:solidFill>
                  <a:srgbClr val="002060"/>
                </a:solidFill>
              </a:rPr>
              <a:t>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цінними</a:t>
            </a:r>
            <a:r>
              <a:rPr lang="ru-RU" sz="2100" b="1" u="sng" dirty="0" smtClean="0">
                <a:solidFill>
                  <a:srgbClr val="002060"/>
                </a:solidFill>
              </a:rPr>
              <a:t> в </a:t>
            </a:r>
            <a:r>
              <a:rPr lang="ru-RU" sz="2100" b="1" u="sng" dirty="0" err="1" smtClean="0">
                <a:solidFill>
                  <a:srgbClr val="002060"/>
                </a:solidFill>
              </a:rPr>
              <a:t>співробітниках</a:t>
            </a:r>
            <a:r>
              <a:rPr lang="ru-RU" sz="2100" b="1" u="sng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1)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працювати</a:t>
            </a:r>
            <a:r>
              <a:rPr lang="ru-RU" sz="2100" b="1" dirty="0" smtClean="0">
                <a:solidFill>
                  <a:srgbClr val="002060"/>
                </a:solidFill>
              </a:rPr>
              <a:t> в </a:t>
            </a:r>
            <a:r>
              <a:rPr lang="ru-RU" sz="2100" b="1" dirty="0" err="1" smtClean="0">
                <a:solidFill>
                  <a:srgbClr val="002060"/>
                </a:solidFill>
              </a:rPr>
              <a:t>команді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2)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приймати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рішення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вирішувати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проблеми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3)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спілкуватися</a:t>
            </a:r>
            <a:r>
              <a:rPr lang="ru-RU" sz="2100" b="1" dirty="0" smtClean="0">
                <a:solidFill>
                  <a:srgbClr val="002060"/>
                </a:solidFill>
              </a:rPr>
              <a:t> з людьми в </a:t>
            </a:r>
            <a:r>
              <a:rPr lang="ru-RU" sz="2100" b="1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поза нею;</a:t>
            </a: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4)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планувати</a:t>
            </a:r>
            <a:r>
              <a:rPr lang="ru-RU" sz="2100" b="1" dirty="0" smtClean="0">
                <a:solidFill>
                  <a:srgbClr val="002060"/>
                </a:solidFill>
              </a:rPr>
              <a:t>, </a:t>
            </a:r>
            <a:r>
              <a:rPr lang="ru-RU" sz="2100" b="1" dirty="0" err="1" smtClean="0">
                <a:solidFill>
                  <a:srgbClr val="002060"/>
                </a:solidFill>
              </a:rPr>
              <a:t>організовувати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виділяти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пріоритети</a:t>
            </a:r>
            <a:r>
              <a:rPr lang="ru-RU" sz="21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 5) </a:t>
            </a:r>
            <a:r>
              <a:rPr lang="ru-RU" sz="2100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шукати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і</a:t>
            </a:r>
            <a:r>
              <a:rPr lang="ru-RU" sz="2100" b="1" dirty="0" smtClean="0">
                <a:solidFill>
                  <a:srgbClr val="002060"/>
                </a:solidFill>
              </a:rPr>
              <a:t> </a:t>
            </a:r>
            <a:r>
              <a:rPr lang="ru-RU" sz="2100" b="1" dirty="0" err="1" smtClean="0">
                <a:solidFill>
                  <a:srgbClr val="002060"/>
                </a:solidFill>
              </a:rPr>
              <a:t>обробляти</a:t>
            </a:r>
            <a:r>
              <a:rPr lang="ru-RU" sz="2100" b="1" dirty="0" smtClean="0">
                <a:solidFill>
                  <a:srgbClr val="002060"/>
                </a:solidFill>
              </a:rPr>
              <a:t>  </a:t>
            </a:r>
            <a:r>
              <a:rPr lang="ru-RU" sz="2100" b="1" dirty="0" err="1" smtClean="0">
                <a:solidFill>
                  <a:srgbClr val="002060"/>
                </a:solidFill>
              </a:rPr>
              <a:t>інформацію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37841</TotalTime>
  <Words>636</Words>
  <Application>Microsoft Office PowerPoint</Application>
  <PresentationFormat>Произвольный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Які навички треба розвивати у людини?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Administrator</cp:lastModifiedBy>
  <cp:revision>2388</cp:revision>
  <dcterms:created xsi:type="dcterms:W3CDTF">2017-01-09T10:38:11Z</dcterms:created>
  <dcterms:modified xsi:type="dcterms:W3CDTF">2022-12-11T13:01:53Z</dcterms:modified>
</cp:coreProperties>
</file>