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1" roundtripDataSignature="AMtx7mhn0Sc1wgPzSq7f8Asbn/ibRx6u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71" name="Google Shape;71;p2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72" name="Google Shape;72;p2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73" name="Google Shape;73;p2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74" name="Google Shape;74;p2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80" name="Google Shape;80;p2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81" name="Google Shape;81;p2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7" name="Google Shape;87;p2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93" name="Google Shape;93;p2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" type="objOnly">
  <p:cSld name="OBJECT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idx="1" type="body"/>
          </p:nvPr>
        </p:nvSpPr>
        <p:spPr>
          <a:xfrm>
            <a:off x="457200" y="274638"/>
            <a:ext cx="8229600" cy="585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, текст и объект" type="txAndObj">
  <p:cSld name="TEXT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9" name="Google Shape;29;p1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1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2" name="Google Shape;42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2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9" name="Google Shape;49;p2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5" name="Google Shape;55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6" name="Google Shape;56;p2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00000071" id="100" name="Google Shape;100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 txBox="1"/>
          <p:nvPr/>
        </p:nvSpPr>
        <p:spPr>
          <a:xfrm>
            <a:off x="0" y="1955800"/>
            <a:ext cx="9144000" cy="30194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ФІНАНСИ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ПІДПРИЄМСТВ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 txBox="1"/>
          <p:nvPr/>
        </p:nvSpPr>
        <p:spPr>
          <a:xfrm>
            <a:off x="-107950" y="135096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0"/>
          <p:cNvSpPr txBox="1"/>
          <p:nvPr/>
        </p:nvSpPr>
        <p:spPr>
          <a:xfrm>
            <a:off x="0" y="44450"/>
            <a:ext cx="9144000" cy="981075"/>
          </a:xfrm>
          <a:prstGeom prst="rect">
            <a:avLst/>
          </a:prstGeom>
          <a:solidFill>
            <a:srgbClr val="FFFFCC"/>
          </a:solidFill>
          <a:ln cap="flat" cmpd="sng" w="142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Об'єкти банківського кредитування</a:t>
            </a:r>
            <a:endParaRPr/>
          </a:p>
        </p:txBody>
      </p:sp>
      <p:sp>
        <p:nvSpPr>
          <p:cNvPr id="205" name="Google Shape;205;p10"/>
          <p:cNvSpPr txBox="1"/>
          <p:nvPr/>
        </p:nvSpPr>
        <p:spPr>
          <a:xfrm>
            <a:off x="431800" y="3362325"/>
            <a:ext cx="8613775" cy="2232025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інші тимчасові витрати, які не забезпечені надходженнями коштів у відповідному періоді (сезонні запаси та запаси дострокового завозу товарно-матеріальних цінностей ін;</a:t>
            </a:r>
            <a:endParaRPr sz="3600"/>
          </a:p>
        </p:txBody>
      </p:sp>
      <p:sp>
        <p:nvSpPr>
          <p:cNvPr id="206" name="Google Shape;206;p10"/>
          <p:cNvSpPr txBox="1"/>
          <p:nvPr/>
        </p:nvSpPr>
        <p:spPr>
          <a:xfrm>
            <a:off x="431800" y="1109662"/>
            <a:ext cx="8613775" cy="2174875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</a:t>
            </a: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оточні витрати виробництва і обігу (пов'язані з формуванням планових оборотних засобів), які не покриваються власними і залученими оборотними коштами;</a:t>
            </a:r>
            <a:endParaRPr sz="3600"/>
          </a:p>
        </p:txBody>
      </p:sp>
      <p:sp>
        <p:nvSpPr>
          <p:cNvPr id="207" name="Google Shape;207;p10"/>
          <p:cNvSpPr/>
          <p:nvPr/>
        </p:nvSpPr>
        <p:spPr>
          <a:xfrm>
            <a:off x="50800" y="1830387"/>
            <a:ext cx="381000" cy="735012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08" name="Google Shape;208;p10"/>
          <p:cNvSpPr/>
          <p:nvPr/>
        </p:nvSpPr>
        <p:spPr>
          <a:xfrm>
            <a:off x="47625" y="4040187"/>
            <a:ext cx="381000" cy="8477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09" name="Google Shape;209;p10"/>
          <p:cNvSpPr/>
          <p:nvPr/>
        </p:nvSpPr>
        <p:spPr>
          <a:xfrm>
            <a:off x="47625" y="5811837"/>
            <a:ext cx="381000" cy="8477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10" name="Google Shape;210;p10"/>
          <p:cNvSpPr txBox="1"/>
          <p:nvPr/>
        </p:nvSpPr>
        <p:spPr>
          <a:xfrm>
            <a:off x="441325" y="5695950"/>
            <a:ext cx="8613775" cy="1079500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інвестиції на фінансування капітальних вкладень;</a:t>
            </a:r>
            <a:r>
              <a:rPr b="0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                 </a:t>
            </a:r>
            <a:r>
              <a:rPr b="0" i="0" lang="en-US" sz="12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Принципи кред</a:t>
            </a:r>
            <a:endParaRPr/>
          </a:p>
        </p:txBody>
      </p:sp>
      <p:sp>
        <p:nvSpPr>
          <p:cNvPr id="211" name="Google Shape;211;p10"/>
          <p:cNvSpPr txBox="1"/>
          <p:nvPr/>
        </p:nvSpPr>
        <p:spPr>
          <a:xfrm>
            <a:off x="25400" y="1025525"/>
            <a:ext cx="82550" cy="5427662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"/>
          <p:cNvSpPr txBox="1"/>
          <p:nvPr/>
        </p:nvSpPr>
        <p:spPr>
          <a:xfrm>
            <a:off x="0" y="20637"/>
            <a:ext cx="91440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Принципи банківського кредитування</a:t>
            </a:r>
            <a:endParaRPr/>
          </a:p>
        </p:txBody>
      </p:sp>
      <p:sp>
        <p:nvSpPr>
          <p:cNvPr id="217" name="Google Shape;217;p11"/>
          <p:cNvSpPr/>
          <p:nvPr/>
        </p:nvSpPr>
        <p:spPr>
          <a:xfrm>
            <a:off x="900112" y="1125537"/>
            <a:ext cx="8164512" cy="5665787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Означає наявність правового захисту інтересів банку-кредитора, недопущення збитків від непогашення боргу через неплатоспроможність  позичальника (</a:t>
            </a: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майно,</a:t>
            </a:r>
            <a:endParaRPr sz="3000"/>
          </a:p>
          <a:p>
            <a:pPr indent="0" lvl="0" marL="0" marR="0" rtl="0"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майнові      права,    цінні папери,</a:t>
            </a:r>
            <a:r>
              <a:rPr lang="en-US" sz="3000"/>
              <a:t> </a:t>
            </a: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гарантійні листи і поручительства фінансово стійких господарюючих</a:t>
            </a:r>
            <a:r>
              <a:rPr lang="en-US" sz="3000">
                <a:solidFill>
                  <a:srgbClr val="0000FF"/>
                </a:solidFill>
              </a:rPr>
              <a:t> </a:t>
            </a: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суб'єктів, свідоцтва страхової компанії тощо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);  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</a:t>
            </a:r>
            <a:endParaRPr/>
          </a:p>
        </p:txBody>
      </p:sp>
      <p:sp>
        <p:nvSpPr>
          <p:cNvPr id="218" name="Google Shape;218;p11"/>
          <p:cNvSpPr/>
          <p:nvPr/>
        </p:nvSpPr>
        <p:spPr>
          <a:xfrm rot="-5400000">
            <a:off x="-2393156" y="3518693"/>
            <a:ext cx="5759450" cy="827087"/>
          </a:xfrm>
          <a:prstGeom prst="downArrowCallout">
            <a:avLst>
              <a:gd fmla="val 15132" name="adj1"/>
              <a:gd fmla="val 5390" name="adj2"/>
              <a:gd fmla="val 16873" name="adj3"/>
              <a:gd fmla="val 8138" name="adj4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Забезпеченість</a:t>
            </a:r>
            <a:endParaRPr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"/>
          <p:cNvSpPr/>
          <p:nvPr/>
        </p:nvSpPr>
        <p:spPr>
          <a:xfrm>
            <a:off x="773112" y="159475"/>
            <a:ext cx="8272462" cy="283686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кредит, наданий позичальнику,</a:t>
            </a:r>
            <a:r>
              <a:rPr lang="en-US" sz="3000"/>
              <a:t>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повинен бути повернений ним</a:t>
            </a:r>
            <a:r>
              <a:rPr lang="en-US" sz="3000"/>
              <a:t>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порядку, передбаченому кредитним договором;</a:t>
            </a:r>
            <a:endParaRPr sz="3000"/>
          </a:p>
        </p:txBody>
      </p:sp>
      <p:sp>
        <p:nvSpPr>
          <p:cNvPr id="224" name="Google Shape;224;p12"/>
          <p:cNvSpPr/>
          <p:nvPr/>
        </p:nvSpPr>
        <p:spPr>
          <a:xfrm rot="-5400000">
            <a:off x="-1198562" y="1258887"/>
            <a:ext cx="3313112" cy="827087"/>
          </a:xfrm>
          <a:prstGeom prst="downArrowCallout">
            <a:avLst>
              <a:gd fmla="val 15132" name="adj1"/>
              <a:gd fmla="val 5390" name="adj2"/>
              <a:gd fmla="val 16873" name="adj3"/>
              <a:gd fmla="val 8138" name="adj4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Повернення</a:t>
            </a:r>
            <a:endParaRPr/>
          </a:p>
        </p:txBody>
      </p:sp>
      <p:sp>
        <p:nvSpPr>
          <p:cNvPr id="225" name="Google Shape;225;p12"/>
          <p:cNvSpPr/>
          <p:nvPr/>
        </p:nvSpPr>
        <p:spPr>
          <a:xfrm>
            <a:off x="881062" y="3743325"/>
            <a:ext cx="8164512" cy="277971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строк користування кредитом сторони обумовлюють її кредитному договорі;</a:t>
            </a:r>
            <a:endParaRPr sz="3000"/>
          </a:p>
        </p:txBody>
      </p:sp>
      <p:sp>
        <p:nvSpPr>
          <p:cNvPr id="226" name="Google Shape;226;p12"/>
          <p:cNvSpPr/>
          <p:nvPr/>
        </p:nvSpPr>
        <p:spPr>
          <a:xfrm rot="-5400000">
            <a:off x="-1261268" y="4714081"/>
            <a:ext cx="3457575" cy="827087"/>
          </a:xfrm>
          <a:prstGeom prst="downArrowCallout">
            <a:avLst>
              <a:gd fmla="val 15132" name="adj1"/>
              <a:gd fmla="val 5390" name="adj2"/>
              <a:gd fmla="val 16873" name="adj3"/>
              <a:gd fmla="val 8138" name="adj4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Строковість</a:t>
            </a:r>
            <a:endParaRPr/>
          </a:p>
        </p:txBody>
      </p:sp>
      <p:sp>
        <p:nvSpPr>
          <p:cNvPr id="227" name="Google Shape;227;p12"/>
          <p:cNvSpPr txBox="1"/>
          <p:nvPr/>
        </p:nvSpPr>
        <p:spPr>
          <a:xfrm>
            <a:off x="7739062" y="6524625"/>
            <a:ext cx="14414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Ціл призн, і платн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"/>
          <p:cNvSpPr/>
          <p:nvPr/>
        </p:nvSpPr>
        <p:spPr>
          <a:xfrm>
            <a:off x="971550" y="82537"/>
            <a:ext cx="8172450" cy="274161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користування кредитом підприємство   (позичальник)   повинно сплачувати  банківські  відсотки в</a:t>
            </a:r>
            <a:r>
              <a:rPr lang="en-US" sz="3000"/>
              <a:t>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розмірі, визначеному в кредитному договорі;</a:t>
            </a:r>
            <a:endParaRPr sz="3000"/>
          </a:p>
        </p:txBody>
      </p:sp>
      <p:sp>
        <p:nvSpPr>
          <p:cNvPr id="233" name="Google Shape;233;p13"/>
          <p:cNvSpPr/>
          <p:nvPr/>
        </p:nvSpPr>
        <p:spPr>
          <a:xfrm rot="-5400000">
            <a:off x="-874712" y="935037"/>
            <a:ext cx="2765425" cy="927100"/>
          </a:xfrm>
          <a:prstGeom prst="downArrowCallout">
            <a:avLst>
              <a:gd fmla="val 15132" name="adj1"/>
              <a:gd fmla="val 5390" name="adj2"/>
              <a:gd fmla="val 16873" name="adj3"/>
              <a:gd fmla="val 8138" name="adj4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Платність</a:t>
            </a:r>
            <a:endParaRPr sz="3000"/>
          </a:p>
        </p:txBody>
      </p:sp>
      <p:sp>
        <p:nvSpPr>
          <p:cNvPr id="234" name="Google Shape;234;p13"/>
          <p:cNvSpPr/>
          <p:nvPr/>
        </p:nvSpPr>
        <p:spPr>
          <a:xfrm>
            <a:off x="979487" y="3743325"/>
            <a:ext cx="8066087" cy="277971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Означає   використання   кредиту на  цілі,  передбачені  кредитним договором;</a:t>
            </a:r>
            <a:endParaRPr sz="3000"/>
          </a:p>
        </p:txBody>
      </p:sp>
      <p:sp>
        <p:nvSpPr>
          <p:cNvPr id="235" name="Google Shape;235;p13"/>
          <p:cNvSpPr/>
          <p:nvPr/>
        </p:nvSpPr>
        <p:spPr>
          <a:xfrm rot="-5400000">
            <a:off x="-1489075" y="4367212"/>
            <a:ext cx="4003675" cy="917575"/>
          </a:xfrm>
          <a:prstGeom prst="downArrowCallout">
            <a:avLst>
              <a:gd fmla="val 15132" name="adj1"/>
              <a:gd fmla="val 5390" name="adj2"/>
              <a:gd fmla="val 16873" name="adj3"/>
              <a:gd fmla="val 8138" name="adj4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Цільове приз.</a:t>
            </a:r>
            <a:endParaRPr sz="3000"/>
          </a:p>
        </p:txBody>
      </p:sp>
      <p:sp>
        <p:nvSpPr>
          <p:cNvPr id="236" name="Google Shape;236;p13"/>
          <p:cNvSpPr txBox="1"/>
          <p:nvPr/>
        </p:nvSpPr>
        <p:spPr>
          <a:xfrm>
            <a:off x="7388225" y="6597650"/>
            <a:ext cx="18732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отр кред необхідно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/>
          <p:nvPr/>
        </p:nvSpPr>
        <p:spPr>
          <a:xfrm>
            <a:off x="-107950" y="13319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4"/>
          <p:cNvSpPr txBox="1"/>
          <p:nvPr/>
        </p:nvSpPr>
        <p:spPr>
          <a:xfrm>
            <a:off x="431800" y="3659187"/>
            <a:ext cx="8613775" cy="1373187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подати в банк всі необхідні документи для розгляду питання про надання кредиту;</a:t>
            </a:r>
            <a:endParaRPr sz="3000"/>
          </a:p>
        </p:txBody>
      </p:sp>
      <p:sp>
        <p:nvSpPr>
          <p:cNvPr id="243" name="Google Shape;243;p14"/>
          <p:cNvSpPr txBox="1"/>
          <p:nvPr/>
        </p:nvSpPr>
        <p:spPr>
          <a:xfrm>
            <a:off x="431800" y="1052512"/>
            <a:ext cx="8613775" cy="2573337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звернутися в банк з письмовим клопотанням (заявою), в якому зазначити суму кредиту, цільове призначення, запропоноване забезпечення, термін користування та джерела і строки погашення кр</a:t>
            </a:r>
            <a:r>
              <a:rPr lang="en-US" sz="3000">
                <a:solidFill>
                  <a:srgbClr val="0000FF"/>
                </a:solidFill>
              </a:rPr>
              <a:t>еди</a:t>
            </a: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ту;</a:t>
            </a:r>
            <a:endParaRPr sz="3000"/>
          </a:p>
        </p:txBody>
      </p:sp>
      <p:sp>
        <p:nvSpPr>
          <p:cNvPr id="244" name="Google Shape;244;p14"/>
          <p:cNvSpPr/>
          <p:nvPr/>
        </p:nvSpPr>
        <p:spPr>
          <a:xfrm>
            <a:off x="50800" y="1973262"/>
            <a:ext cx="381000" cy="592137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245" name="Google Shape;245;p14"/>
          <p:cNvSpPr/>
          <p:nvPr/>
        </p:nvSpPr>
        <p:spPr>
          <a:xfrm>
            <a:off x="47625" y="3935412"/>
            <a:ext cx="381000" cy="6826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246" name="Google Shape;246;p14"/>
          <p:cNvSpPr/>
          <p:nvPr/>
        </p:nvSpPr>
        <p:spPr>
          <a:xfrm>
            <a:off x="47625" y="4978400"/>
            <a:ext cx="381000" cy="6826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247" name="Google Shape;247;p14"/>
          <p:cNvSpPr txBox="1"/>
          <p:nvPr/>
        </p:nvSpPr>
        <p:spPr>
          <a:xfrm>
            <a:off x="431800" y="5072062"/>
            <a:ext cx="8613900" cy="541200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укласти кредитний договір;</a:t>
            </a:r>
            <a:endParaRPr sz="3000"/>
          </a:p>
        </p:txBody>
      </p:sp>
      <p:sp>
        <p:nvSpPr>
          <p:cNvPr id="248" name="Google Shape;248;p14"/>
          <p:cNvSpPr txBox="1"/>
          <p:nvPr/>
        </p:nvSpPr>
        <p:spPr>
          <a:xfrm>
            <a:off x="431800" y="5651500"/>
            <a:ext cx="8613775" cy="576262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отримати кредит; 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</a:t>
            </a:r>
            <a:endParaRPr/>
          </a:p>
        </p:txBody>
      </p:sp>
      <p:sp>
        <p:nvSpPr>
          <p:cNvPr id="249" name="Google Shape;249;p14"/>
          <p:cNvSpPr txBox="1"/>
          <p:nvPr/>
        </p:nvSpPr>
        <p:spPr>
          <a:xfrm>
            <a:off x="430212" y="6275387"/>
            <a:ext cx="8613775" cy="576262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забезпечити цільове вик</a:t>
            </a:r>
            <a:r>
              <a:rPr lang="en-US" sz="3000">
                <a:solidFill>
                  <a:srgbClr val="0000FF"/>
                </a:solidFill>
              </a:rPr>
              <a:t>ористан</a:t>
            </a:r>
            <a:r>
              <a:rPr b="0" i="0" lang="en-US" sz="3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ня кредиту;</a:t>
            </a:r>
            <a:endParaRPr sz="3000"/>
          </a:p>
        </p:txBody>
      </p:sp>
      <p:sp>
        <p:nvSpPr>
          <p:cNvPr id="250" name="Google Shape;250;p14"/>
          <p:cNvSpPr/>
          <p:nvPr/>
        </p:nvSpPr>
        <p:spPr>
          <a:xfrm>
            <a:off x="34925" y="5597525"/>
            <a:ext cx="381000" cy="6826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251" name="Google Shape;251;p14"/>
          <p:cNvSpPr/>
          <p:nvPr/>
        </p:nvSpPr>
        <p:spPr>
          <a:xfrm>
            <a:off x="34925" y="6218237"/>
            <a:ext cx="381000" cy="6826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252" name="Google Shape;252;p14"/>
          <p:cNvSpPr txBox="1"/>
          <p:nvPr/>
        </p:nvSpPr>
        <p:spPr>
          <a:xfrm flipH="1">
            <a:off x="-6350" y="977900"/>
            <a:ext cx="69850" cy="5764212"/>
          </a:xfrm>
          <a:prstGeom prst="rect">
            <a:avLst/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4"/>
          <p:cNvSpPr txBox="1"/>
          <p:nvPr/>
        </p:nvSpPr>
        <p:spPr>
          <a:xfrm>
            <a:off x="0" y="25400"/>
            <a:ext cx="9144000" cy="981075"/>
          </a:xfrm>
          <a:prstGeom prst="rect">
            <a:avLst/>
          </a:prstGeom>
          <a:solidFill>
            <a:srgbClr val="CCFFFF"/>
          </a:solidFill>
          <a:ln cap="flat" cmpd="sng" w="142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Підприємству для отримання кредиту необхідно: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"/>
          <p:cNvSpPr txBox="1"/>
          <p:nvPr/>
        </p:nvSpPr>
        <p:spPr>
          <a:xfrm>
            <a:off x="0" y="31734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5"/>
          <p:cNvSpPr txBox="1"/>
          <p:nvPr/>
        </p:nvSpPr>
        <p:spPr>
          <a:xfrm>
            <a:off x="57150" y="1701800"/>
            <a:ext cx="9036050" cy="4679950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3000">
                <a:solidFill>
                  <a:schemeClr val="dk1"/>
                </a:solidFill>
              </a:rPr>
              <a:t>Кредитний договір</a:t>
            </a:r>
            <a:r>
              <a:rPr lang="en-US" sz="3000">
                <a:solidFill>
                  <a:schemeClr val="dk1"/>
                </a:solidFill>
              </a:rPr>
              <a:t> - </a:t>
            </a:r>
            <a:r>
              <a:rPr b="0" i="0" lang="en-US" sz="3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 документ, на підставі якого регламентуються кредитні взаємовідносини між банком (кредитором) і суб'єктом господарювання (позичальником). </a:t>
            </a:r>
            <a:endParaRPr sz="3000"/>
          </a:p>
        </p:txBody>
      </p:sp>
      <p:sp>
        <p:nvSpPr>
          <p:cNvPr id="260" name="Google Shape;260;p15"/>
          <p:cNvSpPr txBox="1"/>
          <p:nvPr/>
        </p:nvSpPr>
        <p:spPr>
          <a:xfrm>
            <a:off x="8639175" y="6597650"/>
            <a:ext cx="757237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пит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/>
        </p:nvSpPr>
        <p:spPr>
          <a:xfrm>
            <a:off x="684212" y="1052512"/>
            <a:ext cx="7848600" cy="574675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Необхідність кредиту</a:t>
            </a:r>
            <a:endParaRPr/>
          </a:p>
        </p:txBody>
      </p:sp>
      <p:sp>
        <p:nvSpPr>
          <p:cNvPr id="107" name="Google Shape;107;p2"/>
          <p:cNvSpPr txBox="1"/>
          <p:nvPr/>
        </p:nvSpPr>
        <p:spPr>
          <a:xfrm>
            <a:off x="95250" y="1844675"/>
            <a:ext cx="8963025" cy="165576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підтримка безперервності руху виробничих засобів в процесі кругообороту та їх відновлення.</a:t>
            </a: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3201987" y="1619250"/>
            <a:ext cx="2838450" cy="223837"/>
          </a:xfrm>
          <a:prstGeom prst="downArrow">
            <a:avLst>
              <a:gd fmla="val 7125" name="adj1"/>
              <a:gd fmla="val 50000" name="adj2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0" y="41275"/>
            <a:ext cx="91440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Необхідність, суть і форми кредиту</a:t>
            </a:r>
            <a:endParaRPr/>
          </a:p>
        </p:txBody>
      </p:sp>
      <p:sp>
        <p:nvSpPr>
          <p:cNvPr id="110" name="Google Shape;110;p2"/>
          <p:cNvSpPr txBox="1"/>
          <p:nvPr/>
        </p:nvSpPr>
        <p:spPr>
          <a:xfrm>
            <a:off x="1476375" y="3552825"/>
            <a:ext cx="6408737" cy="647700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69850" y="4416425"/>
            <a:ext cx="9048750" cy="237648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позичка в грошовій або товарній формах на умовах повернення, що надається юридичною (або фізичною) особою кредитором, іншій особі – позичальнику.</a:t>
            </a: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Ком і банк кред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3201987" y="4200525"/>
            <a:ext cx="2838450" cy="21590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/>
        </p:nvSpPr>
        <p:spPr>
          <a:xfrm>
            <a:off x="1776412" y="3433762"/>
            <a:ext cx="5989637" cy="504825"/>
          </a:xfrm>
          <a:prstGeom prst="rect">
            <a:avLst/>
          </a:prstGeom>
          <a:solidFill>
            <a:srgbClr val="CC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>
                <a:solidFill>
                  <a:schemeClr val="dk1"/>
                </a:solidFill>
              </a:rPr>
              <a:t>Фінансовий</a:t>
            </a: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кредит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41275" y="4152900"/>
            <a:ext cx="9072562" cy="259238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 позичка в грошовій формі, яка надається банком позичальнику у тимчасове користування на умовах повернення зі сплатою процента.                                 </a:t>
            </a: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Чинники кре-ня</a:t>
            </a:r>
            <a:endParaRPr/>
          </a:p>
        </p:txBody>
      </p:sp>
      <p:sp>
        <p:nvSpPr>
          <p:cNvPr id="119" name="Google Shape;119;p3"/>
          <p:cNvSpPr/>
          <p:nvPr/>
        </p:nvSpPr>
        <p:spPr>
          <a:xfrm>
            <a:off x="3333750" y="3938587"/>
            <a:ext cx="2838450" cy="19685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1463675" y="69850"/>
            <a:ext cx="6408737" cy="647700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lang="en-US" sz="4400">
                <a:solidFill>
                  <a:schemeClr val="dk1"/>
                </a:solidFill>
              </a:rPr>
              <a:t>Товарний</a:t>
            </a: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кредит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57150" y="946150"/>
            <a:ext cx="9048750" cy="237648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короткостроковий кредит, що надається у товарній формі підприємством (продавцем товарів) покупцю шляхом </a:t>
            </a: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відтермінування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оплати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за продані товари.</a:t>
            </a:r>
            <a:endParaRPr/>
          </a:p>
        </p:txBody>
      </p:sp>
      <p:sp>
        <p:nvSpPr>
          <p:cNvPr id="122" name="Google Shape;122;p3"/>
          <p:cNvSpPr/>
          <p:nvPr/>
        </p:nvSpPr>
        <p:spPr>
          <a:xfrm>
            <a:off x="3189287" y="717550"/>
            <a:ext cx="2838450" cy="21590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/>
        </p:nvSpPr>
        <p:spPr>
          <a:xfrm>
            <a:off x="0" y="130651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4"/>
          <p:cNvSpPr txBox="1"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rgbClr val="FFFFCC"/>
          </a:solidFill>
          <a:ln cap="flat" cmpd="sng" w="1427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None/>
            </a:pPr>
            <a:r>
              <a:rPr b="1" i="0" lang="en-US" sz="4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Основні чинники, які зумовлюють кредитування підприємств</a:t>
            </a:r>
            <a:endParaRPr/>
          </a:p>
        </p:txBody>
      </p:sp>
      <p:sp>
        <p:nvSpPr>
          <p:cNvPr id="129" name="Google Shape;129;p4"/>
          <p:cNvSpPr txBox="1"/>
          <p:nvPr/>
        </p:nvSpPr>
        <p:spPr>
          <a:xfrm>
            <a:off x="530225" y="2681287"/>
            <a:ext cx="8496300" cy="1035050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нерівномірність кругообороту коштів в процесі виробництва;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530225" y="1125537"/>
            <a:ext cx="8496300" cy="1439862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недостатність власних оборотних коштів для формування планових оборотних засобів;</a:t>
            </a:r>
            <a:endParaRPr/>
          </a:p>
        </p:txBody>
      </p:sp>
      <p:sp>
        <p:nvSpPr>
          <p:cNvPr id="131" name="Google Shape;131;p4"/>
          <p:cNvSpPr/>
          <p:nvPr/>
        </p:nvSpPr>
        <p:spPr>
          <a:xfrm>
            <a:off x="158750" y="1487487"/>
            <a:ext cx="381000" cy="735012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 flipH="1">
            <a:off x="63500" y="981075"/>
            <a:ext cx="71437" cy="5400675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4"/>
          <p:cNvSpPr/>
          <p:nvPr/>
        </p:nvSpPr>
        <p:spPr>
          <a:xfrm>
            <a:off x="155575" y="2771775"/>
            <a:ext cx="381000" cy="8477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34" name="Google Shape;134;p4"/>
          <p:cNvSpPr/>
          <p:nvPr/>
        </p:nvSpPr>
        <p:spPr>
          <a:xfrm>
            <a:off x="155575" y="4173537"/>
            <a:ext cx="381000" cy="8477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35" name="Google Shape;135;p4"/>
          <p:cNvSpPr txBox="1"/>
          <p:nvPr/>
        </p:nvSpPr>
        <p:spPr>
          <a:xfrm>
            <a:off x="539750" y="3805237"/>
            <a:ext cx="8496300" cy="1568450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сезонний характер виробництва і реалізації</a:t>
            </a:r>
            <a:r>
              <a:rPr b="0" i="1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окремих видів продукції (товарів, робіт, послуг);</a:t>
            </a:r>
            <a:endParaRPr/>
          </a:p>
        </p:txBody>
      </p:sp>
      <p:sp>
        <p:nvSpPr>
          <p:cNvPr id="136" name="Google Shape;136;p4"/>
          <p:cNvSpPr/>
          <p:nvPr/>
        </p:nvSpPr>
        <p:spPr>
          <a:xfrm>
            <a:off x="155575" y="5737225"/>
            <a:ext cx="381000" cy="847725"/>
          </a:xfrm>
          <a:prstGeom prst="rightArrow">
            <a:avLst>
              <a:gd fmla="val 8100" name="adj1"/>
              <a:gd fmla="val 5155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37" name="Google Shape;137;p4"/>
          <p:cNvSpPr txBox="1"/>
          <p:nvPr/>
        </p:nvSpPr>
        <p:spPr>
          <a:xfrm>
            <a:off x="539750" y="5478462"/>
            <a:ext cx="8496300" cy="1303337"/>
          </a:xfrm>
          <a:prstGeom prst="rect">
            <a:avLst/>
          </a:prstGeom>
          <a:solidFill>
            <a:srgbClr val="FFFFFF"/>
          </a:solidFill>
          <a:ln cap="flat" cmpd="sng" w="1435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недостатність власних коштів для реалізації інвестиційних проектів тощо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                                   </a:t>
            </a: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Кл-ція банк кред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/>
          <p:nvPr/>
        </p:nvSpPr>
        <p:spPr>
          <a:xfrm>
            <a:off x="1587" y="1195387"/>
            <a:ext cx="2971800" cy="1225550"/>
          </a:xfrm>
          <a:prstGeom prst="homePlate">
            <a:avLst>
              <a:gd fmla="val 19996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строками </a:t>
            </a:r>
            <a:endParaRPr sz="2400"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кредиту-</a:t>
            </a:r>
            <a:endParaRPr sz="2400"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вання</a:t>
            </a: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sp>
        <p:nvSpPr>
          <p:cNvPr id="143" name="Google Shape;143;p5"/>
          <p:cNvSpPr/>
          <p:nvPr/>
        </p:nvSpPr>
        <p:spPr>
          <a:xfrm>
            <a:off x="15875" y="3933825"/>
            <a:ext cx="2971800" cy="1338262"/>
          </a:xfrm>
          <a:prstGeom prst="homePlate">
            <a:avLst>
              <a:gd fmla="val 18662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характером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погашення</a:t>
            </a:r>
            <a:endParaRPr/>
          </a:p>
        </p:txBody>
      </p:sp>
      <p:sp>
        <p:nvSpPr>
          <p:cNvPr id="144" name="Google Shape;144;p5"/>
          <p:cNvSpPr/>
          <p:nvPr/>
        </p:nvSpPr>
        <p:spPr>
          <a:xfrm>
            <a:off x="2971800" y="1243012"/>
            <a:ext cx="6148387" cy="574675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Короткострокові - до 1 р.</a:t>
            </a:r>
            <a:endParaRPr sz="2400"/>
          </a:p>
        </p:txBody>
      </p:sp>
      <p:sp>
        <p:nvSpPr>
          <p:cNvPr id="145" name="Google Shape;145;p5"/>
          <p:cNvSpPr txBox="1"/>
          <p:nvPr/>
        </p:nvSpPr>
        <p:spPr>
          <a:xfrm>
            <a:off x="0" y="20637"/>
            <a:ext cx="9144000" cy="971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КЛАСИФІКАЦІЯ БАНКІВСЬКИХ КРЕДИТІВ</a:t>
            </a:r>
            <a:endParaRPr/>
          </a:p>
        </p:txBody>
      </p:sp>
      <p:sp>
        <p:nvSpPr>
          <p:cNvPr id="146" name="Google Shape;146;p5"/>
          <p:cNvSpPr/>
          <p:nvPr/>
        </p:nvSpPr>
        <p:spPr>
          <a:xfrm>
            <a:off x="2963862" y="1819275"/>
            <a:ext cx="6148387" cy="574675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Довгострокові - понад 1 р.</a:t>
            </a:r>
            <a:endParaRPr sz="2400"/>
          </a:p>
        </p:txBody>
      </p:sp>
      <p:sp>
        <p:nvSpPr>
          <p:cNvPr id="147" name="Google Shape;147;p5"/>
          <p:cNvSpPr/>
          <p:nvPr/>
        </p:nvSpPr>
        <p:spPr>
          <a:xfrm>
            <a:off x="2992437" y="2825750"/>
            <a:ext cx="6091237" cy="574675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Одноразовим внеском </a:t>
            </a:r>
            <a:endParaRPr sz="2400"/>
          </a:p>
        </p:txBody>
      </p:sp>
      <p:sp>
        <p:nvSpPr>
          <p:cNvPr id="148" name="Google Shape;148;p5"/>
          <p:cNvSpPr/>
          <p:nvPr/>
        </p:nvSpPr>
        <p:spPr>
          <a:xfrm>
            <a:off x="2998787" y="5518150"/>
            <a:ext cx="6091237" cy="48736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54000" lvl="0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основні засоби</a:t>
            </a:r>
            <a:endParaRPr/>
          </a:p>
        </p:txBody>
      </p:sp>
      <p:sp>
        <p:nvSpPr>
          <p:cNvPr id="149" name="Google Shape;149;p5"/>
          <p:cNvSpPr/>
          <p:nvPr/>
        </p:nvSpPr>
        <p:spPr>
          <a:xfrm>
            <a:off x="2995612" y="3967162"/>
            <a:ext cx="6091237" cy="901700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Достроково (за вимогою</a:t>
            </a:r>
            <a:endParaRPr sz="2400"/>
          </a:p>
          <a:p>
            <a:pPr indent="-180975" lvl="0" marL="180975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банку або позичальника)</a:t>
            </a:r>
            <a:endParaRPr sz="2400"/>
          </a:p>
        </p:txBody>
      </p:sp>
      <p:sp>
        <p:nvSpPr>
          <p:cNvPr id="150" name="Google Shape;150;p5"/>
          <p:cNvSpPr/>
          <p:nvPr/>
        </p:nvSpPr>
        <p:spPr>
          <a:xfrm>
            <a:off x="2986087" y="5445125"/>
            <a:ext cx="6091237" cy="936625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Після обумовленого періоду (місяця, кварталу)</a:t>
            </a:r>
            <a:endParaRPr sz="2400"/>
          </a:p>
        </p:txBody>
      </p:sp>
      <p:sp>
        <p:nvSpPr>
          <p:cNvPr id="151" name="Google Shape;151;p5"/>
          <p:cNvSpPr/>
          <p:nvPr/>
        </p:nvSpPr>
        <p:spPr>
          <a:xfrm>
            <a:off x="2986087" y="4878387"/>
            <a:ext cx="6091237" cy="574675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 регресією платежів </a:t>
            </a:r>
            <a:endParaRPr sz="2400"/>
          </a:p>
        </p:txBody>
      </p:sp>
      <p:sp>
        <p:nvSpPr>
          <p:cNvPr id="152" name="Google Shape;152;p5"/>
          <p:cNvSpPr/>
          <p:nvPr/>
        </p:nvSpPr>
        <p:spPr>
          <a:xfrm>
            <a:off x="2997200" y="3392487"/>
            <a:ext cx="6091237" cy="574675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Погашення в розстрочку 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/>
          <p:nvPr/>
        </p:nvSpPr>
        <p:spPr>
          <a:xfrm>
            <a:off x="15875" y="981075"/>
            <a:ext cx="2900362" cy="1708150"/>
          </a:xfrm>
          <a:prstGeom prst="homePlate">
            <a:avLst>
              <a:gd fmla="val 18622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забез-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печенням</a:t>
            </a:r>
            <a:endParaRPr/>
          </a:p>
        </p:txBody>
      </p:sp>
      <p:sp>
        <p:nvSpPr>
          <p:cNvPr id="158" name="Google Shape;158;p6"/>
          <p:cNvSpPr/>
          <p:nvPr/>
        </p:nvSpPr>
        <p:spPr>
          <a:xfrm>
            <a:off x="0" y="4611687"/>
            <a:ext cx="2843212" cy="1697037"/>
          </a:xfrm>
          <a:prstGeom prst="homePlate">
            <a:avLst>
              <a:gd fmla="val 18662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мето-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дом на-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дання</a:t>
            </a:r>
            <a:endParaRPr/>
          </a:p>
        </p:txBody>
      </p:sp>
      <p:sp>
        <p:nvSpPr>
          <p:cNvPr id="159" name="Google Shape;159;p6"/>
          <p:cNvSpPr/>
          <p:nvPr/>
        </p:nvSpPr>
        <p:spPr>
          <a:xfrm>
            <a:off x="2911475" y="25400"/>
            <a:ext cx="6192837" cy="936625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AutoNum type="arabicPeriod"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Забезпечені заставою</a:t>
            </a:r>
            <a:r>
              <a:rPr lang="en-US"/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(майном, цін. паперами.)</a:t>
            </a:r>
            <a:endParaRPr/>
          </a:p>
        </p:txBody>
      </p:sp>
      <p:sp>
        <p:nvSpPr>
          <p:cNvPr id="160" name="Google Shape;160;p6"/>
          <p:cNvSpPr/>
          <p:nvPr/>
        </p:nvSpPr>
        <p:spPr>
          <a:xfrm>
            <a:off x="2911475" y="962025"/>
            <a:ext cx="6199187" cy="935037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Гарантовані банком, фінансами чи майном 3-ї ос</a:t>
            </a:r>
            <a:endParaRPr/>
          </a:p>
        </p:txBody>
      </p:sp>
      <p:sp>
        <p:nvSpPr>
          <p:cNvPr id="161" name="Google Shape;161;p6"/>
          <p:cNvSpPr/>
          <p:nvPr/>
        </p:nvSpPr>
        <p:spPr>
          <a:xfrm>
            <a:off x="2857500" y="4111625"/>
            <a:ext cx="6248400" cy="604837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AutoNum type="arabicPeriod"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 разовому порядку </a:t>
            </a:r>
            <a:endParaRPr/>
          </a:p>
        </p:txBody>
      </p:sp>
      <p:sp>
        <p:nvSpPr>
          <p:cNvPr id="162" name="Google Shape;162;p6"/>
          <p:cNvSpPr/>
          <p:nvPr/>
        </p:nvSpPr>
        <p:spPr>
          <a:xfrm>
            <a:off x="2906712" y="1897062"/>
            <a:ext cx="6227762" cy="1296987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Забезпечені поручительством, свідоцтвом страхової компанії</a:t>
            </a:r>
            <a:endParaRPr/>
          </a:p>
        </p:txBody>
      </p:sp>
      <p:sp>
        <p:nvSpPr>
          <p:cNvPr id="163" name="Google Shape;163;p6"/>
          <p:cNvSpPr/>
          <p:nvPr/>
        </p:nvSpPr>
        <p:spPr>
          <a:xfrm>
            <a:off x="2911475" y="3194050"/>
            <a:ext cx="6223000" cy="866775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Кредити незабезпечені (бланкові)</a:t>
            </a:r>
            <a:endParaRPr/>
          </a:p>
        </p:txBody>
      </p:sp>
      <p:sp>
        <p:nvSpPr>
          <p:cNvPr id="164" name="Google Shape;164;p6"/>
          <p:cNvSpPr/>
          <p:nvPr/>
        </p:nvSpPr>
        <p:spPr>
          <a:xfrm>
            <a:off x="2857500" y="4716462"/>
            <a:ext cx="6248400" cy="604837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Кредитна лінія</a:t>
            </a:r>
            <a:endParaRPr/>
          </a:p>
        </p:txBody>
      </p:sp>
      <p:sp>
        <p:nvSpPr>
          <p:cNvPr id="165" name="Google Shape;165;p6"/>
          <p:cNvSpPr/>
          <p:nvPr/>
        </p:nvSpPr>
        <p:spPr>
          <a:xfrm>
            <a:off x="2857500" y="5404987"/>
            <a:ext cx="6248400" cy="1497012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Гарантійні кредити, з</a:t>
            </a:r>
            <a:r>
              <a:rPr lang="en-US">
                <a:solidFill>
                  <a:schemeClr val="dk1"/>
                </a:solidFill>
              </a:rPr>
              <a:t>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обумовленою датою надання, за потребою.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"/>
          <p:cNvSpPr/>
          <p:nvPr/>
        </p:nvSpPr>
        <p:spPr>
          <a:xfrm>
            <a:off x="15875" y="765175"/>
            <a:ext cx="2900362" cy="2592387"/>
          </a:xfrm>
          <a:prstGeom prst="homePlate">
            <a:avLst>
              <a:gd fmla="val 18622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методом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сплати 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банківсь-</a:t>
            </a:r>
            <a:endParaRPr/>
          </a:p>
          <a:p>
            <a:pPr indent="0" lvl="0" marL="0" marR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кого %</a:t>
            </a:r>
            <a:endParaRPr/>
          </a:p>
        </p:txBody>
      </p:sp>
      <p:sp>
        <p:nvSpPr>
          <p:cNvPr id="171" name="Google Shape;171;p7"/>
          <p:cNvSpPr/>
          <p:nvPr/>
        </p:nvSpPr>
        <p:spPr>
          <a:xfrm>
            <a:off x="0" y="4611687"/>
            <a:ext cx="2843212" cy="1697037"/>
          </a:xfrm>
          <a:prstGeom prst="homePlate">
            <a:avLst>
              <a:gd fmla="val 18662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За 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ступенем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ризику</a:t>
            </a:r>
            <a:endParaRPr/>
          </a:p>
        </p:txBody>
      </p:sp>
      <p:sp>
        <p:nvSpPr>
          <p:cNvPr id="172" name="Google Shape;172;p7"/>
          <p:cNvSpPr/>
          <p:nvPr/>
        </p:nvSpPr>
        <p:spPr>
          <a:xfrm>
            <a:off x="2922587" y="260350"/>
            <a:ext cx="6215062" cy="1081087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AutoNum type="arabicPeriod"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Сплачуються в момент</a:t>
            </a:r>
            <a:endParaRPr/>
          </a:p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одержання кредиту</a:t>
            </a:r>
            <a:endParaRPr/>
          </a:p>
        </p:txBody>
      </p:sp>
      <p:sp>
        <p:nvSpPr>
          <p:cNvPr id="173" name="Google Shape;173;p7"/>
          <p:cNvSpPr/>
          <p:nvPr/>
        </p:nvSpPr>
        <p:spPr>
          <a:xfrm>
            <a:off x="2922587" y="1341437"/>
            <a:ext cx="6215062" cy="1079500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Під час повернення </a:t>
            </a:r>
            <a:endParaRPr/>
          </a:p>
          <a:p>
            <a:pPr indent="-342900" lvl="0" marL="34290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кредиту</a:t>
            </a:r>
            <a:endParaRPr/>
          </a:p>
        </p:txBody>
      </p:sp>
      <p:sp>
        <p:nvSpPr>
          <p:cNvPr id="174" name="Google Shape;174;p7"/>
          <p:cNvSpPr/>
          <p:nvPr/>
        </p:nvSpPr>
        <p:spPr>
          <a:xfrm>
            <a:off x="2860675" y="4652962"/>
            <a:ext cx="6248400" cy="604837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AutoNum type="arabicPeriod"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Кредити стандартні </a:t>
            </a:r>
            <a:endParaRPr/>
          </a:p>
        </p:txBody>
      </p:sp>
      <p:sp>
        <p:nvSpPr>
          <p:cNvPr id="175" name="Google Shape;175;p7"/>
          <p:cNvSpPr/>
          <p:nvPr/>
        </p:nvSpPr>
        <p:spPr>
          <a:xfrm>
            <a:off x="2921000" y="2416175"/>
            <a:ext cx="6216650" cy="1512887"/>
          </a:xfrm>
          <a:prstGeom prst="flowChartProcess">
            <a:avLst/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80975" lvl="0" marL="180975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b="0" i="0" lang="en-US" sz="3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Сплачуються щомісячно впродовж строку користування кредитом</a:t>
            </a:r>
            <a:endParaRPr sz="3800"/>
          </a:p>
        </p:txBody>
      </p:sp>
      <p:sp>
        <p:nvSpPr>
          <p:cNvPr id="176" name="Google Shape;176;p7"/>
          <p:cNvSpPr/>
          <p:nvPr/>
        </p:nvSpPr>
        <p:spPr>
          <a:xfrm>
            <a:off x="2860675" y="5257800"/>
            <a:ext cx="6248400" cy="965200"/>
          </a:xfrm>
          <a:prstGeom prst="flowChartProcess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Кредити з підвищеним</a:t>
            </a:r>
            <a:endParaRPr/>
          </a:p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ризиком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7740650" y="6524625"/>
            <a:ext cx="1403350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Види кред:лізинг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"/>
          <p:cNvSpPr txBox="1"/>
          <p:nvPr/>
        </p:nvSpPr>
        <p:spPr>
          <a:xfrm>
            <a:off x="1287462" y="44450"/>
            <a:ext cx="6408737" cy="647700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Лізинговий кредит </a:t>
            </a:r>
            <a:endParaRPr/>
          </a:p>
        </p:txBody>
      </p:sp>
      <p:sp>
        <p:nvSpPr>
          <p:cNvPr id="183" name="Google Shape;183;p8"/>
          <p:cNvSpPr txBox="1"/>
          <p:nvPr/>
        </p:nvSpPr>
        <p:spPr>
          <a:xfrm>
            <a:off x="79375" y="908050"/>
            <a:ext cx="9010650" cy="288131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форма майнового кредиту. Він характеризує відносини між суб‘єктами лізингу, які </a:t>
            </a:r>
            <a:r>
              <a:rPr b="0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виникають у разі оренди майна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і супроводжується укладанням лізингової угоди.</a:t>
            </a:r>
            <a:endParaRPr/>
          </a:p>
        </p:txBody>
      </p:sp>
      <p:sp>
        <p:nvSpPr>
          <p:cNvPr id="184" name="Google Shape;184;p8"/>
          <p:cNvSpPr/>
          <p:nvPr/>
        </p:nvSpPr>
        <p:spPr>
          <a:xfrm>
            <a:off x="3032125" y="692150"/>
            <a:ext cx="2838450" cy="21590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8"/>
          <p:cNvSpPr txBox="1"/>
          <p:nvPr/>
        </p:nvSpPr>
        <p:spPr>
          <a:xfrm>
            <a:off x="1587500" y="3860800"/>
            <a:ext cx="5989637" cy="649287"/>
          </a:xfrm>
          <a:prstGeom prst="rect">
            <a:avLst/>
          </a:prstGeom>
          <a:solidFill>
            <a:srgbClr val="CC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Іпотечний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</a:t>
            </a:r>
            <a:endParaRPr/>
          </a:p>
        </p:txBody>
      </p:sp>
      <p:sp>
        <p:nvSpPr>
          <p:cNvPr id="186" name="Google Shape;186;p8"/>
          <p:cNvSpPr txBox="1"/>
          <p:nvPr/>
        </p:nvSpPr>
        <p:spPr>
          <a:xfrm>
            <a:off x="41275" y="4724400"/>
            <a:ext cx="9072562" cy="2017712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довгостроковий кредит, наданий </a:t>
            </a:r>
            <a:r>
              <a:rPr b="0" i="0" lang="en-US" sz="4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під заставу нерухомого майна</a:t>
            </a: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(землі, виробничих або житлових приміщень).                             </a:t>
            </a: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Консорц і подат</a:t>
            </a:r>
            <a:endParaRPr/>
          </a:p>
        </p:txBody>
      </p:sp>
      <p:sp>
        <p:nvSpPr>
          <p:cNvPr id="187" name="Google Shape;187;p8"/>
          <p:cNvSpPr/>
          <p:nvPr/>
        </p:nvSpPr>
        <p:spPr>
          <a:xfrm>
            <a:off x="3135312" y="4510087"/>
            <a:ext cx="2838450" cy="19685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"/>
          <p:cNvSpPr txBox="1"/>
          <p:nvPr/>
        </p:nvSpPr>
        <p:spPr>
          <a:xfrm>
            <a:off x="1185862" y="127000"/>
            <a:ext cx="6842125" cy="647700"/>
          </a:xfrm>
          <a:prstGeom prst="rect">
            <a:avLst/>
          </a:prstGeom>
          <a:solidFill>
            <a:srgbClr val="FFFFCC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Консорціумний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 </a:t>
            </a:r>
            <a:endParaRPr/>
          </a:p>
        </p:txBody>
      </p:sp>
      <p:sp>
        <p:nvSpPr>
          <p:cNvPr id="193" name="Google Shape;193;p9"/>
          <p:cNvSpPr txBox="1"/>
          <p:nvPr/>
        </p:nvSpPr>
        <p:spPr>
          <a:xfrm>
            <a:off x="69850" y="990600"/>
            <a:ext cx="9010650" cy="1584325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кредит, наданий позичальнику (підприємству) банківським консорціумом.</a:t>
            </a:r>
            <a:endParaRPr/>
          </a:p>
        </p:txBody>
      </p:sp>
      <p:sp>
        <p:nvSpPr>
          <p:cNvPr id="194" name="Google Shape;194;p9"/>
          <p:cNvSpPr/>
          <p:nvPr/>
        </p:nvSpPr>
        <p:spPr>
          <a:xfrm>
            <a:off x="3175000" y="774700"/>
            <a:ext cx="2838450" cy="21590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9"/>
          <p:cNvSpPr txBox="1"/>
          <p:nvPr/>
        </p:nvSpPr>
        <p:spPr>
          <a:xfrm>
            <a:off x="1587500" y="2708275"/>
            <a:ext cx="5989637" cy="649287"/>
          </a:xfrm>
          <a:prstGeom prst="rect">
            <a:avLst/>
          </a:prstGeom>
          <a:solidFill>
            <a:srgbClr val="CC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Податковий 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кредит</a:t>
            </a:r>
            <a:endParaRPr/>
          </a:p>
        </p:txBody>
      </p:sp>
      <p:sp>
        <p:nvSpPr>
          <p:cNvPr id="196" name="Google Shape;196;p9"/>
          <p:cNvSpPr txBox="1"/>
          <p:nvPr/>
        </p:nvSpPr>
        <p:spPr>
          <a:xfrm>
            <a:off x="41275" y="3554412"/>
            <a:ext cx="9072562" cy="2808287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це сума, на яку платник податку має право зменшити податкове зобов'язання звітного періоду, відповідно до Податкового кодексу України.</a:t>
            </a:r>
            <a:endParaRPr/>
          </a:p>
        </p:txBody>
      </p:sp>
      <p:sp>
        <p:nvSpPr>
          <p:cNvPr id="197" name="Google Shape;197;p9"/>
          <p:cNvSpPr/>
          <p:nvPr/>
        </p:nvSpPr>
        <p:spPr>
          <a:xfrm>
            <a:off x="3135312" y="3357562"/>
            <a:ext cx="2838450" cy="196850"/>
          </a:xfrm>
          <a:prstGeom prst="downArrow">
            <a:avLst>
              <a:gd fmla="val 7125" name="adj1"/>
              <a:gd fmla="val 50000" name="adj2"/>
            </a:avLst>
          </a:prstGeom>
          <a:solidFill>
            <a:srgbClr val="CCFFF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9"/>
          <p:cNvSpPr txBox="1"/>
          <p:nvPr/>
        </p:nvSpPr>
        <p:spPr>
          <a:xfrm>
            <a:off x="8532812" y="6597650"/>
            <a:ext cx="611187" cy="2746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пит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2008-02-02T13:01:58Z</dcterms:created>
  <dc:creator>User</dc:creator>
</cp:coreProperties>
</file>