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727" autoAdjust="0"/>
  </p:normalViewPr>
  <p:slideViewPr>
    <p:cSldViewPr>
      <p:cViewPr varScale="1">
        <p:scale>
          <a:sx n="78" d="100"/>
          <a:sy n="78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4EAF43-A540-4434-8DD7-38621F9ED29B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CBCFCF-924F-4DB1-9A9D-F4990FAE7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uk-UA" sz="1600" b="0" dirty="0" smtClean="0">
                <a:solidFill>
                  <a:schemeClr val="tx1"/>
                </a:solidFill>
                <a:effectLst/>
              </a:rPr>
              <a:t>Міністерство освіти і науки України</a:t>
            </a:r>
            <a:br>
              <a:rPr lang="uk-UA" sz="1600" b="0" dirty="0" smtClean="0">
                <a:solidFill>
                  <a:schemeClr val="tx1"/>
                </a:solidFill>
                <a:effectLst/>
              </a:rPr>
            </a:br>
            <a:r>
              <a:rPr lang="uk-UA" sz="1600" b="0" dirty="0" smtClean="0">
                <a:solidFill>
                  <a:schemeClr val="tx1"/>
                </a:solidFill>
                <a:effectLst/>
              </a:rPr>
              <a:t>Технічний фаховий коледж</a:t>
            </a:r>
            <a:br>
              <a:rPr lang="uk-UA" sz="1600" b="0" dirty="0" smtClean="0">
                <a:solidFill>
                  <a:schemeClr val="tx1"/>
                </a:solidFill>
                <a:effectLst/>
              </a:rPr>
            </a:br>
            <a:r>
              <a:rPr lang="uk-UA" sz="1600" b="0" dirty="0" smtClean="0">
                <a:solidFill>
                  <a:schemeClr val="tx1"/>
                </a:solidFill>
                <a:effectLst/>
              </a:rPr>
              <a:t>Луцького Національного технічного університету</a:t>
            </a: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064896" cy="201622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	</a:t>
            </a:r>
          </a:p>
        </p:txBody>
      </p:sp>
      <p:pic>
        <p:nvPicPr>
          <p:cNvPr id="11266" name="Picture 2" descr="https://lh5.googleusercontent.com/Fq4cm_xfvW0gZ8uqeYvz2QCCYUPjeyHZL-lZaIgUxAw1eQjUBpC3K6bN50i7j2VliXQQN8hC_tagaOyV5fbqh0q8-q_m1n_rZMhg_T9_rjPLGr-FqDwTm5dzx5GRnMXdkGN3FbEqSjKPPVSzWmZv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352675" cy="21431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6296" y="6488668"/>
            <a:ext cx="185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Викладач : І.Г.П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105835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Матеріали, інструменти,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приладдя для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Мольберт та полотно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916832"/>
            <a:ext cx="5868144" cy="5256584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Мольберт</a:t>
            </a:r>
            <a:r>
              <a:rPr lang="uk-UA" sz="2000" b="1" dirty="0" smtClean="0"/>
              <a:t> </a:t>
            </a:r>
            <a:r>
              <a:rPr lang="uk-UA" sz="2000" dirty="0" smtClean="0"/>
              <a:t>– підставка (зазвичай тринога), на якій художник установлює підрамник з полотном, картон  і  ДВП</a:t>
            </a:r>
            <a:r>
              <a:rPr lang="uk-UA" sz="2000" dirty="0" smtClean="0"/>
              <a:t> </a:t>
            </a:r>
            <a:r>
              <a:rPr lang="uk-UA" sz="2000" dirty="0" smtClean="0"/>
              <a:t>для малювання.</a:t>
            </a:r>
          </a:p>
          <a:p>
            <a:pPr marL="0" indent="354013">
              <a:buNone/>
            </a:pPr>
            <a:r>
              <a:rPr lang="uk-UA" sz="2000" dirty="0" smtClean="0">
                <a:solidFill>
                  <a:srgbClr val="00B0F0"/>
                </a:solidFill>
              </a:rPr>
              <a:t>Полотно</a:t>
            </a:r>
            <a:r>
              <a:rPr lang="uk-UA" sz="2000" dirty="0" smtClean="0"/>
              <a:t> – являє </a:t>
            </a:r>
            <a:r>
              <a:rPr lang="uk-UA" sz="2000" dirty="0" smtClean="0"/>
              <a:t>собою підрамник на який</a:t>
            </a:r>
          </a:p>
          <a:p>
            <a:pPr marL="0" indent="354013">
              <a:buNone/>
            </a:pPr>
            <a:r>
              <a:rPr lang="uk-UA" sz="2000" dirty="0" smtClean="0"/>
              <a:t>натягується </a:t>
            </a:r>
            <a:r>
              <a:rPr lang="uk-UA" sz="2000" dirty="0" smtClean="0"/>
              <a:t>полотно </a:t>
            </a:r>
            <a:r>
              <a:rPr lang="uk-UA" sz="2000" dirty="0" smtClean="0"/>
              <a:t>та міцно кріпиться до</a:t>
            </a:r>
          </a:p>
          <a:p>
            <a:pPr marL="0" indent="354013">
              <a:buNone/>
            </a:pPr>
            <a:r>
              <a:rPr lang="uk-UA" sz="2000" dirty="0" smtClean="0"/>
              <a:t>рами.</a:t>
            </a:r>
          </a:p>
          <a:p>
            <a:pPr marL="0" indent="354013">
              <a:buNone/>
            </a:pPr>
            <a:r>
              <a:rPr lang="uk-UA" sz="2000" dirty="0" smtClean="0"/>
              <a:t>Полотна можуть бути різних форм та</a:t>
            </a:r>
          </a:p>
          <a:p>
            <a:pPr marL="0" indent="354013">
              <a:buNone/>
            </a:pPr>
            <a:r>
              <a:rPr lang="uk-UA" sz="2000" dirty="0" smtClean="0"/>
              <a:t>розмірів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8674" name="Picture 2" descr="Мольберт с холстом, 3D - Envato Elements"/>
          <p:cNvPicPr>
            <a:picLocks noChangeAspect="1" noChangeArrowheads="1"/>
          </p:cNvPicPr>
          <p:nvPr/>
        </p:nvPicPr>
        <p:blipFill>
          <a:blip r:embed="rId2" cstate="print"/>
          <a:srcRect l="17640" t="5040" r="19361" b="2981"/>
          <a:stretch>
            <a:fillRect/>
          </a:stretch>
        </p:blipFill>
        <p:spPr bwMode="auto">
          <a:xfrm>
            <a:off x="5724128" y="1772816"/>
            <a:ext cx="325515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4350012" cy="754653"/>
          </a:xfrm>
        </p:spPr>
        <p:txBody>
          <a:bodyPr/>
          <a:lstStyle/>
          <a:p>
            <a:r>
              <a:rPr lang="uk-UA" dirty="0" smtClean="0"/>
              <a:t>Вторинні матеріали</a:t>
            </a:r>
            <a:endParaRPr lang="ru-RU" dirty="0"/>
          </a:p>
        </p:txBody>
      </p:sp>
      <p:pic>
        <p:nvPicPr>
          <p:cNvPr id="6" name="Рисунок 5" descr="lasti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268760"/>
            <a:ext cx="3600400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139952" y="1412776"/>
            <a:ext cx="4824536" cy="5112568"/>
          </a:xfrm>
        </p:spPr>
        <p:txBody>
          <a:bodyPr>
            <a:norm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вторинних матеріалів можна віднести: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Гумку та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клячку -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щоб стерти щось та підправити або висвітлити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ділянку.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Лінійка - проф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художники практично не користуються точністю але і їй є місце в цьому списку але для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архітекторів,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сенс.</a:t>
            </a: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Стругачка -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аточення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олівців але також її можна замінити ножем.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Циркуль - знову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таки більше для архітекторів та точних рисунків.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Лайнери – використовуються, щоб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підкреслити малюнки.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Отже, зараз існує безліч речей щоб проявити себе в живописі. Кожна з цих речей дуже потрібна та важлива.</a:t>
            </a:r>
          </a:p>
          <a:p>
            <a:pPr>
              <a:buNone/>
            </a:pPr>
            <a:r>
              <a:rPr lang="uk-UA" dirty="0" smtClean="0"/>
              <a:t>Кожен хто починає свій шлях у цій сфері має багато про це знати та хотіти взнавати нове.</a:t>
            </a:r>
          </a:p>
          <a:p>
            <a:pPr algn="r">
              <a:buNone/>
            </a:pPr>
            <a:r>
              <a:rPr lang="uk-UA" dirty="0" smtClean="0"/>
              <a:t>Кінець</a:t>
            </a:r>
          </a:p>
          <a:p>
            <a:pPr algn="r">
              <a:buNone/>
            </a:pPr>
            <a:r>
              <a:rPr lang="uk-UA" sz="1600" dirty="0" smtClean="0"/>
              <a:t>15.10.23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0661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424936" cy="452596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 marL="4763" indent="177800" algn="just">
              <a:buNone/>
            </a:pPr>
            <a:r>
              <a:rPr lang="uk-UA" dirty="0" smtClean="0"/>
              <a:t>  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вид образотворчого мистецтва, твори якого виконуються за допомогою фарб на любій поверхні.</a:t>
            </a:r>
          </a:p>
          <a:p>
            <a:pPr marL="4763" indent="177800" algn="just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Для створення таких шедеврів існує чимало матеріалів та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інструментів.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PRPcy70T7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293096"/>
            <a:ext cx="3024336" cy="213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053868" cy="53372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Фарби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5846974045e74903cc6178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268760"/>
            <a:ext cx="2170584" cy="21705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699792" y="980728"/>
            <a:ext cx="6192688" cy="5517232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/>
              <a:t>Є  дуже багато видів фарб:</a:t>
            </a:r>
          </a:p>
          <a:p>
            <a:pPr marL="342900" indent="-342900" algn="just"/>
            <a:r>
              <a:rPr lang="uk-UA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Акварельні фарби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їх ще називають “ водяними ”. </a:t>
            </a:r>
          </a:p>
          <a:p>
            <a:pPr marL="342900" indent="-342900" algn="just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добре розбавляються водою та не </a:t>
            </a:r>
          </a:p>
          <a:p>
            <a:pPr marL="342900" indent="-342900" algn="just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пігментовані.</a:t>
            </a:r>
          </a:p>
          <a:p>
            <a:pPr marL="342900" indent="-342900" algn="just"/>
            <a:r>
              <a:rPr lang="uk-UA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Гуаш 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також різновид водорозчинних фарб.</a:t>
            </a:r>
          </a:p>
          <a:p>
            <a:pPr marL="342900" indent="-342900" algn="just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на відміну від акварелі-непрозорі.</a:t>
            </a:r>
          </a:p>
          <a:p>
            <a:pPr marL="342900" indent="-342900" algn="just"/>
            <a:r>
              <a:rPr lang="uk-UA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Акрилові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водорозчинні на основі акрил.</a:t>
            </a:r>
          </a:p>
          <a:p>
            <a:pPr marL="342900" indent="-342900" algn="just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смоли. Мають високий пігмент та атмосферо</a:t>
            </a:r>
          </a:p>
          <a:p>
            <a:pPr marL="342900" indent="-342900" algn="just"/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стійкі. </a:t>
            </a:r>
          </a:p>
          <a:p>
            <a:pPr marL="342900" indent="-342900"/>
            <a:r>
              <a:rPr lang="uk-UA" sz="1400" b="1" dirty="0" smtClean="0">
                <a:solidFill>
                  <a:srgbClr val="FFFF00"/>
                </a:solidFill>
              </a:rPr>
              <a:t>4. Олійн</a:t>
            </a:r>
            <a:r>
              <a:rPr lang="uk-UA" sz="1400" dirty="0" smtClean="0">
                <a:solidFill>
                  <a:srgbClr val="FFFF00"/>
                </a:solidFill>
              </a:rPr>
              <a:t>і-густа паста. </a:t>
            </a:r>
            <a:r>
              <a:rPr lang="uk-UA" sz="1400" dirty="0" smtClean="0"/>
              <a:t>Вони відрізняються від </a:t>
            </a:r>
          </a:p>
          <a:p>
            <a:pPr marL="342900" indent="-342900"/>
            <a:r>
              <a:rPr lang="uk-UA" sz="1400" dirty="0" smtClean="0"/>
              <a:t>попередніх тим що довго сохнуть але ділянки </a:t>
            </a:r>
          </a:p>
          <a:p>
            <a:pPr marL="342900" indent="-342900"/>
            <a:r>
              <a:rPr lang="uk-UA" sz="1400" dirty="0" smtClean="0"/>
              <a:t>які  фарбувались олійними фарбами залишаться  такими ж ще дуже довго.</a:t>
            </a:r>
          </a:p>
          <a:p>
            <a:pPr marL="342900" indent="-3429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5.Косметичні фарби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використовуються  для</a:t>
            </a:r>
          </a:p>
          <a:p>
            <a:pPr marL="342900" indent="-342900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малювання на обличчі та тілі. Вони виконані</a:t>
            </a:r>
          </a:p>
          <a:p>
            <a:pPr marL="342900" indent="-342900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водорозчинній основі, що дозволяє легко</a:t>
            </a:r>
          </a:p>
          <a:p>
            <a:pPr marL="342900" indent="-342900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наносити їх на шкіру.(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аквагрим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/>
            <a:r>
              <a:rPr lang="uk-UA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Текстурні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фарби 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</a:t>
            </a: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змішана з</a:t>
            </a:r>
          </a:p>
          <a:p>
            <a:pPr marL="342900" indent="-342900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чимось для утворення текстур.</a:t>
            </a:r>
          </a:p>
          <a:p>
            <a:pPr marL="342900" indent="-342900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місце для їх змішування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</a:p>
          <a:p>
            <a:pPr marL="342900" indent="-342900"/>
            <a:r>
              <a:rPr lang="uk-UA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палітра</a:t>
            </a:r>
          </a:p>
          <a:p>
            <a:pPr marL="342900" indent="-342900"/>
            <a:endParaRPr lang="uk-UA" sz="1400" dirty="0" smtClean="0"/>
          </a:p>
        </p:txBody>
      </p:sp>
      <p:sp>
        <p:nvSpPr>
          <p:cNvPr id="7" name="Багетная рамка 6"/>
          <p:cNvSpPr/>
          <p:nvPr/>
        </p:nvSpPr>
        <p:spPr>
          <a:xfrm>
            <a:off x="7812360" y="5589240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7344816" cy="4525963"/>
          </a:xfrm>
        </p:spPr>
        <p:txBody>
          <a:bodyPr>
            <a:normAutofit/>
          </a:bodyPr>
          <a:lstStyle/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 це дуже важливий інструмент для живопису.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можуть слугувати як для звичайного начерку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контуру, так і для малювання повноцінної картини.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розрізняють по товщині, м’якості чи твердості і т.д.</a:t>
            </a:r>
          </a:p>
          <a:p>
            <a:pPr marL="17463" indent="250825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Графітні</a:t>
            </a:r>
            <a:r>
              <a:rPr lang="uk-UA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стрижень у них графітний. Мають сірий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колір. використовують для створення креслень або ж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Повноцінних рисунків чи малюнків.</a:t>
            </a:r>
          </a:p>
          <a:p>
            <a:pPr marL="17463" indent="250825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2.кольорові: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 безліч кольорів. Розрізняють: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Акварельні олівці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Воскові олівці</a:t>
            </a:r>
          </a:p>
          <a:p>
            <a:pPr marL="17463" indent="250825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Пастельні олівці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6" name="Содержимое 5" descr="36_IMG_6362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4581128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f82b3c7d63708d1586d355d55dacd69.jpg"/>
          <p:cNvPicPr>
            <a:picLocks noChangeAspect="1"/>
          </p:cNvPicPr>
          <p:nvPr/>
        </p:nvPicPr>
        <p:blipFill>
          <a:blip r:embed="rId3" cstate="print"/>
          <a:srcRect l="19687" r="24401"/>
          <a:stretch>
            <a:fillRect/>
          </a:stretch>
        </p:blipFill>
        <p:spPr>
          <a:xfrm>
            <a:off x="7020272" y="1268760"/>
            <a:ext cx="1843969" cy="143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956376" y="3284984"/>
            <a:ext cx="504056" cy="482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76672"/>
            <a:ext cx="3053868" cy="39461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Крейда та пастель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36504" cy="496855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Крейда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 це речовина мінерального походження, поширена в природі й застосовується не тільки для малювання, написання і креслення, а й для профілактики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бути біла або кольорова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змивається водою. Дехто може її їсти.</a:t>
            </a:r>
          </a:p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Пастель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-група художніх матеріалів, спресовані, стерті у порошок фарби, які найчастіше випускаються у вигляді м'яких кольорових олівців. Поділяються на м’які, сухі, тверді</a:t>
            </a:r>
          </a:p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Пастель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замінити фарби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3060449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556792"/>
            <a:ext cx="3754760" cy="37547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Нетрадиційні матеріали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54684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Малювати можна не тільки звичними</a:t>
            </a:r>
          </a:p>
          <a:p>
            <a:pPr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матеріалами по типу фарб чи олівців.</a:t>
            </a:r>
          </a:p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 також каву та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 -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 напоями виглядають доволі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 та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незвично.</a:t>
            </a:r>
          </a:p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Сік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ягід -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 чудовий спосіб по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новому розкрити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у малюнку. Щоправда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 роботи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 почати пліснявіти.</a:t>
            </a:r>
          </a:p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Самий дивний нетрадиційний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 який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 кому не зрозумілий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зеленка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Художників які малюють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нею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доволі</a:t>
            </a:r>
          </a:p>
          <a:p>
            <a:pPr>
              <a:buNone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але воно і не дивно.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arabika-burundi-04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657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053868" cy="61063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Пензлі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kistochk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052736"/>
            <a:ext cx="4114800" cy="4114800"/>
          </a:xfrm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5436096" y="980728"/>
            <a:ext cx="345638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формою:</a:t>
            </a:r>
            <a:endParaRPr lang="ru-RU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dirty="0" smtClean="0"/>
              <a:t>круглі,</a:t>
            </a:r>
          </a:p>
          <a:p>
            <a:r>
              <a:rPr lang="uk-UA" sz="1600" dirty="0" smtClean="0"/>
              <a:t>лайнери,</a:t>
            </a:r>
          </a:p>
          <a:p>
            <a:r>
              <a:rPr lang="uk-UA" sz="1600" dirty="0" smtClean="0"/>
              <a:t>плоскі,</a:t>
            </a:r>
          </a:p>
          <a:p>
            <a:r>
              <a:rPr lang="uk-UA" sz="1600" dirty="0" smtClean="0"/>
              <a:t>овальні,</a:t>
            </a:r>
          </a:p>
          <a:p>
            <a:r>
              <a:rPr lang="uk-UA" sz="1600" dirty="0" smtClean="0"/>
              <a:t>котячий язичок,</a:t>
            </a:r>
          </a:p>
          <a:p>
            <a:r>
              <a:rPr lang="uk-UA" sz="1600" dirty="0" smtClean="0"/>
              <a:t>віяло,</a:t>
            </a:r>
          </a:p>
          <a:p>
            <a:r>
              <a:rPr lang="uk-UA" sz="1600" dirty="0" smtClean="0"/>
              <a:t>дворівневі для графіки</a:t>
            </a:r>
          </a:p>
          <a:p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довжиною ручки :</a:t>
            </a:r>
          </a:p>
          <a:p>
            <a:r>
              <a:rPr lang="uk-UA" sz="1600" dirty="0" smtClean="0"/>
              <a:t>на довгій ручці</a:t>
            </a:r>
          </a:p>
          <a:p>
            <a:r>
              <a:rPr lang="uk-UA" sz="1600" dirty="0" smtClean="0"/>
              <a:t>на короткій ручці</a:t>
            </a:r>
          </a:p>
          <a:p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розміром:</a:t>
            </a:r>
          </a:p>
          <a:p>
            <a:r>
              <a:rPr lang="uk-UA" sz="1600" dirty="0" smtClean="0"/>
              <a:t>від найменшого № 1, найрозповсюдженіші до № 8. </a:t>
            </a:r>
          </a:p>
          <a:p>
            <a:r>
              <a:rPr lang="uk-UA" sz="1600" dirty="0" smtClean="0"/>
              <a:t>Хоча бувають і великі художні пензлі (скажімо, 24 номер)</a:t>
            </a:r>
          </a:p>
          <a:p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матеріалом:</a:t>
            </a:r>
            <a:endParaRPr lang="uk-UA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dirty="0" smtClean="0"/>
              <a:t>із щетини</a:t>
            </a:r>
          </a:p>
          <a:p>
            <a:r>
              <a:rPr lang="uk-UA" sz="1600" dirty="0" smtClean="0"/>
              <a:t>з волосу білки</a:t>
            </a:r>
          </a:p>
          <a:p>
            <a:r>
              <a:rPr lang="uk-UA" sz="1600" dirty="0" smtClean="0"/>
              <a:t>з волосу колонка</a:t>
            </a:r>
          </a:p>
          <a:p>
            <a:r>
              <a:rPr lang="uk-UA" sz="1600" dirty="0" smtClean="0"/>
              <a:t>з волосу поні</a:t>
            </a:r>
            <a:endParaRPr lang="uk-UA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Чим можна наносити </a:t>
            </a:r>
            <a:r>
              <a:rPr lang="uk-UA" sz="4000" dirty="0" smtClean="0">
                <a:solidFill>
                  <a:srgbClr val="FFC000"/>
                </a:solidFill>
              </a:rPr>
              <a:t>матеріал</a:t>
            </a:r>
            <a:r>
              <a:rPr lang="uk-UA" sz="4000" dirty="0" smtClean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r>
              <a:rPr lang="uk-UA" sz="4000" dirty="0" smtClean="0">
                <a:solidFill>
                  <a:srgbClr val="FFC000"/>
                </a:solidFill>
              </a:rPr>
              <a:t> 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55496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Валик</a:t>
            </a:r>
            <a:r>
              <a:rPr lang="uk-UA" sz="1800" b="1" dirty="0" smtClean="0"/>
              <a:t> </a:t>
            </a:r>
            <a:r>
              <a:rPr lang="uk-UA" sz="1600" dirty="0" smtClean="0"/>
              <a:t>- ідеально </a:t>
            </a:r>
            <a:r>
              <a:rPr lang="uk-UA" sz="1600" dirty="0" smtClean="0"/>
              <a:t>підійде для зафарбування полотна</a:t>
            </a:r>
          </a:p>
          <a:p>
            <a:pPr>
              <a:buNone/>
            </a:pPr>
            <a:r>
              <a:rPr lang="uk-UA" sz="1600" dirty="0" smtClean="0"/>
              <a:t>або надання фактури. </a:t>
            </a:r>
          </a:p>
          <a:p>
            <a:pPr>
              <a:buNone/>
            </a:pPr>
            <a:r>
              <a:rPr lang="uk-UA" sz="1800" b="1" dirty="0" smtClean="0"/>
              <a:t>Фарборозпилювач</a:t>
            </a:r>
            <a:r>
              <a:rPr lang="uk-UA" sz="1600" dirty="0" smtClean="0"/>
              <a:t>-також використовується для</a:t>
            </a:r>
          </a:p>
          <a:p>
            <a:pPr>
              <a:buNone/>
            </a:pPr>
            <a:r>
              <a:rPr lang="uk-UA" sz="1600" dirty="0" smtClean="0"/>
              <a:t>зафарбовування площі. Розрізняють 2 види</a:t>
            </a:r>
          </a:p>
          <a:p>
            <a:pPr>
              <a:buNone/>
            </a:pPr>
            <a:r>
              <a:rPr lang="uk-UA" sz="1600" dirty="0" smtClean="0"/>
              <a:t>звичайні (пневматичні), що працюють за рахунок</a:t>
            </a:r>
          </a:p>
          <a:p>
            <a:pPr>
              <a:buNone/>
            </a:pPr>
            <a:r>
              <a:rPr lang="uk-UA" sz="1600" dirty="0" smtClean="0"/>
              <a:t>стисненого повітря;</a:t>
            </a:r>
          </a:p>
          <a:p>
            <a:pPr>
              <a:buNone/>
            </a:pPr>
            <a:r>
              <a:rPr lang="uk-UA" sz="1600" dirty="0" smtClean="0"/>
              <a:t>безповітряні, які розпилюють фарбу без участі</a:t>
            </a:r>
          </a:p>
          <a:p>
            <a:pPr>
              <a:buNone/>
            </a:pPr>
            <a:r>
              <a:rPr lang="uk-UA" sz="1600" dirty="0" smtClean="0"/>
              <a:t>повітря.</a:t>
            </a:r>
          </a:p>
          <a:p>
            <a:pPr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Мастихін</a:t>
            </a:r>
            <a:r>
              <a:rPr lang="uk-UA" sz="1600" dirty="0" smtClean="0"/>
              <a:t>-художній шпатель різних розмірів з тонкою</a:t>
            </a:r>
          </a:p>
          <a:p>
            <a:pPr>
              <a:buNone/>
            </a:pPr>
            <a:r>
              <a:rPr lang="uk-UA" sz="1600" dirty="0" smtClean="0"/>
              <a:t>довгастою сталевою стекою. Використовується для</a:t>
            </a:r>
          </a:p>
          <a:p>
            <a:pPr>
              <a:buNone/>
            </a:pPr>
            <a:r>
              <a:rPr lang="uk-UA" sz="1600" dirty="0" smtClean="0"/>
              <a:t>змішування олійних фарб, для нанесення фарб з туб</a:t>
            </a:r>
          </a:p>
          <a:p>
            <a:pPr>
              <a:buNone/>
            </a:pPr>
            <a:r>
              <a:rPr lang="uk-UA" sz="1600" dirty="0" smtClean="0"/>
              <a:t>на палітру, для очищення палітри від залишків</a:t>
            </a:r>
          </a:p>
          <a:p>
            <a:pPr>
              <a:buNone/>
            </a:pPr>
            <a:r>
              <a:rPr lang="uk-UA" sz="1600" dirty="0" smtClean="0"/>
              <a:t>фарби і видалення помилково нанесених мазків.</a:t>
            </a:r>
          </a:p>
          <a:p>
            <a:pPr>
              <a:buNone/>
            </a:pPr>
            <a:r>
              <a:rPr lang="uk-UA" sz="1600" dirty="0" smtClean="0"/>
              <a:t>Існує також техніка малярства мастихіном, при якій</a:t>
            </a:r>
          </a:p>
          <a:p>
            <a:pPr>
              <a:buNone/>
            </a:pPr>
            <a:r>
              <a:rPr lang="uk-UA" sz="1600" dirty="0" smtClean="0"/>
              <a:t>фарбу наносять на основу не пензлем, а</a:t>
            </a:r>
          </a:p>
          <a:p>
            <a:pPr>
              <a:buNone/>
            </a:pPr>
            <a:r>
              <a:rPr lang="uk-UA" sz="1600" dirty="0" smtClean="0"/>
              <a:t>мастихіном, що дає можливість утворити нові, цікаві</a:t>
            </a:r>
          </a:p>
          <a:p>
            <a:pPr>
              <a:buNone/>
            </a:pPr>
            <a:r>
              <a:rPr lang="uk-UA" sz="1600" dirty="0" smtClean="0"/>
              <a:t>візерунки.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30722" name="Picture 2" descr="https://images.prom.ua/4799511818_w640_h640_nabor-professionalnyh-hudozhestvenn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699792" cy="273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053868" cy="533728"/>
          </a:xfrm>
        </p:spPr>
        <p:txBody>
          <a:bodyPr/>
          <a:lstStyle/>
          <a:p>
            <a:pPr algn="ctr"/>
            <a:r>
              <a:rPr lang="uk-UA" dirty="0" smtClean="0"/>
              <a:t>Папір </a:t>
            </a:r>
            <a:endParaRPr lang="ru-RU" dirty="0"/>
          </a:p>
        </p:txBody>
      </p:sp>
      <p:pic>
        <p:nvPicPr>
          <p:cNvPr id="7" name="Рисунок 6" descr="Paperball_2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395536" y="1556792"/>
            <a:ext cx="3600400" cy="36004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392488" cy="2736304"/>
          </a:xfrm>
        </p:spPr>
        <p:txBody>
          <a:bodyPr>
            <a:noAutofit/>
          </a:bodyPr>
          <a:lstStyle/>
          <a:p>
            <a:r>
              <a:rPr lang="uk-UA" sz="2000" dirty="0" smtClean="0"/>
              <a:t>Папір це один з предметів на якому можна зобразити малюнок. І кожен з видів потрібен для свого інструменту зображення.</a:t>
            </a:r>
          </a:p>
          <a:p>
            <a:r>
              <a:rPr lang="uk-UA" sz="2000" b="1" dirty="0" smtClean="0"/>
              <a:t>Папір для креслення</a:t>
            </a:r>
            <a:r>
              <a:rPr lang="uk-UA" sz="2000" dirty="0" smtClean="0"/>
              <a:t>: потрібен для </a:t>
            </a:r>
            <a:r>
              <a:rPr lang="uk-UA" sz="2000" dirty="0" smtClean="0"/>
              <a:t>креслення </a:t>
            </a:r>
            <a:r>
              <a:rPr lang="uk-UA" sz="2000" dirty="0" smtClean="0"/>
              <a:t>олівцями.</a:t>
            </a:r>
          </a:p>
          <a:p>
            <a:r>
              <a:rPr lang="uk-UA" sz="2000" b="1" dirty="0" smtClean="0"/>
              <a:t>Акварельний папір</a:t>
            </a:r>
            <a:r>
              <a:rPr lang="uk-UA" sz="2000" dirty="0" smtClean="0"/>
              <a:t>: оскільки він більш цупкий то ідеально підходить щоб по ньому малювати фарбами адже такий папір розмокає важче ніж звичайний.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371</TotalTime>
  <Words>644</Words>
  <Application>Microsoft Office PowerPoint</Application>
  <PresentationFormat>Экран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Міністерство освіти і науки України Технічний фаховий коледж Луцького Національного технічного університету</vt:lpstr>
      <vt:lpstr>Живопис</vt:lpstr>
      <vt:lpstr>Фарби </vt:lpstr>
      <vt:lpstr>Олівці</vt:lpstr>
      <vt:lpstr>Крейда та пастель</vt:lpstr>
      <vt:lpstr>Нетрадиційні матеріали</vt:lpstr>
      <vt:lpstr>Пензлі</vt:lpstr>
      <vt:lpstr>Чим можна наносити матеріал? </vt:lpstr>
      <vt:lpstr>Папір </vt:lpstr>
      <vt:lpstr>Мольберт та полотно</vt:lpstr>
      <vt:lpstr>Вторинні матеріали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2023-10-15T14:46:04Z</dcterms:created>
  <dcterms:modified xsi:type="dcterms:W3CDTF">2024-03-18T18:39:46Z</dcterms:modified>
</cp:coreProperties>
</file>