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3" r:id="rId8"/>
    <p:sldId id="262" r:id="rId9"/>
    <p:sldId id="267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5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51BB-B8D4-4D7C-A3E9-5DC983BF3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6572A7-0066-4664-B94A-593F92979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E3FECF-DB81-4266-8508-B9365E02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EBB3A5-F0AB-4338-B112-FE2E23A5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BB6A9-10C0-4D96-A766-EB8EA8E5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134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71138-DE49-4D9E-99DB-657C1D15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277DDA-7FE9-4EB3-A783-2BDAB9F06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360877-5C35-46A5-AF47-30E18A1A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95D611-B185-4B4D-8339-3803A882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A0C890-CF60-46DE-94B8-29D12B8B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10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3EEDD24-8D8E-4BB6-A422-D859275DC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10971E-6ED9-43CE-BD14-A29FABEB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C8CA93-69C6-413E-BD21-921B3B82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03E92D-5422-496F-9965-68590C0E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064BD-06FE-4825-B3F5-2A339BF1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141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186BF-2325-410A-BFC5-8C884C11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4C0404-0EE4-4ACD-A2D6-96BACEFE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5165EA-BD50-4EC4-B73F-93AD4B7D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19D11F-B409-456F-99E7-5313965A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CF9B8E-66FA-4B86-9BEE-A0C43A49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0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EC06-E1A3-4258-841B-5D80DBA8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A465E-AF30-4EC3-B96A-E47B927F2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8A9815-6B41-4C3F-B55A-0799FF42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A8B1DE-8641-423A-88A7-3FB69B6C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99C798-6A2A-4454-9EC9-5A31B211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604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5149A-BC25-4EB1-B510-E82CA174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DDB3FB-7762-4683-A216-21C3302D4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828D673-92BE-4EB5-A779-F5CFC2AEC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92B67B-B622-44B3-B015-24E80FFD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0316D9-048D-4B68-88E8-5010C939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8D4F26-1304-4C71-8648-8D0C82F3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223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67B9D-CC15-4FEE-B16F-D38772F8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8E3BF9-40BD-4258-A59B-F1149E863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970FBD-F325-4EE7-A912-2DE0A864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F82C1C0-D8AF-4A5A-A8A8-0151174F2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68FD767-0453-40F5-B9FF-E32B002B4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5D7BB80-B8F2-4FC9-9DA6-A9CB3525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D18762-19CF-4EF0-9C72-339E9CA9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6CB949D-2B2C-47EE-9F8B-5E964827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21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C06CF-E5F9-40E2-BCDC-8385EBF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2CE575-00F7-4BE4-ADE7-76A2BB33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B12A40-74D6-4333-94AA-5CFB7A62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361A64A-37F3-42C6-A59C-A901F1FE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2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2C35523-A7BE-4C24-8A69-5B319093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118142-B1F9-47E0-B565-F435B831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12BD66-F4A7-484E-945D-6183227A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299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446C8-BD9F-41F1-B3BD-4DA8DAA0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9C5694-D353-4E95-A43B-31D0BBCA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27A018-05C0-4AC8-8542-F6983E56F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1195EE-F8B1-40C0-848F-C26F8382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1DA71-808A-47ED-B054-46B4E416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B51FC0-45A8-423C-B1C7-273593D8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003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E6212-8ADD-40BF-A1BD-A2D82702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336383C-09D4-42C0-9966-B4958CB9C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FCA753-83B5-4141-907F-F1BE77274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47F206-57D6-42F3-8BCC-1DC30494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A28E2D-17E7-4150-A205-922A0EC8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F3D7BCF-C190-4712-A7BA-D717566E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8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08488D5-0A99-40B7-A04B-36638741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4A3029-E329-4DB8-9657-84CF14BC1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6A4B85-9D53-4FFE-9D52-B01B6BC6A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0D15-B6D1-452C-A209-FBE58EA594B5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B249D-49E7-459B-A740-32DAD3186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A8756D-40C4-417B-914E-5DCB35224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F609-38BB-4C7D-9A7D-404D49445EF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0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0E262-A640-4B9C-AD34-3D14A160A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58" y="-92230"/>
            <a:ext cx="9144000" cy="2387600"/>
          </a:xfrm>
        </p:spPr>
        <p:txBody>
          <a:bodyPr/>
          <a:lstStyle/>
          <a:p>
            <a:r>
              <a:rPr lang="ru-RU" dirty="0"/>
              <a:t>Тема: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анатомії</a:t>
            </a:r>
            <a:r>
              <a:rPr lang="ru-RU" dirty="0"/>
              <a:t> і </a:t>
            </a:r>
            <a:r>
              <a:rPr lang="ru-RU" dirty="0" err="1"/>
              <a:t>фізіології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DDC5F-CED5-4F87-8E89-7DF2D5CD7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" t="12580" r="36402" b="22457"/>
          <a:stretch/>
        </p:blipFill>
        <p:spPr>
          <a:xfrm>
            <a:off x="3435660" y="2636742"/>
            <a:ext cx="4616388" cy="36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BADBADE-9572-4616-8C42-F9AD682717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4" y="236521"/>
            <a:ext cx="7773880" cy="62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5A35C1B-6100-4504-80D4-24EA2251FD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5" y="113190"/>
            <a:ext cx="8870272" cy="66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282D8D-DEB0-43C2-8362-623D58B3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8" y="602726"/>
            <a:ext cx="10515600" cy="282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Оцінюючи</a:t>
            </a:r>
            <a:r>
              <a:rPr lang="ru-RU" dirty="0"/>
              <a:t> стан опорно-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 err="1"/>
              <a:t>звертаємо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на:</a:t>
            </a:r>
          </a:p>
          <a:p>
            <a:r>
              <a:rPr lang="ru-RU" dirty="0"/>
              <a:t>•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та </a:t>
            </a:r>
            <a:r>
              <a:rPr lang="ru-RU" dirty="0" err="1"/>
              <a:t>симетричність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та </a:t>
            </a:r>
            <a:r>
              <a:rPr lang="ru-RU" dirty="0" err="1"/>
              <a:t>кінцівок</a:t>
            </a:r>
            <a:r>
              <a:rPr lang="ru-RU" dirty="0"/>
              <a:t>, </a:t>
            </a:r>
          </a:p>
          <a:p>
            <a:r>
              <a:rPr lang="ru-RU" dirty="0"/>
              <a:t>•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неприродної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вкорочення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, </a:t>
            </a:r>
          </a:p>
          <a:p>
            <a:r>
              <a:rPr lang="ru-RU" dirty="0"/>
              <a:t>• </a:t>
            </a:r>
            <a:r>
              <a:rPr lang="ru-RU" dirty="0" err="1"/>
              <a:t>неприродне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, </a:t>
            </a:r>
          </a:p>
          <a:p>
            <a:r>
              <a:rPr lang="ru-RU" dirty="0"/>
              <a:t>•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набряку</a:t>
            </a:r>
            <a:r>
              <a:rPr lang="ru-RU" dirty="0"/>
              <a:t>, </a:t>
            </a:r>
            <a:r>
              <a:rPr lang="ru-RU" dirty="0" err="1"/>
              <a:t>крововиливів</a:t>
            </a:r>
            <a:r>
              <a:rPr lang="ru-RU" dirty="0"/>
              <a:t>, </a:t>
            </a:r>
            <a:r>
              <a:rPr lang="ru-RU" dirty="0" err="1"/>
              <a:t>випинання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800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A387D9-7344-4123-9A21-27A37D72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5" y="4128116"/>
            <a:ext cx="12091385" cy="2636668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Анатомія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наука, яка </a:t>
            </a:r>
            <a:r>
              <a:rPr lang="ru-RU" dirty="0" err="1"/>
              <a:t>вивчає</a:t>
            </a:r>
            <a:r>
              <a:rPr lang="ru-RU" dirty="0"/>
              <a:t> форму і </a:t>
            </a:r>
            <a:r>
              <a:rPr lang="ru-RU" dirty="0" err="1"/>
              <a:t>будову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та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  <a:p>
            <a:r>
              <a:rPr lang="ru-RU" dirty="0" err="1"/>
              <a:t>Клітина</a:t>
            </a:r>
            <a:r>
              <a:rPr lang="ru-RU" dirty="0"/>
              <a:t> — </a:t>
            </a:r>
            <a:r>
              <a:rPr lang="ru-RU" dirty="0" err="1"/>
              <a:t>елементарна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живого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</a:p>
          <a:p>
            <a:r>
              <a:rPr lang="uk-UA" dirty="0"/>
              <a:t>Тканина - це система клітин і неклітинних структур, об’єднаних загальною функцією, будовою і походженням, яка складає морфологічну основу забезпечення життєдіяльності організму.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558F88-B04E-478F-B16F-CD3B2CEE8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0" t="6861" r="648" b="13528"/>
          <a:stretch/>
        </p:blipFill>
        <p:spPr>
          <a:xfrm>
            <a:off x="4498441" y="93216"/>
            <a:ext cx="3195117" cy="40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19962E6-FC8D-4BC3-B6A1-8850D89B1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91" y="98795"/>
            <a:ext cx="4525664" cy="612775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255CED6-5275-4DF8-8764-3F2E51F370C3}"/>
              </a:ext>
            </a:extLst>
          </p:cNvPr>
          <p:cNvSpPr/>
          <p:nvPr/>
        </p:nvSpPr>
        <p:spPr>
          <a:xfrm>
            <a:off x="62145" y="98795"/>
            <a:ext cx="70755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Виділяють</a:t>
            </a:r>
            <a:r>
              <a:rPr lang="ru-RU" sz="2400" b="1" dirty="0"/>
              <a:t> </a:t>
            </a:r>
            <a:r>
              <a:rPr lang="ru-RU" sz="2400" b="1" dirty="0" err="1"/>
              <a:t>чотири</a:t>
            </a:r>
            <a:r>
              <a:rPr lang="ru-RU" sz="2400" b="1" dirty="0"/>
              <a:t> </a:t>
            </a:r>
            <a:r>
              <a:rPr lang="ru-RU" sz="2400" b="1" dirty="0" err="1"/>
              <a:t>типи</a:t>
            </a:r>
            <a:r>
              <a:rPr lang="ru-RU" sz="2400" b="1" dirty="0"/>
              <a:t> тканин: 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r>
              <a:rPr lang="ru-RU" sz="2400" b="1" dirty="0" err="1"/>
              <a:t>Епітеліальна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вистиляє</a:t>
            </a:r>
            <a:r>
              <a:rPr lang="ru-RU" sz="2400" dirty="0"/>
              <a:t> </a:t>
            </a:r>
            <a:r>
              <a:rPr lang="ru-RU" sz="2400" dirty="0" err="1"/>
              <a:t>кровоносні</a:t>
            </a:r>
            <a:r>
              <a:rPr lang="ru-RU" sz="2400" dirty="0"/>
              <a:t> </a:t>
            </a:r>
            <a:r>
              <a:rPr lang="ru-RU" sz="2400" dirty="0" err="1"/>
              <a:t>судини</a:t>
            </a:r>
            <a:r>
              <a:rPr lang="ru-RU" sz="2400" dirty="0"/>
              <a:t>, кишечник, </a:t>
            </a:r>
            <a:r>
              <a:rPr lang="ru-RU" sz="2400" dirty="0" err="1"/>
              <a:t>легеневі</a:t>
            </a:r>
            <a:r>
              <a:rPr lang="ru-RU" sz="2400" dirty="0"/>
              <a:t> </a:t>
            </a:r>
            <a:r>
              <a:rPr lang="ru-RU" sz="2400" dirty="0" err="1"/>
              <a:t>альвеоли</a:t>
            </a:r>
            <a:r>
              <a:rPr lang="ru-RU" sz="2400" dirty="0"/>
              <a:t>, </a:t>
            </a:r>
            <a:r>
              <a:rPr lang="ru-RU" sz="2400" dirty="0" err="1"/>
              <a:t>капсули</a:t>
            </a:r>
            <a:r>
              <a:rPr lang="ru-RU" sz="2400" dirty="0"/>
              <a:t> </a:t>
            </a:r>
            <a:r>
              <a:rPr lang="ru-RU" sz="2400" dirty="0" err="1"/>
              <a:t>нирок</a:t>
            </a:r>
            <a:r>
              <a:rPr lang="ru-RU" sz="2400" dirty="0"/>
              <a:t>.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поверхню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, </a:t>
            </a:r>
            <a:r>
              <a:rPr lang="ru-RU" sz="2400" dirty="0" err="1"/>
              <a:t>ротову</a:t>
            </a:r>
            <a:r>
              <a:rPr lang="ru-RU" sz="2400" dirty="0"/>
              <a:t> </a:t>
            </a:r>
            <a:r>
              <a:rPr lang="ru-RU" sz="2400" dirty="0" err="1"/>
              <a:t>порожнину</a:t>
            </a:r>
            <a:r>
              <a:rPr lang="ru-RU" sz="2400" dirty="0"/>
              <a:t>, </a:t>
            </a:r>
            <a:r>
              <a:rPr lang="ru-RU" sz="2400" dirty="0" err="1"/>
              <a:t>стравохід</a:t>
            </a:r>
            <a:r>
              <a:rPr lang="ru-RU" sz="2400" dirty="0"/>
              <a:t>.)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b="1" dirty="0" err="1"/>
              <a:t>Сполучна</a:t>
            </a:r>
            <a:r>
              <a:rPr lang="ru-RU" sz="2400" dirty="0"/>
              <a:t> (</a:t>
            </a:r>
            <a:r>
              <a:rPr lang="ru-RU" sz="2400" dirty="0" err="1"/>
              <a:t>кісткова</a:t>
            </a:r>
            <a:r>
              <a:rPr lang="ru-RU" sz="2400" dirty="0"/>
              <a:t>, </a:t>
            </a:r>
            <a:r>
              <a:rPr lang="ru-RU" sz="2400" dirty="0" err="1"/>
              <a:t>хрящова</a:t>
            </a:r>
            <a:r>
              <a:rPr lang="ru-RU" sz="2400" dirty="0"/>
              <a:t>, </a:t>
            </a:r>
            <a:r>
              <a:rPr lang="ru-RU" sz="2400" dirty="0" err="1"/>
              <a:t>жирова</a:t>
            </a:r>
            <a:r>
              <a:rPr lang="ru-RU" sz="2400" dirty="0"/>
              <a:t>, кров, </a:t>
            </a:r>
            <a:r>
              <a:rPr lang="ru-RU" sz="2400" dirty="0" err="1"/>
              <a:t>щільна</a:t>
            </a:r>
            <a:r>
              <a:rPr lang="ru-RU" sz="2400" dirty="0"/>
              <a:t> </a:t>
            </a:r>
            <a:r>
              <a:rPr lang="ru-RU" sz="2400" dirty="0" err="1"/>
              <a:t>сполучна</a:t>
            </a:r>
            <a:r>
              <a:rPr lang="ru-RU" sz="2400" dirty="0"/>
              <a:t> тканина </a:t>
            </a:r>
            <a:r>
              <a:rPr lang="ru-RU" sz="2400" dirty="0" err="1"/>
              <a:t>зв’язок</a:t>
            </a:r>
            <a:r>
              <a:rPr lang="ru-RU" sz="2400" dirty="0"/>
              <a:t>).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b="1" dirty="0" err="1"/>
              <a:t>М'язова</a:t>
            </a:r>
            <a:r>
              <a:rPr lang="ru-RU" sz="2400" dirty="0"/>
              <a:t> (гладка </a:t>
            </a:r>
            <a:r>
              <a:rPr lang="ru-RU" sz="2400" dirty="0" err="1"/>
              <a:t>м'язова</a:t>
            </a:r>
            <a:r>
              <a:rPr lang="ru-RU" sz="2400" dirty="0"/>
              <a:t> </a:t>
            </a:r>
            <a:r>
              <a:rPr lang="ru-RU" sz="2400" dirty="0" err="1"/>
              <a:t>тканина:утворює</a:t>
            </a:r>
            <a:r>
              <a:rPr lang="ru-RU" sz="2400" dirty="0"/>
              <a:t> </a:t>
            </a:r>
            <a:r>
              <a:rPr lang="ru-RU" sz="2400" dirty="0" err="1"/>
              <a:t>м'язові</a:t>
            </a:r>
            <a:r>
              <a:rPr lang="ru-RU" sz="2400" dirty="0"/>
              <a:t> </a:t>
            </a:r>
            <a:r>
              <a:rPr lang="ru-RU" sz="2400" dirty="0" err="1"/>
              <a:t>оболонки</a:t>
            </a:r>
            <a:r>
              <a:rPr lang="ru-RU" sz="2400" dirty="0"/>
              <a:t> </a:t>
            </a:r>
            <a:r>
              <a:rPr lang="ru-RU" sz="2400" dirty="0" err="1"/>
              <a:t>внутрішніх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поперечносмугаста</a:t>
            </a:r>
            <a:r>
              <a:rPr lang="ru-RU" sz="2400" dirty="0"/>
              <a:t> </a:t>
            </a:r>
            <a:r>
              <a:rPr lang="ru-RU" sz="2400" dirty="0" err="1"/>
              <a:t>скелетна</a:t>
            </a:r>
            <a:r>
              <a:rPr lang="ru-RU" sz="2400" dirty="0"/>
              <a:t> </a:t>
            </a:r>
            <a:r>
              <a:rPr lang="ru-RU" sz="2400" dirty="0" err="1"/>
              <a:t>м'язова</a:t>
            </a:r>
            <a:r>
              <a:rPr lang="ru-RU" sz="2400" dirty="0"/>
              <a:t> тканина: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скелетні</a:t>
            </a:r>
            <a:r>
              <a:rPr lang="ru-RU" sz="2400" dirty="0"/>
              <a:t> </a:t>
            </a:r>
            <a:r>
              <a:rPr lang="ru-RU" sz="2400" dirty="0" err="1"/>
              <a:t>м'язи</a:t>
            </a:r>
            <a:r>
              <a:rPr lang="ru-RU" sz="2400" dirty="0"/>
              <a:t>, </a:t>
            </a:r>
            <a:r>
              <a:rPr lang="ru-RU" sz="2400" dirty="0" err="1"/>
              <a:t>поперечносмугаста</a:t>
            </a:r>
            <a:r>
              <a:rPr lang="ru-RU" sz="2400" dirty="0"/>
              <a:t> </a:t>
            </a:r>
            <a:r>
              <a:rPr lang="ru-RU" sz="2400" dirty="0" err="1"/>
              <a:t>серцева</a:t>
            </a:r>
            <a:r>
              <a:rPr lang="ru-RU" sz="2400" dirty="0"/>
              <a:t> </a:t>
            </a:r>
            <a:r>
              <a:rPr lang="ru-RU" sz="2400" dirty="0" err="1"/>
              <a:t>м'язова</a:t>
            </a:r>
            <a:r>
              <a:rPr lang="ru-RU" sz="2400" dirty="0"/>
              <a:t> тканина: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серцевий</a:t>
            </a:r>
            <a:r>
              <a:rPr lang="ru-RU" sz="2400" dirty="0"/>
              <a:t> </a:t>
            </a:r>
            <a:r>
              <a:rPr lang="ru-RU" sz="2400" dirty="0" err="1"/>
              <a:t>м'яз</a:t>
            </a:r>
            <a:r>
              <a:rPr lang="ru-RU" sz="2400" dirty="0"/>
              <a:t> - </a:t>
            </a:r>
            <a:r>
              <a:rPr lang="ru-RU" sz="2400" dirty="0" err="1"/>
              <a:t>міокард</a:t>
            </a:r>
            <a:r>
              <a:rPr lang="ru-RU" sz="2400" dirty="0"/>
              <a:t>). 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r>
              <a:rPr lang="ru-RU" sz="2400" b="1" dirty="0" err="1"/>
              <a:t>Нервова</a:t>
            </a:r>
            <a:r>
              <a:rPr lang="ru-RU" sz="2400" dirty="0"/>
              <a:t> (</a:t>
            </a:r>
            <a:r>
              <a:rPr lang="ru-RU" sz="2400" dirty="0" err="1"/>
              <a:t>побудована</a:t>
            </a:r>
            <a:r>
              <a:rPr lang="ru-RU" sz="2400" dirty="0"/>
              <a:t> з </a:t>
            </a:r>
            <a:r>
              <a:rPr lang="ru-RU" sz="2400" dirty="0" err="1"/>
              <a:t>нейронів</a:t>
            </a:r>
            <a:r>
              <a:rPr lang="ru-RU" sz="2400" dirty="0"/>
              <a:t>, </a:t>
            </a:r>
            <a:r>
              <a:rPr lang="ru-RU" sz="2400" dirty="0" err="1"/>
              <a:t>нейроцитів</a:t>
            </a:r>
            <a:r>
              <a:rPr lang="ru-RU" sz="2400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48503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E65090-E4EE-4E2D-A409-EB29D0F6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 системи забезпечують життєдіяльність організму.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Дихальна система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газообмін між організмом людини та навколишнім середовищем. Вона забезпечує надходження в організм кисню і видаляє вуглекислий газ.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Кровоносна система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побудована з серця і кровоносних судин. До них належать: артерії, вени, капіляри. Такий орган, як серце, скорочується та проштовхує кров по кровоносних судинах.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Опорно-рухова система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побудована із скелета й прикріплених до нього м'язів. Сам скелет та м'язи виконують функцію опори та руху тіла і дають йому змогу виконувати різні дії, також захищають внутрішні органи від негативних зовнішніх впливів. 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М'язова система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це сукупність м'язів і м'язових пучків, об'єднаних сполучною тканиною. Вона виконує функцію руху організму, крові усередині організму, дихальні рухи, транспортування їжі, а також підтримує рівновагу тіла. 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Травна система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це сукупність органів травлення, які дозволяють здійснювати обробку їжі, внаслідок якої живильні речовини всмоктуються і засвоюються, а продукти розпаду та неперетравлених речовин виводяться з організму людини. 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Видільна система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з нирок,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сечовода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сечового міхура, сечівника. Вона виконує функцію виведення із людського організму продуктів обміну речовин та збереження сталості внутрішнього середовища, також підтримує водно-сольовий обміну. 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Нервова система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це складна сукупність клітин та їх відростків спеціально пристосованих до сприйняття та переробки імпульсів із внутрішнього і зовнішнього середовища організму. Вона поєднує та координує роботу всіх органів тіла людини, є основним механізмом, завдяки якому наші органи працюють злагоджено. Нервова система побудована з головного та спинного мозку і нервів, що від них відходять. 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 чуттів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забезпечують сприймання інформації із зовнішнього та внутрішнього середовищ організму.</a:t>
            </a:r>
            <a:endParaRPr lang="ru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8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9AD17-6C64-4427-BB9B-B14EAA2E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602"/>
            <a:ext cx="12192000" cy="6772398"/>
          </a:xfrm>
        </p:spPr>
        <p:txBody>
          <a:bodyPr>
            <a:normAutofit/>
          </a:bodyPr>
          <a:lstStyle/>
          <a:p>
            <a:r>
              <a:rPr lang="uk-UA" b="1" dirty="0"/>
              <a:t>Фізіологія</a:t>
            </a:r>
            <a:r>
              <a:rPr lang="uk-UA" dirty="0"/>
              <a:t> – наука про об’єктивні закономірності  функцій організму та його структурних елементів і систем та їх взаємозв’язку з зовнішнім середовищем. </a:t>
            </a:r>
          </a:p>
          <a:p>
            <a:r>
              <a:rPr lang="uk-UA" dirty="0"/>
              <a:t>Фізіологічні функція – це  діяльність, яка здійснюється всім організмом в цілому. В основі функції лежить обмін речовин, енергії та інформації.</a:t>
            </a:r>
          </a:p>
          <a:p>
            <a:r>
              <a:rPr lang="uk-UA" dirty="0"/>
              <a:t>Асиміляція – це зміни і засвоєння речовин, що надходять в організм із зовнішнього середовища, утворення складних хімічних </a:t>
            </a:r>
            <a:r>
              <a:rPr lang="uk-UA" dirty="0" err="1"/>
              <a:t>сполук</a:t>
            </a:r>
            <a:r>
              <a:rPr lang="uk-UA" dirty="0"/>
              <a:t> із простіших, синтез речовин необхідних для живого організму. </a:t>
            </a:r>
          </a:p>
          <a:p>
            <a:r>
              <a:rPr lang="uk-UA" dirty="0"/>
              <a:t>Дисиміляція – це розпад, розщеплення складних органічних </a:t>
            </a:r>
            <a:r>
              <a:rPr lang="uk-UA" dirty="0" err="1"/>
              <a:t>сполук</a:t>
            </a:r>
            <a:r>
              <a:rPr lang="uk-UA" dirty="0"/>
              <a:t> на простіші речовини із вивільненням енергії. Частина більш простих речовин, які утворюються в процесі дисиміляції, використовується в процесах синтезу, кінцеві продукти обміну речовин виводяться з організму.</a:t>
            </a:r>
          </a:p>
          <a:p>
            <a:pPr marL="0" indent="0"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фізіологічними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є опора,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живлення</a:t>
            </a:r>
            <a:r>
              <a:rPr lang="ru-RU" dirty="0"/>
              <a:t>, </a:t>
            </a:r>
            <a:r>
              <a:rPr lang="ru-RU" dirty="0" err="1"/>
              <a:t>травлення</a:t>
            </a:r>
            <a:r>
              <a:rPr lang="ru-RU" dirty="0"/>
              <a:t>,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розмноження</a:t>
            </a:r>
            <a:r>
              <a:rPr lang="ru-RU" dirty="0"/>
              <a:t>,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3996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AF525-18AD-4352-B38E-6417DF51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322" y="-123147"/>
            <a:ext cx="12451672" cy="13255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СКЕЛЕТ ЛЮДИНИ СКЛАДАЄТЬСЯ З ОСНОВНИХ ВІДДІЛІВ: </a:t>
            </a:r>
            <a:br>
              <a:rPr lang="ru-RU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751CF5-AB44-48CB-AFC4-4CEDE263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100831"/>
            <a:ext cx="11718524" cy="568170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череп</a:t>
            </a:r>
            <a:r>
              <a:rPr lang="ru-RU" dirty="0"/>
              <a:t> ‒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чуттів</a:t>
            </a:r>
            <a:r>
              <a:rPr lang="ru-RU" dirty="0"/>
              <a:t>, початок </a:t>
            </a:r>
            <a:r>
              <a:rPr lang="ru-RU" dirty="0" err="1"/>
              <a:t>травної</a:t>
            </a:r>
            <a:r>
              <a:rPr lang="ru-RU" dirty="0"/>
              <a:t> і </a:t>
            </a:r>
            <a:r>
              <a:rPr lang="ru-RU" dirty="0" err="1"/>
              <a:t>дихальної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  <a:endParaRPr lang="ru-UA" dirty="0"/>
          </a:p>
          <a:p>
            <a:r>
              <a:rPr lang="uk-UA" b="1" i="1" dirty="0"/>
              <a:t>Скелет голови має мозковий та лицевий відділ черепу. М'язи голови поділяються на дві групи мімічні м'язи та жувальні м'язи.</a:t>
            </a:r>
            <a:endParaRPr lang="ru-UA" dirty="0"/>
          </a:p>
          <a:p>
            <a:r>
              <a:rPr lang="ru-RU" dirty="0"/>
              <a:t>- </a:t>
            </a:r>
            <a:r>
              <a:rPr lang="ru-RU" b="1" dirty="0"/>
              <a:t>хребет</a:t>
            </a:r>
            <a:r>
              <a:rPr lang="ru-RU" dirty="0"/>
              <a:t> ‒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вертикального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;</a:t>
            </a:r>
            <a:endParaRPr lang="ru-UA" dirty="0"/>
          </a:p>
          <a:p>
            <a:pPr lvl="0"/>
            <a:r>
              <a:rPr lang="ru-RU" b="1" dirty="0" err="1"/>
              <a:t>грудна</a:t>
            </a:r>
            <a:r>
              <a:rPr lang="ru-RU" b="1" dirty="0"/>
              <a:t> </a:t>
            </a:r>
            <a:r>
              <a:rPr lang="ru-RU" b="1" dirty="0" err="1"/>
              <a:t>клітка</a:t>
            </a:r>
            <a:r>
              <a:rPr lang="ru-RU" b="1" dirty="0"/>
              <a:t> </a:t>
            </a:r>
            <a:r>
              <a:rPr lang="ru-RU" dirty="0"/>
              <a:t>‒ </a:t>
            </a:r>
            <a:r>
              <a:rPr lang="ru-RU" dirty="0" err="1"/>
              <a:t>оберігає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: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легені</a:t>
            </a:r>
            <a:r>
              <a:rPr lang="ru-RU" dirty="0"/>
              <a:t>, </a:t>
            </a:r>
            <a:r>
              <a:rPr lang="ru-RU" dirty="0" err="1"/>
              <a:t>печінку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; </a:t>
            </a:r>
            <a:r>
              <a:rPr lang="ru-RU" dirty="0" err="1"/>
              <a:t>бере</a:t>
            </a:r>
            <a:r>
              <a:rPr lang="ru-RU" dirty="0"/>
              <a:t> участь в </a:t>
            </a:r>
            <a:r>
              <a:rPr lang="ru-RU" dirty="0" err="1"/>
              <a:t>акті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</a:t>
            </a:r>
            <a:endParaRPr lang="ru-UA" dirty="0"/>
          </a:p>
          <a:p>
            <a:r>
              <a:rPr lang="uk-UA" b="1" dirty="0"/>
              <a:t> </a:t>
            </a:r>
            <a:r>
              <a:rPr lang="uk-UA" b="1" i="1" dirty="0"/>
              <a:t>Скелет тулуба поділяється на хребет та грудну клітку. М'язи тулуба це м'язи грудей, м'язи спини, м'язи живота.</a:t>
            </a:r>
            <a:endParaRPr lang="ru-UA" dirty="0"/>
          </a:p>
          <a:p>
            <a:r>
              <a:rPr lang="ru-RU" dirty="0"/>
              <a:t>- </a:t>
            </a:r>
            <a:r>
              <a:rPr lang="ru-RU" b="1" dirty="0" err="1"/>
              <a:t>кінцівки</a:t>
            </a:r>
            <a:r>
              <a:rPr lang="ru-RU" dirty="0"/>
              <a:t> ‒ </a:t>
            </a:r>
            <a:r>
              <a:rPr lang="ru-RU" dirty="0" err="1"/>
              <a:t>забезпечують</a:t>
            </a:r>
            <a:r>
              <a:rPr lang="ru-RU" dirty="0"/>
              <a:t> моторику </a:t>
            </a:r>
            <a:r>
              <a:rPr lang="ru-RU" dirty="0" err="1"/>
              <a:t>організму</a:t>
            </a:r>
            <a:r>
              <a:rPr lang="ru-RU" dirty="0"/>
              <a:t>;</a:t>
            </a:r>
            <a:endParaRPr lang="ru-UA" dirty="0"/>
          </a:p>
          <a:p>
            <a:pPr lvl="0"/>
            <a:r>
              <a:rPr lang="ru-RU" b="1" dirty="0"/>
              <a:t>таз</a:t>
            </a:r>
            <a:r>
              <a:rPr lang="ru-RU" dirty="0"/>
              <a:t> ‒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бере</a:t>
            </a:r>
            <a:r>
              <a:rPr lang="ru-RU" dirty="0"/>
              <a:t> участь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endParaRPr lang="ru-UA" dirty="0"/>
          </a:p>
          <a:p>
            <a:r>
              <a:rPr lang="uk-UA" b="1" i="1" dirty="0"/>
              <a:t>Скелет верхніх кінцівок складається з плечового поясу та скелету вільної верхньої кінцівки. М’язова система представлена м'язами верхніх кінцівок.</a:t>
            </a:r>
            <a:endParaRPr lang="ru-UA" dirty="0"/>
          </a:p>
          <a:p>
            <a:r>
              <a:rPr lang="uk-UA" b="1" i="1" dirty="0"/>
              <a:t>Скелет нижніх кінцівок представлено тазовим поясом та скелетом вільної нижньої кінцівки. М'язи це м’язи нижніх кінцівок.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2241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:\Users\Андрей\Desktop\банери\Новая папка (2)\джгут\скелет перед.png">
            <a:extLst>
              <a:ext uri="{FF2B5EF4-FFF2-40B4-BE49-F238E27FC236}">
                <a16:creationId xmlns:a16="http://schemas.microsoft.com/office/drawing/2014/main" id="{5C91B54B-833D-40F8-ADC7-CE2AFA7E7F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26" y="0"/>
            <a:ext cx="3191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дрей\Desktop\банери\Новая папка (2)\джгут\скелет зад.png">
            <a:extLst>
              <a:ext uri="{FF2B5EF4-FFF2-40B4-BE49-F238E27FC236}">
                <a16:creationId xmlns:a16="http://schemas.microsoft.com/office/drawing/2014/main" id="{04B12E53-F71D-41E9-BDC0-30AFDB73A72F}"/>
              </a:ext>
            </a:extLst>
          </p:cNvPr>
          <p:cNvPicPr/>
          <p:nvPr/>
        </p:nvPicPr>
        <p:blipFill>
          <a:blip r:embed="rId3" cstate="print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78" y="0"/>
            <a:ext cx="3574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16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:\Users\Андрей\Desktop\банери\Новая папка (2)\джгут\групи мязів.png">
            <a:extLst>
              <a:ext uri="{FF2B5EF4-FFF2-40B4-BE49-F238E27FC236}">
                <a16:creationId xmlns:a16="http://schemas.microsoft.com/office/drawing/2014/main" id="{3606E060-96B6-4B50-AD7B-B3DE238158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0"/>
            <a:ext cx="48116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77345-AC44-48B5-B6F7-86EBEAC78C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6" y="-1"/>
            <a:ext cx="443883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8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48932-F725-43B0-934D-EE07349D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6" y="18255"/>
            <a:ext cx="10515600" cy="1325563"/>
          </a:xfrm>
        </p:spPr>
        <p:txBody>
          <a:bodyPr/>
          <a:lstStyle/>
          <a:p>
            <a:r>
              <a:rPr lang="ru-RU" dirty="0"/>
              <a:t>РІЗНОВИДИ М'ЯЗОВОЇ ТКАНИНИ ЛЮДИНИ: </a:t>
            </a:r>
            <a:endParaRPr lang="ru-UA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3F1D77E-C986-48BF-A2D9-B4AB8D10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35" y="1343818"/>
            <a:ext cx="940890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скелетна посмугована м'язова тканина</a:t>
            </a: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uk-UA" altLang="ru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Розміщення: утворює скелетні м'язи, діафрагму, мімічні м'язи, м'язи язика, гортані, верхньої частини стравоходу;</a:t>
            </a:r>
            <a:endParaRPr kumimoji="0" lang="uk-UA" altLang="ru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посмугована серцева м'язова тканина</a:t>
            </a: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Розміщення: серцевий м’яз (міокард).</a:t>
            </a:r>
            <a:endParaRPr kumimoji="0" lang="uk-UA" altLang="ru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Функції: забезпечує швидкі ритмічні скорочення серцевого м'яза, що не підкоряються людській волі.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UA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непосмугована (гладенька) м'язова тканина</a:t>
            </a:r>
            <a:r>
              <a:rPr lang="uk-UA" altLang="ru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Розміщення: стінки порожнистих внутрішніх органів ‒ судин, </a:t>
            </a:r>
            <a:r>
              <a:rPr lang="uk-UA" altLang="ru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шлунка</a:t>
            </a:r>
            <a:r>
              <a:rPr lang="uk-UA" altLang="ru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кишечнику, сечового міхура, кровоносних судин тощо. Функції: забезпечує відносно повільне ритмічне скорочення м'язів внутрішніх органів, що не підкоряється людській волі: рухи кишечнику, сечовипускання, зміну просвіту судин та інше. </a:t>
            </a:r>
            <a:endParaRPr kumimoji="0" lang="uk-UA" altLang="ru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70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593</Words>
  <Application>Microsoft Office PowerPoint</Application>
  <PresentationFormat>Широкий екран</PresentationFormat>
  <Paragraphs>51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Тема: основи анатомії і фізіології людини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  СКЕЛЕТ ЛЮДИНИ СКЛАДАЄТЬСЯ З ОСНОВНИХ ВІДДІЛІВ:  </vt:lpstr>
      <vt:lpstr>Презентація PowerPoint</vt:lpstr>
      <vt:lpstr>Презентація PowerPoint</vt:lpstr>
      <vt:lpstr>РІЗНОВИДИ М'ЯЗОВОЇ ТКАНИНИ ЛЮДИНИ: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Анатомія і фізіологія людини</dc:title>
  <dc:creator>Vlad</dc:creator>
  <cp:lastModifiedBy>Vlad</cp:lastModifiedBy>
  <cp:revision>14</cp:revision>
  <dcterms:created xsi:type="dcterms:W3CDTF">2023-02-16T16:11:53Z</dcterms:created>
  <dcterms:modified xsi:type="dcterms:W3CDTF">2023-02-16T22:03:37Z</dcterms:modified>
</cp:coreProperties>
</file>