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1" r:id="rId5"/>
    <p:sldMasterId id="2147483674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7559675" cy="106918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5FA373D-1767-4AD4-B1EB-0332C090AAD2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8226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5760" y="3964320"/>
            <a:ext cx="8226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BAB4107-51AC-4CB9-A479-BBD1F1A0CDB3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1000" y="160020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5760" y="396432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1000" y="396432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9808443-C340-4285-B5DE-9666E642C41B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264852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7120" y="1600200"/>
            <a:ext cx="264852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18480" y="1600200"/>
            <a:ext cx="264852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5760" y="3964320"/>
            <a:ext cx="264852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7120" y="3964320"/>
            <a:ext cx="264852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18480" y="3964320"/>
            <a:ext cx="264852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E8314D1-0F41-478A-96BC-331FD6F08BCA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B7746F0-6B12-45B0-AB13-C4FD4B4E2FC5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5760" y="1600200"/>
            <a:ext cx="82260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5B835B9-D3B2-4923-A272-AD31CFAA4C16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82260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AB1DE4A-3B50-448E-B387-60879A103330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40140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1000" y="1600200"/>
            <a:ext cx="40140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1EA4BA6-E63E-4A50-83BE-325F4EA86622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E72BFF7-FDD9-4F7E-84AE-4437F1DFBA28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5760" y="274680"/>
            <a:ext cx="8226000" cy="529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C0B5D35-1616-401A-9659-189EF0DBD767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1000" y="1600200"/>
            <a:ext cx="40140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5760" y="396432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67DE527-866A-4D09-BA39-6BAD8719E24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5760" y="1600200"/>
            <a:ext cx="82260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248185B-9290-4BDB-90FD-28D6BA35F86A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40140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1000" y="160020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1000" y="396432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AAE5EB1-18FC-4E68-A568-B6C629B79B3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1000" y="160020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5760" y="3964320"/>
            <a:ext cx="8226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1E33952-20AC-4B4D-9BFF-94A9C381571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8226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5760" y="3964320"/>
            <a:ext cx="8226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18A3E99-5C70-400C-89B5-7C9E2D3D3009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1000" y="160020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5760" y="396432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1000" y="396432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1EFC102-E91D-4882-A03B-B29D9FCB5BC0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264852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7120" y="1600200"/>
            <a:ext cx="264852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18480" y="1600200"/>
            <a:ext cx="264852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5760" y="3964320"/>
            <a:ext cx="264852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7120" y="3964320"/>
            <a:ext cx="264852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18480" y="3964320"/>
            <a:ext cx="264852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1F6A9DF-E5D9-4749-9DCB-D5A2FE59013E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8F1B0036-CBEB-48A0-B9F1-B935AF1DD4BA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455760" y="1600200"/>
            <a:ext cx="82260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CDCDA154-A63F-48DC-ABD1-013C1E77200D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82260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055CEA42-CBAB-4B40-948B-82CCC25FD545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40140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4671000" y="1600200"/>
            <a:ext cx="40140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B8A1CC17-B011-468C-B581-EE4D0C3144E3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89578847-3C51-4B0B-ACAC-F7A09D671AF2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82260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ADF9787-61FE-4828-9DFD-DDD9AF87C6AF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455760" y="274680"/>
            <a:ext cx="8226000" cy="529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82319DA2-1C94-41A6-ADA6-555C3B8814F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4671000" y="1600200"/>
            <a:ext cx="40140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/>
          </p:nvPr>
        </p:nvSpPr>
        <p:spPr>
          <a:xfrm>
            <a:off x="455760" y="396432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3662ADEA-BC71-4635-B279-468E8043539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40140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4671000" y="160020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>
          <a:xfrm>
            <a:off x="4671000" y="396432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8143584A-83EA-4246-A28C-CF86926A39B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4671000" y="160020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455760" y="3964320"/>
            <a:ext cx="8226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6A0162F9-C2A9-4BA0-B46E-7333071C80D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8226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455760" y="3964320"/>
            <a:ext cx="8226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1F8912ED-AF2E-4583-9857-2B75EC2DC92B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4671000" y="160020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/>
          </p:nvPr>
        </p:nvSpPr>
        <p:spPr>
          <a:xfrm>
            <a:off x="455760" y="396432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/>
          </p:nvPr>
        </p:nvSpPr>
        <p:spPr>
          <a:xfrm>
            <a:off x="4671000" y="396432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E9C36FF8-8237-409F-8638-2C901D1D00F2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264852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3237120" y="1600200"/>
            <a:ext cx="264852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6018480" y="1600200"/>
            <a:ext cx="264852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/>
          </p:nvPr>
        </p:nvSpPr>
        <p:spPr>
          <a:xfrm>
            <a:off x="455760" y="3964320"/>
            <a:ext cx="264852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/>
          </p:nvPr>
        </p:nvSpPr>
        <p:spPr>
          <a:xfrm>
            <a:off x="3237120" y="3964320"/>
            <a:ext cx="264852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/>
          </p:nvPr>
        </p:nvSpPr>
        <p:spPr>
          <a:xfrm>
            <a:off x="6018480" y="3964320"/>
            <a:ext cx="264852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A732C5FC-830D-44B1-8E70-7AA1DBA49DC9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40140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1000" y="1600200"/>
            <a:ext cx="40140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DCA9568-CB0D-4D25-B3CA-36396E8AE62E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BC62BCE-C577-4A96-A383-8B03692812D5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5760" y="274680"/>
            <a:ext cx="8226000" cy="529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1EEB0BB-F345-4838-A095-1362EEEDCDCE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1000" y="1600200"/>
            <a:ext cx="40140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5760" y="396432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224953A-6E80-4DA8-9E8B-24BAC2C65DD1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40140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1000" y="160020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1000" y="396432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AD9A6EA-0D93-441B-A502-D67B262E78B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1000" y="1600200"/>
            <a:ext cx="4014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5760" y="3964320"/>
            <a:ext cx="82260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9789115-36B7-4264-8F62-66E8835AF42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701800" y="2130480"/>
            <a:ext cx="4800240" cy="14695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Образец заголовка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>
              <a:defRPr lang="uk-UA" sz="1400" b="0" strike="noStrike" spc="-1">
                <a:latin typeface="Times New Roman"/>
              </a:defRPr>
            </a:lvl1pPr>
          </a:lstStyle>
          <a:p>
            <a:r>
              <a:rPr lang="uk-UA" sz="1400" b="0" strike="noStrike" spc="-1">
                <a:latin typeface="Times New Roman"/>
              </a:rPr>
              <a:t> 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algn="ctr">
              <a:buNone/>
              <a:defRPr lang="uk-UA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uk-UA" sz="1400" b="0" strike="noStrike" spc="-1">
                <a:latin typeface="Times New Roman"/>
              </a:rPr>
              <a:t> 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4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2475A1D-D663-4D5D-ABCD-A42C33892D7B}" type="slidenum">
              <a:rPr lang="en-US" sz="1400" b="0" strike="noStrike" spc="-1">
                <a:solidFill>
                  <a:srgbClr val="000000"/>
                </a:solidFill>
                <a:latin typeface="Arial"/>
              </a:rPr>
              <a:t>‹#›</a:t>
            </a:fld>
            <a:endParaRPr lang="uk-UA" sz="1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703600" y="274680"/>
            <a:ext cx="6316200" cy="1142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Образец заголовка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2693880" y="1600200"/>
            <a:ext cx="6325920" cy="4525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Образец текста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Второй уровень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1143000" lvl="2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Третий уровень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1600200" lvl="3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Четвертый уровень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2057400" lvl="4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Пятый уровень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>
              <a:defRPr lang="uk-UA" sz="1400" b="0" strike="noStrike" spc="-1">
                <a:latin typeface="Times New Roman"/>
              </a:defRPr>
            </a:lvl1pPr>
          </a:lstStyle>
          <a:p>
            <a:r>
              <a:rPr lang="uk-UA" sz="1400" b="0" strike="noStrike" spc="-1">
                <a:latin typeface="Times New Roman"/>
              </a:rPr>
              <a:t>&lt;Datum/Uhrzeit&gt;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algn="ctr">
              <a:buNone/>
              <a:defRPr lang="uk-UA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uk-UA" sz="1400" b="0" strike="noStrike" spc="-1">
                <a:latin typeface="Times New Roman"/>
              </a:rPr>
              <a:t>&lt;Fußzeile&gt;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4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67CE87A-3F18-43A6-B903-B0F3E24204DB}" type="slidenum">
              <a:rPr lang="en-US" sz="1400" b="0" strike="noStrike" spc="-1">
                <a:solidFill>
                  <a:srgbClr val="000000"/>
                </a:solidFill>
                <a:latin typeface="Arial"/>
              </a:rPr>
              <a:t>‹#›</a:t>
            </a:fld>
            <a:endParaRPr lang="uk-UA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2"/>
          <p:cNvSpPr/>
          <p:nvPr/>
        </p:nvSpPr>
        <p:spPr>
          <a:xfrm>
            <a:off x="136440" y="136440"/>
            <a:ext cx="8865720" cy="6581520"/>
          </a:xfrm>
          <a:prstGeom prst="rect">
            <a:avLst/>
          </a:prstGeom>
          <a:solidFill>
            <a:schemeClr val="bg1">
              <a:alpha val="5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Образец заголовка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5760" y="1600200"/>
            <a:ext cx="8226000" cy="4525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Образец текста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Второй уровень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1143000" lvl="2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Третий уровень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1600200" lvl="3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Четвертый уровень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2057400" lvl="4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Пятый уровень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dt" idx="7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>
              <a:defRPr lang="uk-UA" sz="1400" b="0" strike="noStrike" spc="-1">
                <a:latin typeface="Times New Roman"/>
              </a:defRPr>
            </a:lvl1pPr>
          </a:lstStyle>
          <a:p>
            <a:r>
              <a:rPr lang="uk-UA" sz="1400" b="0" strike="noStrike" spc="-1">
                <a:latin typeface="Times New Roman"/>
              </a:rPr>
              <a:t>&lt;Datum/Uhrzeit&gt;</a:t>
            </a:r>
          </a:p>
        </p:txBody>
      </p:sp>
      <p:sp>
        <p:nvSpPr>
          <p:cNvPr id="86" name="PlaceHolder 4"/>
          <p:cNvSpPr>
            <a:spLocks noGrp="1"/>
          </p:cNvSpPr>
          <p:nvPr>
            <p:ph type="ftr" idx="8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algn="ctr">
              <a:buNone/>
              <a:defRPr lang="uk-UA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uk-UA" sz="1400" b="0" strike="noStrike" spc="-1">
                <a:latin typeface="Times New Roman"/>
              </a:rPr>
              <a:t>&lt;Fußzeile&gt;</a:t>
            </a:r>
          </a:p>
        </p:txBody>
      </p:sp>
      <p:sp>
        <p:nvSpPr>
          <p:cNvPr id="87" name="PlaceHolder 5"/>
          <p:cNvSpPr>
            <a:spLocks noGrp="1"/>
          </p:cNvSpPr>
          <p:nvPr>
            <p:ph type="sldNum" idx="9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4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7D5A87D-478D-4489-8FCD-087D01C618E7}" type="slidenum">
              <a:rPr lang="en-US" sz="1400" b="0" strike="noStrike" spc="-1">
                <a:solidFill>
                  <a:srgbClr val="000000"/>
                </a:solidFill>
                <a:latin typeface="Arial"/>
              </a:rPr>
              <a:t>‹#›</a:t>
            </a:fld>
            <a:endParaRPr lang="uk-UA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1331640" y="1219320"/>
            <a:ext cx="7200360" cy="17521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uk-UA" sz="5400" b="1" strike="noStrike" spc="-1">
                <a:solidFill>
                  <a:srgbClr val="FF0000"/>
                </a:solidFill>
                <a:latin typeface="Arial"/>
              </a:rPr>
              <a:t>РИТОРИЧНІ ФІГУРИ</a:t>
            </a:r>
            <a:endParaRPr lang="en-US" sz="5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0656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uk-UA" sz="3600" b="1" strike="noStrike" spc="-1">
                <a:solidFill>
                  <a:srgbClr val="C00000"/>
                </a:solidFill>
                <a:latin typeface="Arial"/>
              </a:rPr>
              <a:t>А</a:t>
            </a:r>
            <a:r>
              <a:rPr lang="uk-UA" sz="2800" b="1" strike="noStrike" spc="-1">
                <a:solidFill>
                  <a:srgbClr val="C00000"/>
                </a:solidFill>
                <a:latin typeface="Arial"/>
              </a:rPr>
              <a:t>нафора</a:t>
            </a:r>
            <a:r>
              <a:rPr lang="uk-UA" sz="2000" b="1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uk-UA" sz="2000" b="1" strike="noStrike" spc="-1">
                <a:solidFill>
                  <a:srgbClr val="C00000"/>
                </a:solidFill>
                <a:latin typeface="Arial"/>
              </a:rPr>
              <a:t>(або єдинопочаток) – </a:t>
            </a:r>
            <a:r>
              <a:rPr lang="uk-UA" sz="2000" b="1" strike="noStrike" spc="-1">
                <a:solidFill>
                  <a:srgbClr val="002060"/>
                </a:solidFill>
                <a:latin typeface="Arial"/>
              </a:rPr>
              <a:t>фігура мови, коли на початку речення або рядків повторюються однакові слова, словосполучення.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455760" y="1340640"/>
            <a:ext cx="8226000" cy="54003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uk-UA" sz="2000" b="1" strike="noStrike" spc="-1">
                <a:solidFill>
                  <a:srgbClr val="C00000"/>
                </a:solidFill>
                <a:latin typeface="Arial"/>
              </a:rPr>
              <a:t> </a:t>
            </a:r>
            <a:r>
              <a:rPr lang="uk-UA" sz="2000" b="1" strike="noStrike" spc="-1">
                <a:solidFill>
                  <a:srgbClr val="000000"/>
                </a:solidFill>
                <a:latin typeface="Arial"/>
              </a:rPr>
              <a:t>1)</a:t>
            </a:r>
            <a:r>
              <a:rPr lang="uk-UA" sz="2000" b="1" strike="noStrike" spc="-1">
                <a:solidFill>
                  <a:srgbClr val="C00000"/>
                </a:solidFill>
                <a:latin typeface="Arial"/>
              </a:rPr>
              <a:t> Ні </a:t>
            </a:r>
            <a:r>
              <a:rPr lang="uk-UA" sz="2000" b="1" strike="noStrike" spc="-1">
                <a:solidFill>
                  <a:srgbClr val="000000"/>
                </a:solidFill>
                <a:latin typeface="Arial"/>
              </a:rPr>
              <a:t>попівськії тортури,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uk-UA" sz="2000" b="1" strike="noStrike" spc="-1">
                <a:solidFill>
                  <a:srgbClr val="000000"/>
                </a:solidFill>
                <a:latin typeface="Arial"/>
              </a:rPr>
              <a:t>     </a:t>
            </a:r>
            <a:r>
              <a:rPr lang="uk-UA" sz="2000" b="1" strike="noStrike" spc="-1">
                <a:solidFill>
                  <a:srgbClr val="C00000"/>
                </a:solidFill>
                <a:latin typeface="Arial"/>
              </a:rPr>
              <a:t>Ні</a:t>
            </a:r>
            <a:r>
              <a:rPr lang="uk-UA" sz="2000" b="1" strike="noStrike" spc="-1">
                <a:solidFill>
                  <a:srgbClr val="000000"/>
                </a:solidFill>
                <a:latin typeface="Arial"/>
              </a:rPr>
              <a:t> тюремні царські мури,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uk-UA" sz="2000" b="1" strike="noStrike" spc="-1">
                <a:solidFill>
                  <a:srgbClr val="000000"/>
                </a:solidFill>
                <a:latin typeface="Arial"/>
              </a:rPr>
              <a:t>     </a:t>
            </a:r>
            <a:r>
              <a:rPr lang="uk-UA" sz="2000" b="1" strike="noStrike" spc="-1">
                <a:solidFill>
                  <a:srgbClr val="C00000"/>
                </a:solidFill>
                <a:latin typeface="Arial"/>
              </a:rPr>
              <a:t>Ані </a:t>
            </a:r>
            <a:r>
              <a:rPr lang="uk-UA" sz="2000" b="1" strike="noStrike" spc="-1">
                <a:solidFill>
                  <a:srgbClr val="000000"/>
                </a:solidFill>
                <a:latin typeface="Arial"/>
              </a:rPr>
              <a:t>війська муштровані,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uk-UA" sz="2000" b="1" strike="noStrike" spc="-1">
                <a:solidFill>
                  <a:srgbClr val="000000"/>
                </a:solidFill>
                <a:latin typeface="Arial"/>
              </a:rPr>
              <a:t>     </a:t>
            </a:r>
            <a:r>
              <a:rPr lang="uk-UA" sz="2000" b="1" strike="noStrike" spc="-1">
                <a:solidFill>
                  <a:srgbClr val="C00000"/>
                </a:solidFill>
                <a:latin typeface="Arial"/>
              </a:rPr>
              <a:t>Ні</a:t>
            </a:r>
            <a:r>
              <a:rPr lang="uk-UA" sz="2000" b="1" strike="noStrike" spc="-1">
                <a:solidFill>
                  <a:srgbClr val="000000"/>
                </a:solidFill>
                <a:latin typeface="Arial"/>
              </a:rPr>
              <a:t> гармати лаштовані,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uk-UA" sz="2000" b="1" strike="noStrike" spc="-1">
                <a:solidFill>
                  <a:srgbClr val="000000"/>
                </a:solidFill>
                <a:latin typeface="Arial"/>
              </a:rPr>
              <a:t>     </a:t>
            </a:r>
            <a:r>
              <a:rPr lang="uk-UA" sz="2000" b="1" strike="noStrike" spc="-1">
                <a:solidFill>
                  <a:srgbClr val="C00000"/>
                </a:solidFill>
                <a:latin typeface="Arial"/>
              </a:rPr>
              <a:t>Ні</a:t>
            </a:r>
            <a:r>
              <a:rPr lang="uk-UA" sz="2000" b="1" strike="noStrike" spc="-1">
                <a:solidFill>
                  <a:srgbClr val="000000"/>
                </a:solidFill>
                <a:latin typeface="Arial"/>
              </a:rPr>
              <a:t> шпіонське ремесло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uk-UA" sz="2000" b="1" strike="noStrike" spc="-1">
                <a:solidFill>
                  <a:srgbClr val="000000"/>
                </a:solidFill>
                <a:latin typeface="Arial"/>
              </a:rPr>
              <a:t>     В гріб його ще не звело!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58452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uk-UA" sz="2000" b="1" strike="noStrike" spc="-1">
                <a:solidFill>
                  <a:srgbClr val="000000"/>
                </a:solidFill>
                <a:latin typeface="Arial"/>
              </a:rPr>
              <a:t>2) </a:t>
            </a:r>
            <a:r>
              <a:rPr lang="uk-UA" sz="2000" b="1" strike="noStrike" spc="-1">
                <a:solidFill>
                  <a:srgbClr val="C00000"/>
                </a:solidFill>
                <a:latin typeface="Arial"/>
              </a:rPr>
              <a:t>Летять</a:t>
            </a:r>
            <a:r>
              <a:rPr lang="uk-UA" sz="2000" b="1" strike="noStrike" spc="-1">
                <a:solidFill>
                  <a:srgbClr val="000000"/>
                </a:solidFill>
                <a:latin typeface="Arial"/>
              </a:rPr>
              <a:t> стежини до Дніпра,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58452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uk-UA" sz="2000" b="1" strike="noStrike" spc="-1">
                <a:solidFill>
                  <a:srgbClr val="C00000"/>
                </a:solidFill>
                <a:latin typeface="Arial"/>
              </a:rPr>
              <a:t>Летять</a:t>
            </a:r>
            <a:r>
              <a:rPr lang="uk-UA" sz="2000" b="1" strike="noStrike" spc="-1">
                <a:solidFill>
                  <a:srgbClr val="000000"/>
                </a:solidFill>
                <a:latin typeface="Arial"/>
              </a:rPr>
              <a:t> хмарки, </a:t>
            </a:r>
            <a:r>
              <a:rPr lang="uk-UA" sz="2000" b="1" strike="noStrike" spc="-1">
                <a:solidFill>
                  <a:srgbClr val="C00000"/>
                </a:solidFill>
                <a:latin typeface="Arial"/>
              </a:rPr>
              <a:t>летять </a:t>
            </a:r>
            <a:r>
              <a:rPr lang="uk-UA" sz="2000" b="1" strike="noStrike" spc="-1">
                <a:solidFill>
                  <a:srgbClr val="000000"/>
                </a:solidFill>
                <a:latin typeface="Arial"/>
              </a:rPr>
              <a:t>дороги,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58452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uk-UA" sz="2000" b="1" strike="noStrike" spc="-1">
                <a:solidFill>
                  <a:srgbClr val="000000"/>
                </a:solidFill>
                <a:latin typeface="Arial"/>
              </a:rPr>
              <a:t>Зібгавши куряву під ноги.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58452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uk-UA" sz="2000" b="1" strike="noStrike" spc="-1">
                <a:solidFill>
                  <a:srgbClr val="C00000"/>
                </a:solidFill>
                <a:latin typeface="Arial"/>
              </a:rPr>
              <a:t>Летять</a:t>
            </a:r>
            <a:r>
              <a:rPr lang="uk-UA" sz="2000" b="1" strike="noStrike" spc="-1">
                <a:solidFill>
                  <a:srgbClr val="000000"/>
                </a:solidFill>
                <a:latin typeface="Arial"/>
              </a:rPr>
              <a:t> студенти і монахи,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58452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uk-UA" sz="2000" b="1" strike="noStrike" spc="-1">
                <a:solidFill>
                  <a:srgbClr val="C00000"/>
                </a:solidFill>
                <a:latin typeface="Arial"/>
              </a:rPr>
              <a:t>Летять</a:t>
            </a:r>
            <a:r>
              <a:rPr lang="uk-UA" sz="2000" b="1" strike="noStrike" spc="-1">
                <a:solidFill>
                  <a:srgbClr val="000000"/>
                </a:solidFill>
                <a:latin typeface="Arial"/>
              </a:rPr>
              <a:t> мундири і папахи,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58452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uk-UA" sz="2000" b="1" strike="noStrike" spc="-1">
                <a:solidFill>
                  <a:srgbClr val="C00000"/>
                </a:solidFill>
                <a:latin typeface="Arial"/>
              </a:rPr>
              <a:t>Летять</a:t>
            </a:r>
            <a:r>
              <a:rPr lang="uk-UA" sz="2000" b="1" strike="noStrike" spc="-1">
                <a:solidFill>
                  <a:srgbClr val="000000"/>
                </a:solidFill>
                <a:latin typeface="Arial"/>
              </a:rPr>
              <a:t> солом’яні брилі,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58452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uk-UA" sz="2000" b="1" strike="noStrike" spc="-1">
                <a:solidFill>
                  <a:srgbClr val="C00000"/>
                </a:solidFill>
                <a:latin typeface="Arial"/>
              </a:rPr>
              <a:t>Летять</a:t>
            </a:r>
            <a:r>
              <a:rPr lang="uk-UA" sz="2000" b="1" strike="noStrike" spc="-1">
                <a:solidFill>
                  <a:srgbClr val="000000"/>
                </a:solidFill>
                <a:latin typeface="Arial"/>
              </a:rPr>
              <a:t> кленові костилі,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58452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uk-UA" sz="2000" b="1" strike="noStrike" spc="-1">
                <a:solidFill>
                  <a:srgbClr val="C00000"/>
                </a:solidFill>
                <a:latin typeface="Arial"/>
              </a:rPr>
              <a:t>Летять</a:t>
            </a:r>
            <a:r>
              <a:rPr lang="uk-UA" sz="2000" b="1" strike="noStrike" spc="-1">
                <a:solidFill>
                  <a:srgbClr val="000000"/>
                </a:solidFill>
                <a:latin typeface="Arial"/>
              </a:rPr>
              <a:t> берлини і підводи,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58452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uk-UA" sz="2000" b="1" strike="noStrike" spc="-1">
                <a:solidFill>
                  <a:srgbClr val="C00000"/>
                </a:solidFill>
                <a:latin typeface="Arial"/>
              </a:rPr>
              <a:t>Летять </a:t>
            </a:r>
            <a:r>
              <a:rPr lang="uk-UA" sz="2000" b="1" strike="noStrike" spc="-1">
                <a:solidFill>
                  <a:srgbClr val="000000"/>
                </a:solidFill>
                <a:latin typeface="Arial"/>
              </a:rPr>
              <a:t>віки, </a:t>
            </a:r>
            <a:r>
              <a:rPr lang="uk-UA" sz="2000" b="1" strike="noStrike" spc="-1">
                <a:solidFill>
                  <a:srgbClr val="C00000"/>
                </a:solidFill>
                <a:latin typeface="Arial"/>
              </a:rPr>
              <a:t>летять</a:t>
            </a:r>
            <a:r>
              <a:rPr lang="uk-UA" sz="2000" b="1" strike="noStrike" spc="-1">
                <a:solidFill>
                  <a:srgbClr val="000000"/>
                </a:solidFill>
                <a:latin typeface="Arial"/>
              </a:rPr>
              <a:t> народи.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uk-UA" sz="2400" b="1" strike="noStrike" spc="-1">
                <a:solidFill>
                  <a:srgbClr val="C00000"/>
                </a:solidFill>
                <a:latin typeface="Arial"/>
              </a:rPr>
              <a:t>Епіфора – </a:t>
            </a:r>
            <a:r>
              <a:rPr lang="uk-UA" sz="2400" b="1" strike="noStrike" spc="-1">
                <a:solidFill>
                  <a:srgbClr val="002060"/>
                </a:solidFill>
                <a:latin typeface="Arial"/>
              </a:rPr>
              <a:t>повторення однакових слів і звукосполучень у кінці рядків або строф із метою посилення виразності.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8226000" cy="4525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tarSymbol"/>
              <a:buAutoNum type="arabicParenR"/>
            </a:pPr>
            <a:r>
              <a:rPr lang="uk-UA" sz="2400" b="1" strike="noStrike" spc="-1">
                <a:solidFill>
                  <a:srgbClr val="000000"/>
                </a:solidFill>
                <a:latin typeface="Arial"/>
              </a:rPr>
              <a:t>Я був </a:t>
            </a:r>
            <a:r>
              <a:rPr lang="uk-UA" sz="2400" b="1" strike="noStrike" spc="-1">
                <a:solidFill>
                  <a:srgbClr val="A50021"/>
                </a:solidFill>
                <a:latin typeface="Arial"/>
              </a:rPr>
              <a:t>молодий і красивий.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442800" indent="-44280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uk-UA" sz="2400" b="1" strike="noStrike" spc="-1">
                <a:solidFill>
                  <a:srgbClr val="000000"/>
                </a:solidFill>
                <a:latin typeface="Arial"/>
              </a:rPr>
              <a:t>     Невже </a:t>
            </a:r>
            <a:r>
              <a:rPr lang="uk-UA" sz="2400" b="1" strike="noStrike" spc="-1">
                <a:solidFill>
                  <a:srgbClr val="A50021"/>
                </a:solidFill>
                <a:latin typeface="Arial"/>
              </a:rPr>
              <a:t>молодий і красивий</a:t>
            </a:r>
            <a:r>
              <a:rPr lang="uk-UA" sz="2400" b="1" strike="noStrike" spc="-1">
                <a:solidFill>
                  <a:srgbClr val="000000"/>
                </a:solidFill>
                <a:latin typeface="Arial"/>
              </a:rPr>
              <a:t>?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442800" indent="-44280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uk-UA" sz="2400" b="1" strike="noStrike" spc="-1">
                <a:solidFill>
                  <a:srgbClr val="000000"/>
                </a:solidFill>
                <a:latin typeface="Arial"/>
              </a:rPr>
              <a:t>     Це я </a:t>
            </a:r>
            <a:r>
              <a:rPr lang="uk-UA" sz="2400" b="1" strike="noStrike" spc="-1">
                <a:solidFill>
                  <a:srgbClr val="A50021"/>
                </a:solidFill>
                <a:latin typeface="Arial"/>
              </a:rPr>
              <a:t>молодий і красивий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442800" indent="-44280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uk-UA" sz="2400" b="1" strike="noStrike" spc="-1">
                <a:solidFill>
                  <a:srgbClr val="000000"/>
                </a:solidFill>
                <a:latin typeface="Arial"/>
              </a:rPr>
              <a:t>     Із далечі в далеч ішов!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215280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uk-UA" sz="2400" b="1" strike="noStrike" spc="-1">
                <a:solidFill>
                  <a:srgbClr val="000000"/>
                </a:solidFill>
                <a:latin typeface="Arial"/>
              </a:rPr>
              <a:t>2) Як розплутать клубок розл</a:t>
            </a:r>
            <a:r>
              <a:rPr lang="uk-UA" sz="2400" b="1" strike="noStrike" spc="-1">
                <a:solidFill>
                  <a:srgbClr val="A50021"/>
                </a:solidFill>
                <a:latin typeface="Arial"/>
              </a:rPr>
              <a:t>ук</a:t>
            </a:r>
            <a:r>
              <a:rPr lang="uk-UA" sz="2400" b="1" strike="noStrike" spc="-1">
                <a:solidFill>
                  <a:srgbClr val="000000"/>
                </a:solidFill>
                <a:latin typeface="Arial"/>
              </a:rPr>
              <a:t>?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2595600" indent="-44280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uk-UA" sz="2400" b="1" strike="noStrike" spc="-1">
                <a:solidFill>
                  <a:srgbClr val="000000"/>
                </a:solidFill>
                <a:latin typeface="Arial"/>
              </a:rPr>
              <a:t>    Випить дотик коханих р</a:t>
            </a:r>
            <a:r>
              <a:rPr lang="uk-UA" sz="2400" b="1" strike="noStrike" spc="-1">
                <a:solidFill>
                  <a:srgbClr val="A50021"/>
                </a:solidFill>
                <a:latin typeface="Arial"/>
              </a:rPr>
              <a:t>ук</a:t>
            </a:r>
            <a:r>
              <a:rPr lang="uk-UA" sz="2400" b="1" strike="noStrike" spc="-1">
                <a:solidFill>
                  <a:srgbClr val="000000"/>
                </a:solidFill>
                <a:latin typeface="Arial"/>
              </a:rPr>
              <a:t>?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2595600" indent="-44280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uk-UA" sz="2400" b="1" strike="noStrike" spc="-1">
                <a:solidFill>
                  <a:srgbClr val="000000"/>
                </a:solidFill>
                <a:latin typeface="Arial"/>
              </a:rPr>
              <a:t>    Як, притишивши серця ст</a:t>
            </a:r>
            <a:r>
              <a:rPr lang="uk-UA" sz="2400" b="1" strike="noStrike" spc="-1">
                <a:solidFill>
                  <a:srgbClr val="A50021"/>
                </a:solidFill>
                <a:latin typeface="Arial"/>
              </a:rPr>
              <a:t>ук</a:t>
            </a:r>
            <a:r>
              <a:rPr lang="uk-UA" sz="2400" b="1" strike="noStrike" spc="-1">
                <a:solidFill>
                  <a:srgbClr val="000000"/>
                </a:solidFill>
                <a:latin typeface="Arial"/>
              </a:rPr>
              <a:t>,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2595600" indent="-44280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uk-UA" sz="2400" b="1" strike="noStrike" spc="-1">
                <a:solidFill>
                  <a:srgbClr val="000000"/>
                </a:solidFill>
                <a:latin typeface="Arial"/>
              </a:rPr>
              <a:t>    Віднайти найчистіший зв</a:t>
            </a:r>
            <a:r>
              <a:rPr lang="uk-UA" sz="2400" b="1" strike="noStrike" spc="-1">
                <a:solidFill>
                  <a:srgbClr val="A50021"/>
                </a:solidFill>
                <a:latin typeface="Arial"/>
              </a:rPr>
              <a:t>ук</a:t>
            </a:r>
            <a:r>
              <a:rPr lang="uk-UA" sz="2400" b="1" strike="noStrike" spc="-1">
                <a:solidFill>
                  <a:srgbClr val="000000"/>
                </a:solidFill>
                <a:latin typeface="Arial"/>
              </a:rPr>
              <a:t>?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7776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uk-UA" sz="2800" b="1" strike="noStrike" spc="-1">
                <a:solidFill>
                  <a:srgbClr val="A50021"/>
                </a:solidFill>
                <a:latin typeface="Arial"/>
              </a:rPr>
              <a:t>Рефрен – </a:t>
            </a:r>
            <a:r>
              <a:rPr lang="uk-UA" sz="2800" b="1" strike="noStrike" spc="-1">
                <a:solidFill>
                  <a:srgbClr val="002060"/>
                </a:solidFill>
                <a:latin typeface="Arial"/>
              </a:rPr>
              <a:t>повторення групи слів, рядка або кількох віршованих рядків у строфах.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455760" y="1556640"/>
            <a:ext cx="8226000" cy="45691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uk-UA" sz="2800" b="1" strike="noStrike" spc="-1">
                <a:solidFill>
                  <a:srgbClr val="C00000"/>
                </a:solidFill>
                <a:latin typeface="Arial"/>
              </a:rPr>
              <a:t>    Ти мене любиш 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442800" indent="-442800"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uk-UA" sz="2800" b="1" strike="noStrike" spc="-1">
                <a:solidFill>
                  <a:srgbClr val="000000"/>
                </a:solidFill>
                <a:latin typeface="Arial"/>
              </a:rPr>
              <a:t>     Зоряно-тихо,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442800" indent="-442800"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uk-UA" sz="2800" b="1" strike="noStrike" spc="-1">
                <a:solidFill>
                  <a:srgbClr val="C00000"/>
                </a:solidFill>
                <a:latin typeface="Arial"/>
              </a:rPr>
              <a:t>    Ти мене любиш 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442800" indent="-442800"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uk-UA" sz="2800" b="1" strike="noStrike" spc="-1">
                <a:solidFill>
                  <a:srgbClr val="000000"/>
                </a:solidFill>
                <a:latin typeface="Arial"/>
              </a:rPr>
              <a:t>    Ніжно-прозоро,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442800" indent="-442800"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uk-UA" sz="2800" b="1" strike="noStrike" spc="-1">
                <a:solidFill>
                  <a:srgbClr val="C00000"/>
                </a:solidFill>
                <a:latin typeface="Arial"/>
              </a:rPr>
              <a:t>    Ти мене любиш, -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442800" indent="-442800"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uk-UA" sz="2800" b="1" strike="noStrike" spc="-1">
                <a:solidFill>
                  <a:srgbClr val="000000"/>
                </a:solidFill>
                <a:latin typeface="Arial"/>
              </a:rPr>
              <a:t>    Трави притихли.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442800" indent="-442800"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uk-UA" sz="2800" b="1" strike="noStrike" spc="-1">
                <a:solidFill>
                  <a:srgbClr val="C00000"/>
                </a:solidFill>
                <a:latin typeface="Arial"/>
              </a:rPr>
              <a:t>    Ти мене любиш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442800" indent="-442800"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uk-UA" sz="2800" b="1" strike="noStrike" spc="-1">
                <a:solidFill>
                  <a:srgbClr val="000000"/>
                </a:solidFill>
                <a:latin typeface="Arial"/>
              </a:rPr>
              <a:t>    В світлих узорах.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uk-UA" sz="2800" b="1" strike="noStrike" spc="-1">
                <a:solidFill>
                  <a:srgbClr val="C00000"/>
                </a:solidFill>
                <a:latin typeface="Arial"/>
              </a:rPr>
              <a:t>Асонанс</a:t>
            </a:r>
            <a:r>
              <a:rPr lang="uk-UA" sz="2800" b="1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uk-UA" sz="2800" b="1" strike="noStrike" spc="-1">
                <a:solidFill>
                  <a:srgbClr val="002060"/>
                </a:solidFill>
                <a:latin typeface="Arial"/>
              </a:rPr>
              <a:t>– </a:t>
            </a:r>
            <a:r>
              <a:rPr lang="uk-UA" sz="2800" b="1" i="1" strike="noStrike" spc="-1">
                <a:solidFill>
                  <a:srgbClr val="000000"/>
                </a:solidFill>
                <a:latin typeface="Arial"/>
              </a:rPr>
              <a:t>повторення однакових голосних звуків з метою надання милозвучності.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8226000" cy="4525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/>
          <a:p>
            <a:pPr marL="1165320"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uk-UA" sz="2800" b="1" strike="noStrike" spc="-1">
                <a:solidFill>
                  <a:srgbClr val="002060"/>
                </a:solidFill>
                <a:latin typeface="Arial"/>
              </a:rPr>
              <a:t>Не вт</a:t>
            </a:r>
            <a:r>
              <a:rPr lang="uk-UA" sz="2800" b="1" strike="noStrike" spc="-1">
                <a:solidFill>
                  <a:srgbClr val="A50021"/>
                </a:solidFill>
                <a:latin typeface="Arial"/>
              </a:rPr>
              <a:t>і</a:t>
            </a:r>
            <a:r>
              <a:rPr lang="uk-UA" sz="2800" b="1" strike="noStrike" spc="-1">
                <a:solidFill>
                  <a:srgbClr val="002060"/>
                </a:solidFill>
                <a:latin typeface="Arial"/>
              </a:rPr>
              <a:t>катиму б</a:t>
            </a:r>
            <a:r>
              <a:rPr lang="uk-UA" sz="2800" b="1" strike="noStrike" spc="-1">
                <a:solidFill>
                  <a:srgbClr val="A50021"/>
                </a:solidFill>
                <a:latin typeface="Arial"/>
              </a:rPr>
              <a:t>і</a:t>
            </a:r>
            <a:r>
              <a:rPr lang="uk-UA" sz="2800" b="1" strike="noStrike" spc="-1">
                <a:solidFill>
                  <a:srgbClr val="002060"/>
                </a:solidFill>
                <a:latin typeface="Arial"/>
              </a:rPr>
              <a:t>льше в</a:t>
            </a:r>
            <a:r>
              <a:rPr lang="uk-UA" sz="2800" b="1" strike="noStrike" spc="-1">
                <a:solidFill>
                  <a:srgbClr val="A50021"/>
                </a:solidFill>
                <a:latin typeface="Arial"/>
              </a:rPr>
              <a:t>і</a:t>
            </a:r>
            <a:r>
              <a:rPr lang="uk-UA" sz="2800" b="1" strike="noStrike" spc="-1">
                <a:solidFill>
                  <a:srgbClr val="002060"/>
                </a:solidFill>
                <a:latin typeface="Arial"/>
              </a:rPr>
              <a:t>д дол</a:t>
            </a:r>
            <a:r>
              <a:rPr lang="uk-UA" sz="2800" b="1" strike="noStrike" spc="-1">
                <a:solidFill>
                  <a:srgbClr val="A50021"/>
                </a:solidFill>
                <a:latin typeface="Arial"/>
              </a:rPr>
              <a:t>і</a:t>
            </a:r>
            <a:r>
              <a:rPr lang="uk-UA" sz="2800" b="1" strike="noStrike" spc="-1">
                <a:solidFill>
                  <a:srgbClr val="002060"/>
                </a:solidFill>
                <a:latin typeface="Arial"/>
              </a:rPr>
              <a:t>,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1165320"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uk-UA" sz="2800" b="1" strike="noStrike" spc="-1">
                <a:solidFill>
                  <a:srgbClr val="002060"/>
                </a:solidFill>
                <a:latin typeface="Arial"/>
              </a:rPr>
              <a:t>Не зд</a:t>
            </a:r>
            <a:r>
              <a:rPr lang="uk-UA" sz="2800" b="1" strike="noStrike" spc="-1">
                <a:solidFill>
                  <a:srgbClr val="A50021"/>
                </a:solidFill>
                <a:latin typeface="Arial"/>
              </a:rPr>
              <a:t>і</a:t>
            </a:r>
            <a:r>
              <a:rPr lang="uk-UA" sz="2800" b="1" strike="noStrike" spc="-1">
                <a:solidFill>
                  <a:srgbClr val="002060"/>
                </a:solidFill>
                <a:latin typeface="Arial"/>
              </a:rPr>
              <a:t>йматимуть в</a:t>
            </a:r>
            <a:r>
              <a:rPr lang="uk-UA" sz="2800" b="1" strike="noStrike" spc="-1">
                <a:solidFill>
                  <a:srgbClr val="A50021"/>
                </a:solidFill>
                <a:latin typeface="Arial"/>
              </a:rPr>
              <a:t>і</a:t>
            </a:r>
            <a:r>
              <a:rPr lang="uk-UA" sz="2800" b="1" strike="noStrike" spc="-1">
                <a:solidFill>
                  <a:srgbClr val="002060"/>
                </a:solidFill>
                <a:latin typeface="Arial"/>
              </a:rPr>
              <a:t>холи сн</a:t>
            </a:r>
            <a:r>
              <a:rPr lang="uk-UA" sz="2800" b="1" strike="noStrike" spc="-1">
                <a:solidFill>
                  <a:srgbClr val="A50021"/>
                </a:solidFill>
                <a:latin typeface="Arial"/>
              </a:rPr>
              <a:t>і</a:t>
            </a:r>
            <a:r>
              <a:rPr lang="uk-UA" sz="2800" b="1" strike="noStrike" spc="-1">
                <a:solidFill>
                  <a:srgbClr val="002060"/>
                </a:solidFill>
                <a:latin typeface="Arial"/>
              </a:rPr>
              <a:t>в,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1165320"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uk-UA" sz="2800" b="1" strike="noStrike" spc="-1">
                <a:solidFill>
                  <a:srgbClr val="002060"/>
                </a:solidFill>
                <a:latin typeface="Arial"/>
              </a:rPr>
              <a:t>Мр</a:t>
            </a:r>
            <a:r>
              <a:rPr lang="uk-UA" sz="2800" b="1" strike="noStrike" spc="-1">
                <a:solidFill>
                  <a:srgbClr val="A50021"/>
                </a:solidFill>
                <a:latin typeface="Arial"/>
              </a:rPr>
              <a:t>і</a:t>
            </a:r>
            <a:r>
              <a:rPr lang="uk-UA" sz="2800" b="1" strike="noStrike" spc="-1">
                <a:solidFill>
                  <a:srgbClr val="002060"/>
                </a:solidFill>
                <a:latin typeface="Arial"/>
              </a:rPr>
              <a:t>й, фантаз</a:t>
            </a:r>
            <a:r>
              <a:rPr lang="uk-UA" sz="2800" b="1" strike="noStrike" spc="-1">
                <a:solidFill>
                  <a:srgbClr val="A50021"/>
                </a:solidFill>
                <a:latin typeface="Arial"/>
              </a:rPr>
              <a:t>і</a:t>
            </a:r>
            <a:r>
              <a:rPr lang="uk-UA" sz="2800" b="1" strike="noStrike" spc="-1">
                <a:solidFill>
                  <a:srgbClr val="002060"/>
                </a:solidFill>
                <a:latin typeface="Arial"/>
              </a:rPr>
              <a:t>й, </a:t>
            </a:r>
            <a:r>
              <a:rPr lang="uk-UA" sz="2800" b="1" strike="noStrike" spc="-1">
                <a:solidFill>
                  <a:srgbClr val="A50021"/>
                </a:solidFill>
                <a:latin typeface="Arial"/>
              </a:rPr>
              <a:t>і</a:t>
            </a:r>
            <a:r>
              <a:rPr lang="uk-UA" sz="2800" b="1" strike="noStrike" spc="-1">
                <a:solidFill>
                  <a:srgbClr val="002060"/>
                </a:solidFill>
                <a:latin typeface="Arial"/>
              </a:rPr>
              <a:t>люз</a:t>
            </a:r>
            <a:r>
              <a:rPr lang="uk-UA" sz="2800" b="1" strike="noStrike" spc="-1">
                <a:solidFill>
                  <a:srgbClr val="A50021"/>
                </a:solidFill>
                <a:latin typeface="Arial"/>
              </a:rPr>
              <a:t>і</a:t>
            </a:r>
            <a:r>
              <a:rPr lang="uk-UA" sz="2800" b="1" strike="noStrike" spc="-1">
                <a:solidFill>
                  <a:srgbClr val="002060"/>
                </a:solidFill>
                <a:latin typeface="Arial"/>
              </a:rPr>
              <a:t>й… Довол</a:t>
            </a:r>
            <a:r>
              <a:rPr lang="uk-UA" sz="2800" b="1" strike="noStrike" spc="-1">
                <a:solidFill>
                  <a:srgbClr val="A50021"/>
                </a:solidFill>
                <a:latin typeface="Arial"/>
              </a:rPr>
              <a:t>і</a:t>
            </a:r>
            <a:r>
              <a:rPr lang="uk-UA" sz="2800" b="1" strike="noStrike" spc="-1">
                <a:solidFill>
                  <a:srgbClr val="002060"/>
                </a:solidFill>
                <a:latin typeface="Arial"/>
              </a:rPr>
              <a:t>!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1165320"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uk-UA" sz="2800" b="1" strike="noStrike" spc="-1">
                <a:solidFill>
                  <a:srgbClr val="002060"/>
                </a:solidFill>
                <a:latin typeface="Arial"/>
              </a:rPr>
              <a:t>Я не в</a:t>
            </a:r>
            <a:r>
              <a:rPr lang="uk-UA" sz="2800" b="1" strike="noStrike" spc="-1">
                <a:solidFill>
                  <a:srgbClr val="A50021"/>
                </a:solidFill>
                <a:latin typeface="Arial"/>
              </a:rPr>
              <a:t>і</a:t>
            </a:r>
            <a:r>
              <a:rPr lang="uk-UA" sz="2800" b="1" strike="noStrike" spc="-1">
                <a:solidFill>
                  <a:srgbClr val="002060"/>
                </a:solidFill>
                <a:latin typeface="Arial"/>
              </a:rPr>
              <a:t>рю! – хай гаснуть п</a:t>
            </a:r>
            <a:r>
              <a:rPr lang="uk-UA" sz="2800" b="1" strike="noStrike" spc="-1">
                <a:solidFill>
                  <a:srgbClr val="A50021"/>
                </a:solidFill>
                <a:latin typeface="Arial"/>
              </a:rPr>
              <a:t>і</a:t>
            </a:r>
            <a:r>
              <a:rPr lang="uk-UA" sz="2800" b="1" strike="noStrike" spc="-1">
                <a:solidFill>
                  <a:srgbClr val="002060"/>
                </a:solidFill>
                <a:latin typeface="Arial"/>
              </a:rPr>
              <a:t>сн</a:t>
            </a:r>
            <a:r>
              <a:rPr lang="uk-UA" sz="2800" b="1" strike="noStrike" spc="-1">
                <a:solidFill>
                  <a:srgbClr val="A50021"/>
                </a:solidFill>
                <a:latin typeface="Arial"/>
              </a:rPr>
              <a:t>і</a:t>
            </a:r>
            <a:r>
              <a:rPr lang="uk-UA" sz="2800" b="1" strike="noStrike" spc="-1">
                <a:solidFill>
                  <a:srgbClr val="002060"/>
                </a:solidFill>
                <a:latin typeface="Arial"/>
              </a:rPr>
              <a:t>.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uk-UA" sz="2400" b="1" strike="noStrike" spc="-1">
                <a:solidFill>
                  <a:srgbClr val="0D0D0D"/>
                </a:solidFill>
                <a:latin typeface="Arial"/>
              </a:rPr>
              <a:t>О – спів, радість, відвага, сила духу.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uk-UA" sz="2400" b="1" strike="noStrike" spc="-1">
                <a:solidFill>
                  <a:srgbClr val="0D0D0D"/>
                </a:solidFill>
                <a:latin typeface="Arial"/>
              </a:rPr>
              <a:t>І – спокій, ніжність, кохання, висота, переляк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uk-UA" sz="2400" b="1" strike="noStrike" spc="-1">
                <a:solidFill>
                  <a:srgbClr val="0D0D0D"/>
                </a:solidFill>
                <a:latin typeface="Arial"/>
              </a:rPr>
              <a:t>А – голосіння, голосний крик, радість, страх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uk-UA" sz="2400" b="1" strike="noStrike" spc="-1">
                <a:solidFill>
                  <a:srgbClr val="0D0D0D"/>
                </a:solidFill>
                <a:latin typeface="Arial"/>
              </a:rPr>
              <a:t>У – сум, біль, страх передчуття смерті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8496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uk-UA" sz="2400" b="1" strike="noStrike" spc="-1">
                <a:solidFill>
                  <a:srgbClr val="C00000"/>
                </a:solidFill>
                <a:latin typeface="Arial"/>
              </a:rPr>
              <a:t>Алітерація –</a:t>
            </a:r>
            <a:r>
              <a:rPr lang="uk-UA" sz="2400" b="1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uk-UA" sz="2400" b="1" strike="noStrike" spc="-1">
                <a:solidFill>
                  <a:srgbClr val="002060"/>
                </a:solidFill>
                <a:latin typeface="Arial"/>
              </a:rPr>
              <a:t>повторення приголосних звуків для посилення інтонаційної і смислової виразності.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455760" y="1268640"/>
            <a:ext cx="8226000" cy="558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uk-UA" sz="2400" b="1" strike="noStrike" spc="-1">
                <a:solidFill>
                  <a:srgbClr val="000000"/>
                </a:solidFill>
                <a:latin typeface="Arial"/>
              </a:rPr>
              <a:t>1) 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С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ипле, 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с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теле 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с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ад 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с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амотній</a:t>
            </a:r>
            <a:br/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    С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ірий 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с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муток — 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с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рібний 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с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ніг, —</a:t>
            </a:r>
            <a:br/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    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С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умно 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с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тогне 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с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онний 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с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трумінь,</a:t>
            </a:r>
            <a:br/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    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С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ерце 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с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луха 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с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мертний 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с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міх…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134136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uk-UA" sz="2400" b="1" strike="noStrike" spc="-1">
                <a:solidFill>
                  <a:srgbClr val="000000"/>
                </a:solidFill>
                <a:latin typeface="Arial"/>
              </a:rPr>
              <a:t>2) 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Гр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имить! Бла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г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одатна по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р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а наступає,</a:t>
            </a:r>
            <a:br/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    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Пр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и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р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оду 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р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озкішная 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др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ож 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пр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онимає,</a:t>
            </a:r>
            <a:br/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    Жде с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пр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а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г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ла земля плодотво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р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ної зливи,</a:t>
            </a:r>
            <a:br/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    І віте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р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 над нею гуляє бу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р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хливий,</a:t>
            </a:r>
            <a:br/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    І з заходу темная хма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р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а летить –</a:t>
            </a:r>
            <a:br/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    </a:t>
            </a:r>
            <a:r>
              <a:rPr lang="ru-RU" sz="2400" b="1" strike="noStrike" spc="-1">
                <a:solidFill>
                  <a:srgbClr val="C00000"/>
                </a:solidFill>
                <a:latin typeface="Arial"/>
              </a:rPr>
              <a:t>Гр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имить!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uk-UA" sz="2000" b="1" strike="noStrike" spc="-1">
                <a:solidFill>
                  <a:srgbClr val="101C17"/>
                </a:solidFill>
                <a:latin typeface="Arial"/>
              </a:rPr>
              <a:t>Г</a:t>
            </a:r>
            <a:r>
              <a:rPr lang="ru-RU" sz="2000" b="1" strike="noStrike" spc="-1">
                <a:solidFill>
                  <a:srgbClr val="101C17"/>
                </a:solidFill>
                <a:latin typeface="Arial"/>
              </a:rPr>
              <a:t> – грім, гамір, битва, натовп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uk-UA" sz="2000" b="1" strike="noStrike" spc="-1">
                <a:solidFill>
                  <a:srgbClr val="101C17"/>
                </a:solidFill>
                <a:latin typeface="Arial"/>
              </a:rPr>
              <a:t>Р</a:t>
            </a:r>
            <a:r>
              <a:rPr lang="ru-RU" sz="2000" b="1" strike="noStrike" spc="-1">
                <a:solidFill>
                  <a:srgbClr val="101C17"/>
                </a:solidFill>
                <a:latin typeface="Arial"/>
              </a:rPr>
              <a:t> – рішучість, героїзм, рух, трагізм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uk-UA" sz="2000" b="1" strike="noStrike" spc="-1">
                <a:solidFill>
                  <a:srgbClr val="101C17"/>
                </a:solidFill>
                <a:latin typeface="Arial"/>
              </a:rPr>
              <a:t>Л</a:t>
            </a:r>
            <a:r>
              <a:rPr lang="ru-RU" sz="2000" b="1" strike="noStrike" spc="-1">
                <a:solidFill>
                  <a:srgbClr val="101C17"/>
                </a:solidFill>
                <a:latin typeface="Arial"/>
              </a:rPr>
              <a:t> – любов, ласка, ніжність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uk-UA" sz="2000" b="1" strike="noStrike" spc="-1">
                <a:solidFill>
                  <a:srgbClr val="101C17"/>
                </a:solidFill>
                <a:latin typeface="Arial"/>
              </a:rPr>
              <a:t>Ж</a:t>
            </a:r>
            <a:r>
              <a:rPr lang="ru-RU" sz="2000" b="1" strike="noStrike" spc="-1">
                <a:solidFill>
                  <a:srgbClr val="101C17"/>
                </a:solidFill>
                <a:latin typeface="Arial"/>
              </a:rPr>
              <a:t>, ч, ш, дж, з, с – шелест листя, плин ріки, сум, смерть, вітер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323640" y="274680"/>
            <a:ext cx="8696160" cy="1142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uk-UA" sz="4800" b="1" strike="noStrike" spc="-1">
                <a:solidFill>
                  <a:srgbClr val="C00000"/>
                </a:solidFill>
                <a:latin typeface="Arial"/>
              </a:rPr>
              <a:t>Риторичні фігури – </a:t>
            </a:r>
            <a:r>
              <a:rPr lang="uk-UA" sz="4400" b="1" strike="noStrike" spc="-1">
                <a:solidFill>
                  <a:srgbClr val="002060"/>
                </a:solidFill>
                <a:latin typeface="Arial"/>
              </a:rPr>
              <a:t>це 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/>
          </p:nvPr>
        </p:nvSpPr>
        <p:spPr>
          <a:xfrm>
            <a:off x="323640" y="2205000"/>
            <a:ext cx="8424720" cy="39207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/>
          <a:p>
            <a:pPr>
              <a:lnSpc>
                <a:spcPct val="100000"/>
              </a:lnSpc>
              <a:spcBef>
                <a:spcPts val="799"/>
              </a:spcBef>
              <a:buNone/>
              <a:tabLst>
                <a:tab pos="0" algn="l"/>
              </a:tabLst>
            </a:pPr>
            <a:r>
              <a:rPr lang="uk-UA" sz="2400" b="0" strike="noStrike" spc="-1">
                <a:solidFill>
                  <a:srgbClr val="000000"/>
                </a:solidFill>
                <a:latin typeface="Arial"/>
              </a:rPr>
              <a:t> - </a:t>
            </a:r>
            <a:r>
              <a:rPr lang="uk-UA" sz="4000" b="1" strike="noStrike" spc="-1">
                <a:solidFill>
                  <a:srgbClr val="002060"/>
                </a:solidFill>
                <a:latin typeface="Arial"/>
              </a:rPr>
              <a:t>своєрідна синтаксична побудова фраз для посилення виразності й емоційності мови та уникнення одноманітності.</a:t>
            </a: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142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uk-UA" sz="3600" b="1" strike="noStrike" spc="-1">
                <a:solidFill>
                  <a:srgbClr val="C00000"/>
                </a:solidFill>
                <a:latin typeface="Arial"/>
              </a:rPr>
              <a:t>До риторичних фігур відносять:</a:t>
            </a:r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8226000" cy="4525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879"/>
              </a:spcBef>
              <a:buClr>
                <a:srgbClr val="000000"/>
              </a:buClr>
              <a:buFont typeface="StarSymbol"/>
              <a:buAutoNum type="arabicPeriod"/>
            </a:pPr>
            <a:r>
              <a:rPr lang="uk-UA" sz="4400" b="1" strike="noStrike" spc="-1">
                <a:solidFill>
                  <a:srgbClr val="7030A0"/>
                </a:solidFill>
                <a:latin typeface="Arial"/>
              </a:rPr>
              <a:t>Риторичне запитання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879"/>
              </a:spcBef>
              <a:buClr>
                <a:srgbClr val="000000"/>
              </a:buClr>
              <a:buFont typeface="StarSymbol"/>
              <a:buAutoNum type="arabicPeriod"/>
            </a:pPr>
            <a:r>
              <a:rPr lang="uk-UA" sz="4400" b="1" strike="noStrike" spc="-1">
                <a:solidFill>
                  <a:srgbClr val="7030A0"/>
                </a:solidFill>
                <a:latin typeface="Arial"/>
              </a:rPr>
              <a:t>Риторичне звернення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879"/>
              </a:spcBef>
              <a:buClr>
                <a:srgbClr val="000000"/>
              </a:buClr>
              <a:buFont typeface="StarSymbol"/>
              <a:buAutoNum type="arabicPeriod"/>
            </a:pPr>
            <a:r>
              <a:rPr lang="uk-UA" sz="4400" b="1" strike="noStrike" spc="-1">
                <a:solidFill>
                  <a:srgbClr val="7030A0"/>
                </a:solidFill>
                <a:latin typeface="Arial"/>
              </a:rPr>
              <a:t>Антитезу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879"/>
              </a:spcBef>
              <a:buClr>
                <a:srgbClr val="000000"/>
              </a:buClr>
              <a:buFont typeface="StarSymbol"/>
              <a:buAutoNum type="arabicPeriod"/>
            </a:pPr>
            <a:r>
              <a:rPr lang="uk-UA" sz="4400" b="1" strike="noStrike" spc="-1">
                <a:solidFill>
                  <a:srgbClr val="7030A0"/>
                </a:solidFill>
                <a:latin typeface="Arial"/>
              </a:rPr>
              <a:t>Градацію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879"/>
              </a:spcBef>
              <a:buClr>
                <a:srgbClr val="000000"/>
              </a:buClr>
              <a:buFont typeface="StarSymbol"/>
              <a:buAutoNum type="arabicPeriod"/>
            </a:pPr>
            <a:r>
              <a:rPr lang="uk-UA" sz="4400" b="1" strike="noStrike" spc="-1">
                <a:solidFill>
                  <a:srgbClr val="7030A0"/>
                </a:solidFill>
                <a:latin typeface="Arial"/>
              </a:rPr>
              <a:t>Повторення 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7776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uk-UA" sz="4400" b="1" strike="noStrike" spc="-1">
                <a:solidFill>
                  <a:srgbClr val="C00000"/>
                </a:solidFill>
                <a:latin typeface="Arial"/>
              </a:rPr>
              <a:t>АНТИТЕЗА - 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179640" y="908640"/>
            <a:ext cx="8784720" cy="52171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ru-RU" sz="2800" b="1" strike="noStrike" spc="-1">
                <a:solidFill>
                  <a:srgbClr val="002060"/>
                </a:solidFill>
                <a:latin typeface="Arial"/>
              </a:rPr>
              <a:t>протиставлення протилежних життєвих явищ, понять, почуттів, думок, людських характерів.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Найчастіше можна зустріти антитезу в афоризмах, прислів’ях та приказках.</a:t>
            </a:r>
            <a:br/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                        </a:t>
            </a:r>
            <a:r>
              <a:rPr lang="ru-RU" sz="2400" b="1" i="1" strike="noStrike" spc="-1">
                <a:solidFill>
                  <a:srgbClr val="284539"/>
                </a:solidFill>
                <a:latin typeface="Arial"/>
              </a:rPr>
              <a:t>«Ситий голодного не розуміє».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ru-RU" sz="2000" b="1" strike="noStrike" spc="-1">
                <a:solidFill>
                  <a:srgbClr val="7030A0"/>
                </a:solidFill>
                <a:latin typeface="Arial"/>
              </a:rPr>
              <a:t>!!! Не плутайте із порівнянням -  словесним виразом зіставлення двох </a:t>
            </a:r>
            <a:r>
              <a:rPr lang="ru-RU" sz="2800" b="1" strike="noStrike" spc="-1">
                <a:solidFill>
                  <a:srgbClr val="FF0000"/>
                </a:solidFill>
                <a:latin typeface="Arial"/>
              </a:rPr>
              <a:t>схожих </a:t>
            </a:r>
            <a:r>
              <a:rPr lang="ru-RU" sz="2000" b="1" strike="noStrike" spc="-1">
                <a:solidFill>
                  <a:srgbClr val="7030A0"/>
                </a:solidFill>
                <a:latin typeface="Arial"/>
              </a:rPr>
              <a:t>у якійсь характеристиці предметів або явищ із метою визначення певних рис одного з них через порівняння з іншим.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ru-RU" sz="2000" b="1" strike="noStrike" spc="-1">
                <a:solidFill>
                  <a:srgbClr val="7030A0"/>
                </a:solidFill>
                <a:latin typeface="Arial"/>
              </a:rPr>
              <a:t>!!! На відміну від порівняння, при антитезі об’єкти мають бути </a:t>
            </a:r>
            <a:r>
              <a:rPr lang="ru-RU" sz="2800" b="1" strike="noStrike" spc="-1">
                <a:solidFill>
                  <a:srgbClr val="FF0000"/>
                </a:solidFill>
                <a:latin typeface="Arial"/>
              </a:rPr>
              <a:t>протилежні </a:t>
            </a:r>
            <a:r>
              <a:rPr lang="ru-RU" sz="2000" b="1" strike="noStrike" spc="-1">
                <a:solidFill>
                  <a:srgbClr val="7030A0"/>
                </a:solidFill>
                <a:latin typeface="Arial"/>
              </a:rPr>
              <a:t>за своїм лексичним значенням 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ru-RU" sz="2000" b="1" strike="noStrike" spc="-1">
                <a:solidFill>
                  <a:srgbClr val="7030A0"/>
                </a:solidFill>
                <a:latin typeface="Arial"/>
              </a:rPr>
              <a:t>                      </a:t>
            </a:r>
            <a:r>
              <a:rPr lang="ru-RU" sz="2000" b="1" i="1" strike="noStrike" spc="-1">
                <a:solidFill>
                  <a:srgbClr val="7030A0"/>
                </a:solidFill>
                <a:latin typeface="Arial"/>
              </a:rPr>
              <a:t>(«…темні, як нічка, ясні, як день…»).</a:t>
            </a:r>
            <a:br/>
            <a:br/>
            <a:br/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004600" cy="7056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uk-UA" sz="2800" b="1" strike="noStrike" spc="-1">
                <a:solidFill>
                  <a:srgbClr val="FF0000"/>
                </a:solidFill>
                <a:latin typeface="Arial"/>
              </a:rPr>
              <a:t>Завдання:</a:t>
            </a:r>
            <a:r>
              <a:rPr lang="uk-UA" sz="2800" b="1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uk-UA" sz="2800" b="1" i="1" strike="noStrike" spc="-1">
                <a:solidFill>
                  <a:srgbClr val="002060"/>
                </a:solidFill>
                <a:latin typeface="Arial"/>
              </a:rPr>
              <a:t>у поданих уривках знайдіть і випишіть  антитезу.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55760" y="980640"/>
            <a:ext cx="8226000" cy="56883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/>
          <a:p>
            <a:pPr marL="2595600"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uk-UA" sz="1800" b="1" strike="noStrike" spc="-1">
                <a:solidFill>
                  <a:srgbClr val="141930"/>
                </a:solidFill>
                <a:latin typeface="Arial"/>
              </a:rPr>
              <a:t>а) Трудно навіть розказати,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2595600"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uk-UA" sz="1800" b="1" strike="noStrike" spc="-1">
                <a:solidFill>
                  <a:srgbClr val="141930"/>
                </a:solidFill>
                <a:latin typeface="Arial"/>
              </a:rPr>
              <a:t>     Що за лихо стало  в краю, -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2595600"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uk-UA" sz="1800" b="1" strike="noStrike" spc="-1">
                <a:solidFill>
                  <a:srgbClr val="141930"/>
                </a:solidFill>
                <a:latin typeface="Arial"/>
              </a:rPr>
              <a:t>     Люди мучились, як в пеклі,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2595600"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uk-UA" sz="1800" b="1" strike="noStrike" spc="-1">
                <a:solidFill>
                  <a:srgbClr val="141930"/>
                </a:solidFill>
                <a:latin typeface="Arial"/>
              </a:rPr>
              <a:t>      Пан втішався, мов у раю...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2595600"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uk-UA" sz="1800" b="1" strike="noStrike" spc="-1">
                <a:solidFill>
                  <a:srgbClr val="141930"/>
                </a:solidFill>
                <a:latin typeface="Arial"/>
              </a:rPr>
              <a:t>      Пан гуляв у себе в замку,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2595600"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uk-UA" sz="1800" b="1" strike="noStrike" spc="-1">
                <a:solidFill>
                  <a:srgbClr val="141930"/>
                </a:solidFill>
                <a:latin typeface="Arial"/>
              </a:rPr>
              <a:t>      У ярмі стогнали люди,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2152800"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uk-UA" sz="1800" b="1" strike="noStrike" spc="-1">
                <a:solidFill>
                  <a:srgbClr val="141930"/>
                </a:solidFill>
                <a:latin typeface="Arial"/>
              </a:rPr>
              <a:t>             І здавалось, що довіку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2152800"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uk-UA" sz="1800" b="1" strike="noStrike" spc="-1">
                <a:solidFill>
                  <a:srgbClr val="141930"/>
                </a:solidFill>
                <a:latin typeface="Arial"/>
              </a:rPr>
              <a:t>             Все така неволя буде...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88920"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uk-UA" sz="1800" b="1" strike="noStrike" spc="-1">
                <a:solidFill>
                  <a:srgbClr val="141930"/>
                </a:solidFill>
                <a:latin typeface="Arial"/>
              </a:rPr>
              <a:t>  б)  “В мужика землянка вогка,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88920"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uk-UA" sz="1800" b="1" strike="noStrike" spc="-1">
                <a:solidFill>
                  <a:srgbClr val="141930"/>
                </a:solidFill>
                <a:latin typeface="Arial"/>
              </a:rPr>
              <a:t>   В пана хата на помості;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88920"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uk-UA" sz="1800" b="1" strike="noStrike" spc="-1">
                <a:solidFill>
                  <a:srgbClr val="141930"/>
                </a:solidFill>
                <a:latin typeface="Arial"/>
              </a:rPr>
              <a:t>   Що ж, недарма люди кажуть,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88920"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uk-UA" sz="1800" b="1" strike="noStrike" spc="-1">
                <a:solidFill>
                  <a:srgbClr val="141930"/>
                </a:solidFill>
                <a:latin typeface="Arial"/>
              </a:rPr>
              <a:t>   Що в панів біліші кості! 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uk-UA" sz="1800" b="1" strike="noStrike" spc="-1">
                <a:solidFill>
                  <a:srgbClr val="141930"/>
                </a:solidFill>
                <a:latin typeface="Arial"/>
              </a:rPr>
              <a:t>     У мужички руки чорні,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uk-UA" sz="1800" b="1" strike="noStrike" spc="-1">
                <a:solidFill>
                  <a:srgbClr val="141930"/>
                </a:solidFill>
                <a:latin typeface="Arial"/>
              </a:rPr>
              <a:t>     В пані рученька тендітна;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uk-UA" sz="1800" b="1" strike="noStrike" spc="-1">
                <a:solidFill>
                  <a:srgbClr val="141930"/>
                </a:solidFill>
                <a:latin typeface="Arial"/>
              </a:rPr>
              <a:t>     Що ж, недарма люди кажуть,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uk-UA" sz="1800" b="1" strike="noStrike" spc="-1">
                <a:solidFill>
                  <a:srgbClr val="141930"/>
                </a:solidFill>
                <a:latin typeface="Arial"/>
              </a:rPr>
              <a:t>     Що в панів і кров блакитна..!” 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uk-UA" sz="1800" b="1" i="1" strike="noStrike" spc="-1">
                <a:solidFill>
                  <a:srgbClr val="000000"/>
                </a:solidFill>
                <a:latin typeface="Arial"/>
              </a:rPr>
              <a:t>                                                          (Леся Українка. Поема “Давня казка”)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5616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uk-UA" sz="4800" b="1" strike="noStrike" spc="-1">
                <a:solidFill>
                  <a:srgbClr val="C00000"/>
                </a:solidFill>
                <a:latin typeface="Arial"/>
              </a:rPr>
              <a:t>Градація - 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251640" y="692640"/>
            <a:ext cx="8430120" cy="57603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ru-RU" sz="2400" b="1" strike="noStrike" spc="-1">
                <a:solidFill>
                  <a:srgbClr val="002060"/>
                </a:solidFill>
                <a:latin typeface="Arial"/>
              </a:rPr>
              <a:t>нанизування виразів з усе зростаючим чи спадаючим значенням.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1887480">
              <a:lnSpc>
                <a:spcPct val="100000"/>
              </a:lnSpc>
              <a:spcBef>
                <a:spcPts val="320"/>
              </a:spcBef>
              <a:buNone/>
              <a:tabLst>
                <a:tab pos="0" algn="l"/>
              </a:tabLst>
            </a:pPr>
            <a:r>
              <a:rPr lang="uk-UA" sz="1400" b="1" strike="noStrike" spc="-1">
                <a:solidFill>
                  <a:srgbClr val="000000"/>
                </a:solidFill>
                <a:latin typeface="Arial"/>
              </a:rPr>
              <a:t>    </a:t>
            </a:r>
            <a:r>
              <a:rPr lang="uk-UA" sz="1600" b="1" strike="noStrike" spc="-1">
                <a:solidFill>
                  <a:srgbClr val="000000"/>
                </a:solidFill>
                <a:latin typeface="Arial"/>
              </a:rPr>
              <a:t>Отак, куме, і наш лях  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1887480">
              <a:lnSpc>
                <a:spcPct val="100000"/>
              </a:lnSpc>
              <a:spcBef>
                <a:spcPts val="320"/>
              </a:spcBef>
              <a:buNone/>
              <a:tabLst>
                <a:tab pos="0" algn="l"/>
              </a:tabLst>
            </a:pPr>
            <a:r>
              <a:rPr lang="uk-UA" sz="1600" b="1" strike="noStrike" spc="-1">
                <a:solidFill>
                  <a:srgbClr val="000000"/>
                </a:solidFill>
                <a:latin typeface="Arial"/>
              </a:rPr>
              <a:t>    З русином мудрує: 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1887480">
              <a:lnSpc>
                <a:spcPct val="100000"/>
              </a:lnSpc>
              <a:spcBef>
                <a:spcPts val="320"/>
              </a:spcBef>
              <a:buNone/>
              <a:tabLst>
                <a:tab pos="0" algn="l"/>
              </a:tabLst>
            </a:pPr>
            <a:r>
              <a:rPr lang="uk-UA" sz="1600" b="1" strike="noStrike" spc="-1">
                <a:solidFill>
                  <a:srgbClr val="000000"/>
                </a:solidFill>
                <a:latin typeface="Arial"/>
              </a:rPr>
              <a:t>    </a:t>
            </a:r>
            <a:r>
              <a:rPr lang="uk-UA" sz="1600" b="1" strike="noStrike" spc="-1">
                <a:solidFill>
                  <a:srgbClr val="C00000"/>
                </a:solidFill>
                <a:latin typeface="Arial"/>
              </a:rPr>
              <a:t>Тут</a:t>
            </a:r>
            <a:r>
              <a:rPr lang="uk-UA" sz="1600" b="1" strike="noStrike" spc="-1">
                <a:solidFill>
                  <a:srgbClr val="000000"/>
                </a:solidFill>
                <a:latin typeface="Arial"/>
              </a:rPr>
              <a:t> нас </a:t>
            </a:r>
            <a:r>
              <a:rPr lang="uk-UA" sz="1600" b="1" strike="noStrike" spc="-1">
                <a:solidFill>
                  <a:srgbClr val="C00000"/>
                </a:solidFill>
                <a:latin typeface="Arial"/>
              </a:rPr>
              <a:t>топче, там уріже, 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1887480">
              <a:lnSpc>
                <a:spcPct val="100000"/>
              </a:lnSpc>
              <a:spcBef>
                <a:spcPts val="320"/>
              </a:spcBef>
              <a:buNone/>
              <a:tabLst>
                <a:tab pos="0" algn="l"/>
              </a:tabLst>
            </a:pPr>
            <a:r>
              <a:rPr lang="uk-UA" sz="1600" b="1" strike="noStrike" spc="-1">
                <a:solidFill>
                  <a:srgbClr val="000000"/>
                </a:solidFill>
                <a:latin typeface="Arial"/>
              </a:rPr>
              <a:t>     </a:t>
            </a:r>
            <a:r>
              <a:rPr lang="uk-UA" sz="1600" b="1" strike="noStrike" spc="-1">
                <a:solidFill>
                  <a:srgbClr val="C00000"/>
                </a:solidFill>
                <a:latin typeface="Arial"/>
              </a:rPr>
              <a:t>Ніде не дарує. 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1887480">
              <a:lnSpc>
                <a:spcPct val="100000"/>
              </a:lnSpc>
              <a:spcBef>
                <a:spcPts val="320"/>
              </a:spcBef>
              <a:buNone/>
              <a:tabLst>
                <a:tab pos="0" algn="l"/>
              </a:tabLst>
            </a:pPr>
            <a:r>
              <a:rPr lang="uk-UA" sz="1600" b="1" strike="noStrike" spc="-1">
                <a:solidFill>
                  <a:srgbClr val="000000"/>
                </a:solidFill>
                <a:latin typeface="Arial"/>
              </a:rPr>
              <a:t>     </a:t>
            </a:r>
            <a:r>
              <a:rPr lang="uk-UA" sz="1600" b="1" strike="noStrike" spc="-1">
                <a:solidFill>
                  <a:srgbClr val="C00000"/>
                </a:solidFill>
                <a:latin typeface="Arial"/>
              </a:rPr>
              <a:t>Тут притлумить, припече, 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1887480">
              <a:lnSpc>
                <a:spcPct val="100000"/>
              </a:lnSpc>
              <a:spcBef>
                <a:spcPts val="320"/>
              </a:spcBef>
              <a:buNone/>
              <a:tabLst>
                <a:tab pos="0" algn="l"/>
              </a:tabLst>
            </a:pPr>
            <a:r>
              <a:rPr lang="uk-UA" sz="1600" b="1" strike="noStrike" spc="-1">
                <a:solidFill>
                  <a:srgbClr val="C00000"/>
                </a:solidFill>
                <a:latin typeface="Arial"/>
              </a:rPr>
              <a:t>     Заплює, зогидить. 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1887480">
              <a:lnSpc>
                <a:spcPct val="100000"/>
              </a:lnSpc>
              <a:spcBef>
                <a:spcPts val="320"/>
              </a:spcBef>
              <a:buNone/>
              <a:tabLst>
                <a:tab pos="0" algn="l"/>
              </a:tabLst>
            </a:pPr>
            <a:r>
              <a:rPr lang="uk-UA" sz="1600" b="1" strike="noStrike" spc="-1">
                <a:solidFill>
                  <a:srgbClr val="000000"/>
                </a:solidFill>
                <a:latin typeface="Arial"/>
              </a:rPr>
              <a:t>Та ще й злий, що з тої праці 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1887480">
              <a:lnSpc>
                <a:spcPct val="100000"/>
              </a:lnSpc>
              <a:spcBef>
                <a:spcPts val="320"/>
              </a:spcBef>
              <a:buNone/>
              <a:tabLst>
                <a:tab pos="0" algn="l"/>
              </a:tabLst>
            </a:pPr>
            <a:r>
              <a:rPr lang="uk-UA" sz="1600" b="1" strike="noStrike" spc="-1">
                <a:solidFill>
                  <a:srgbClr val="000000"/>
                </a:solidFill>
                <a:latin typeface="Arial"/>
              </a:rPr>
              <a:t>Та добра не видить. 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1887480">
              <a:lnSpc>
                <a:spcPct val="100000"/>
              </a:lnSpc>
              <a:spcBef>
                <a:spcPts val="320"/>
              </a:spcBef>
              <a:buNone/>
              <a:tabLst>
                <a:tab pos="0" algn="l"/>
              </a:tabLst>
            </a:pPr>
            <a:r>
              <a:rPr lang="uk-UA" sz="1600" b="1" strike="noStrike" spc="-1">
                <a:solidFill>
                  <a:srgbClr val="000000"/>
                </a:solidFill>
                <a:latin typeface="Arial"/>
              </a:rPr>
              <a:t>“А най, - каже, - тую Русь 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1887480">
              <a:lnSpc>
                <a:spcPct val="100000"/>
              </a:lnSpc>
              <a:spcBef>
                <a:spcPts val="320"/>
              </a:spcBef>
              <a:buNone/>
              <a:tabLst>
                <a:tab pos="0" algn="l"/>
              </a:tabLst>
            </a:pPr>
            <a:r>
              <a:rPr lang="uk-UA" sz="1600" b="1" strike="noStrike" spc="-1">
                <a:solidFill>
                  <a:srgbClr val="000000"/>
                </a:solidFill>
                <a:latin typeface="Arial"/>
              </a:rPr>
              <a:t>Трясця покоцюбить – 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1887480">
              <a:lnSpc>
                <a:spcPct val="100000"/>
              </a:lnSpc>
              <a:spcBef>
                <a:spcPts val="320"/>
              </a:spcBef>
              <a:buNone/>
              <a:tabLst>
                <a:tab pos="0" algn="l"/>
              </a:tabLst>
            </a:pPr>
            <a:r>
              <a:rPr lang="uk-UA" sz="1600" b="1" strike="noStrike" spc="-1">
                <a:solidFill>
                  <a:srgbClr val="C00000"/>
                </a:solidFill>
                <a:latin typeface="Arial"/>
              </a:rPr>
              <a:t>І б’ю її, й печу її, 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1887480">
              <a:lnSpc>
                <a:spcPct val="100000"/>
              </a:lnSpc>
              <a:spcBef>
                <a:spcPts val="320"/>
              </a:spcBef>
              <a:buNone/>
              <a:tabLst>
                <a:tab pos="0" algn="l"/>
              </a:tabLst>
            </a:pPr>
            <a:r>
              <a:rPr lang="uk-UA" sz="1600" b="1" strike="noStrike" spc="-1">
                <a:solidFill>
                  <a:srgbClr val="000000"/>
                </a:solidFill>
                <a:latin typeface="Arial"/>
              </a:rPr>
              <a:t>Й ще мене не любить</a:t>
            </a:r>
            <a:r>
              <a:rPr lang="uk-UA" sz="1600" b="1" i="1" strike="noStrike" spc="-1">
                <a:solidFill>
                  <a:srgbClr val="000000"/>
                </a:solidFill>
                <a:latin typeface="Arial"/>
              </a:rPr>
              <a:t>!    </a:t>
            </a:r>
            <a:r>
              <a:rPr lang="uk-UA" sz="1400" b="1" i="1" strike="noStrike" spc="-1">
                <a:solidFill>
                  <a:srgbClr val="000000"/>
                </a:solidFill>
                <a:latin typeface="Arial"/>
              </a:rPr>
              <a:t>                (І.Франко. “Майстер Свирид”)  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ru-RU" sz="2000" b="1" strike="noStrike" spc="-1">
                <a:solidFill>
                  <a:srgbClr val="7030A0"/>
                </a:solidFill>
                <a:latin typeface="Arial"/>
              </a:rPr>
              <a:t>Градація стає ще більш вираженою в поєднанні з анафорою (</a:t>
            </a:r>
            <a:r>
              <a:rPr lang="uk-UA" sz="2000" b="1" strike="noStrike" spc="-1">
                <a:solidFill>
                  <a:srgbClr val="7030A0"/>
                </a:solidFill>
                <a:latin typeface="Arial"/>
              </a:rPr>
              <a:t>єдинопочаток)</a:t>
            </a:r>
            <a:r>
              <a:rPr lang="ru-RU" sz="2000" b="1" strike="noStrike" spc="-1">
                <a:solidFill>
                  <a:srgbClr val="7030A0"/>
                </a:solidFill>
                <a:latin typeface="Arial"/>
              </a:rPr>
              <a:t>. Наприклад, давайте згадаємо найпопулярніший вираз Юлія Цезаря: </a:t>
            </a:r>
            <a:r>
              <a:rPr lang="ru-RU" sz="2000" b="1" i="1" strike="noStrike" spc="-1">
                <a:solidFill>
                  <a:srgbClr val="000000"/>
                </a:solidFill>
                <a:latin typeface="Arial"/>
              </a:rPr>
              <a:t>«Прийшов, побачив, переміг.</a:t>
            </a:r>
            <a:br/>
            <a:br/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7776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uk-UA" sz="2400" b="1" strike="noStrike" spc="-1">
                <a:solidFill>
                  <a:srgbClr val="C00000"/>
                </a:solidFill>
                <a:latin typeface="Arial"/>
              </a:rPr>
              <a:t>Завдання: </a:t>
            </a:r>
            <a:r>
              <a:rPr lang="uk-UA" sz="2400" b="1" strike="noStrike" spc="-1">
                <a:solidFill>
                  <a:srgbClr val="002060"/>
                </a:solidFill>
                <a:latin typeface="Arial"/>
              </a:rPr>
              <a:t>у поданому тексті знайдіть градацію, визначте, з якою метою її вжито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455760" y="1412640"/>
            <a:ext cx="8226000" cy="51703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ru-RU" sz="2800" b="1" strike="noStrike" spc="-1">
                <a:solidFill>
                  <a:srgbClr val="284539"/>
                </a:solidFill>
                <a:latin typeface="Arial"/>
              </a:rPr>
              <a:t>Так, мабуть, і в часи Бояна</a:t>
            </a:r>
            <a:br/>
            <a:r>
              <a:rPr lang="ru-RU" sz="2800" b="1" strike="noStrike" spc="-1">
                <a:solidFill>
                  <a:srgbClr val="284539"/>
                </a:solidFill>
                <a:latin typeface="Arial"/>
              </a:rPr>
              <a:t>Квітчалася пора весняна,</a:t>
            </a:r>
            <a:br/>
            <a:r>
              <a:rPr lang="ru-RU" sz="2800" b="1" strike="noStrike" spc="-1">
                <a:solidFill>
                  <a:srgbClr val="284539"/>
                </a:solidFill>
                <a:latin typeface="Arial"/>
              </a:rPr>
              <a:t>І накрапали молоді дощі,</a:t>
            </a:r>
            <a:br/>
            <a:r>
              <a:rPr lang="ru-RU" sz="2800" b="1" strike="noStrike" spc="-1">
                <a:solidFill>
                  <a:srgbClr val="284539"/>
                </a:solidFill>
                <a:latin typeface="Arial"/>
              </a:rPr>
              <a:t>І хмари насувалися з Таращі,</a:t>
            </a:r>
            <a:br/>
            <a:r>
              <a:rPr lang="ru-RU" sz="2800" b="1" strike="noStrike" spc="-1">
                <a:solidFill>
                  <a:srgbClr val="284539"/>
                </a:solidFill>
                <a:latin typeface="Arial"/>
              </a:rPr>
              <a:t>І яструби за обрій углибали,</a:t>
            </a:r>
            <a:br/>
            <a:r>
              <a:rPr lang="ru-RU" sz="2800" b="1" strike="noStrike" spc="-1">
                <a:solidFill>
                  <a:srgbClr val="284539"/>
                </a:solidFill>
                <a:latin typeface="Arial"/>
              </a:rPr>
              <a:t>І дзвінко озивалися цимбали,</a:t>
            </a:r>
            <a:br/>
            <a:r>
              <a:rPr lang="ru-RU" sz="2800" b="1" strike="noStrike" spc="-1">
                <a:solidFill>
                  <a:srgbClr val="284539"/>
                </a:solidFill>
                <a:latin typeface="Arial"/>
              </a:rPr>
              <a:t>І в пралісах озера голубі</a:t>
            </a:r>
            <a:br/>
            <a:r>
              <a:rPr lang="ru-RU" sz="2800" b="1" strike="noStrike" spc="-1">
                <a:solidFill>
                  <a:srgbClr val="284539"/>
                </a:solidFill>
                <a:latin typeface="Arial"/>
              </a:rPr>
              <a:t>Вглядалися в небесну дивну ясність.</a:t>
            </a:r>
            <a:br/>
            <a:r>
              <a:rPr lang="ru-RU" sz="2800" b="1" strike="noStrike" spc="-1">
                <a:solidFill>
                  <a:srgbClr val="284539"/>
                </a:solidFill>
                <a:latin typeface="Arial"/>
              </a:rPr>
              <a:t>Все — як тоді. А де ж вона сучасність?</a:t>
            </a:r>
            <a:br/>
            <a:r>
              <a:rPr lang="ru-RU" sz="2800" b="1" strike="noStrike" spc="-1">
                <a:solidFill>
                  <a:srgbClr val="284539"/>
                </a:solidFill>
                <a:latin typeface="Arial"/>
              </a:rPr>
              <a:t>Вона в найголовнішому: в тобі.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                                                  </a:t>
            </a:r>
            <a:r>
              <a:rPr lang="ru-RU" sz="2000" b="1" i="1" strike="noStrike" spc="-1">
                <a:solidFill>
                  <a:srgbClr val="000000"/>
                </a:solidFill>
                <a:latin typeface="Arial"/>
              </a:rPr>
              <a:t>(В. Мисик, «Сучасність»)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10656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uk-UA" sz="2000" b="1" strike="noStrike" spc="-1">
                <a:solidFill>
                  <a:srgbClr val="C00000"/>
                </a:solidFill>
                <a:latin typeface="Arial"/>
              </a:rPr>
              <a:t>Завдання: </a:t>
            </a:r>
            <a:r>
              <a:rPr lang="uk-UA" sz="2000" b="1" strike="noStrike" spc="-1">
                <a:solidFill>
                  <a:srgbClr val="002060"/>
                </a:solidFill>
                <a:latin typeface="Arial"/>
              </a:rPr>
              <a:t>трансформуйте подані уривки так, щоб у них не було градації. Порівняйте оригінал і перетворений текст, зробіть висновок про значення градації.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455760" y="1600200"/>
            <a:ext cx="8226000" cy="4525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ru-RU" sz="2400" b="1" strike="noStrike" spc="-1">
                <a:solidFill>
                  <a:srgbClr val="7030A0"/>
                </a:solidFill>
                <a:latin typeface="Arial"/>
              </a:rPr>
              <a:t>1. “Не вертаються три брати. // Плаче стара мати, // Плаче жінка з діточками // В нетопленій хаті. // Сестра плаче, йде шукати // Братів на чужину… //                      А дівчину заручену // Кладуть в домовину”. 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ru-RU" sz="2400" b="1" strike="noStrike" spc="-1">
                <a:solidFill>
                  <a:srgbClr val="284539"/>
                </a:solidFill>
                <a:latin typeface="Arial"/>
              </a:rPr>
              <a:t>2. “Реве, стогне хуртовина, // Котить, верне полем; // Стоїть Катря серед поля, // Дала сльозам волю.”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ru-RU" sz="2400" b="1" strike="noStrike" spc="-1">
                <a:solidFill>
                  <a:srgbClr val="A50021"/>
                </a:solidFill>
                <a:latin typeface="Arial"/>
              </a:rPr>
              <a:t>3. “А Ярина // То клене, то просить, // То замовкне, подивиться // І знов заголосить.”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5760" y="274680"/>
            <a:ext cx="8226000" cy="6336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uk-UA" sz="4800" b="1" strike="noStrike" spc="-1">
                <a:solidFill>
                  <a:srgbClr val="C00000"/>
                </a:solidFill>
                <a:latin typeface="Arial"/>
              </a:rPr>
              <a:t>Повторення - 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455760" y="1052640"/>
            <a:ext cx="8226000" cy="50731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uk-UA" sz="2400" b="1" strike="noStrike" spc="-1">
                <a:solidFill>
                  <a:srgbClr val="002060"/>
                </a:solidFill>
                <a:latin typeface="Arial"/>
              </a:rPr>
              <a:t>повторення однакових слів або виразів,</a:t>
            </a:r>
            <a:r>
              <a:rPr lang="ru-RU" sz="2400" b="1" i="1" strike="noStrike" spc="-1">
                <a:solidFill>
                  <a:srgbClr val="7030A0"/>
                </a:solidFill>
                <a:latin typeface="Arial"/>
              </a:rPr>
              <a:t> </a:t>
            </a:r>
            <a:r>
              <a:rPr lang="ru-RU" sz="2400" b="1" strike="noStrike" spc="-1">
                <a:solidFill>
                  <a:srgbClr val="002060"/>
                </a:solidFill>
                <a:latin typeface="Arial"/>
              </a:rPr>
              <a:t>що сприяє запам’ятовуванню основної думки, підвищує переконливість промови.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uk-UA" sz="2400" b="1" strike="noStrike" spc="-1">
                <a:solidFill>
                  <a:srgbClr val="C00000"/>
                </a:solidFill>
                <a:latin typeface="Arial"/>
              </a:rPr>
              <a:t>До повторів належать: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uk-UA" sz="2400" b="1" i="1" strike="noStrike" spc="-1">
                <a:solidFill>
                  <a:srgbClr val="7030A0"/>
                </a:solidFill>
                <a:latin typeface="Arial"/>
              </a:rPr>
              <a:t>Анафора (єдинопочаток)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uk-UA" sz="2400" b="1" i="1" strike="noStrike" spc="-1">
                <a:solidFill>
                  <a:srgbClr val="7030A0"/>
                </a:solidFill>
                <a:latin typeface="Arial"/>
              </a:rPr>
              <a:t>Епіфора (єдинозакінчення)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uk-UA" sz="2400" b="1" i="1" strike="noStrike" spc="-1">
                <a:solidFill>
                  <a:srgbClr val="7030A0"/>
                </a:solidFill>
                <a:latin typeface="Arial"/>
              </a:rPr>
              <a:t>Рефрен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uk-UA" sz="2400" b="1" i="1" strike="noStrike" spc="-1">
                <a:solidFill>
                  <a:srgbClr val="7030A0"/>
                </a:solidFill>
                <a:latin typeface="Arial"/>
              </a:rPr>
              <a:t>Асонанс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uk-UA" sz="2400" b="1" i="1" strike="noStrike" spc="-1">
                <a:solidFill>
                  <a:srgbClr val="7030A0"/>
                </a:solidFill>
                <a:latin typeface="Arial"/>
              </a:rPr>
              <a:t>Алітерація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3FB8710FC0A33488845582716D9EF56" ma:contentTypeVersion="9" ma:contentTypeDescription="Створення нового документа." ma:contentTypeScope="" ma:versionID="bed7f36ecc2e03f3b3ad41405a6b06e5">
  <xsd:schema xmlns:xsd="http://www.w3.org/2001/XMLSchema" xmlns:xs="http://www.w3.org/2001/XMLSchema" xmlns:p="http://schemas.microsoft.com/office/2006/metadata/properties" xmlns:ns2="c42efa20-36c0-4581-9ca2-6984b72b20c9" targetNamespace="http://schemas.microsoft.com/office/2006/metadata/properties" ma:root="true" ma:fieldsID="92f5f1af27c501f7e7c3a1947575556b" ns2:_="">
    <xsd:import namespace="c42efa20-36c0-4581-9ca2-6984b72b20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2efa20-36c0-4581-9ca2-6984b72b20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вмісту"/>
        <xsd:element ref="dc:title" minOccurs="0" maxOccurs="1" ma:index="4" ma:displayName="Заголовок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42A237-7C25-4447-B2B3-4FAD7AF1D9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2efa20-36c0-4581-9ca2-6984b72b20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5DE51B-459C-48B2-BF48-6350E4CAA2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852975-5AAA-4A01-8D06-3214A40B715C}">
  <ds:schemaRefs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c42efa20-36c0-4581-9ca2-6984b72b20c9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ind_0011_slide</Template>
  <TotalTime>171</TotalTime>
  <Words>764</Words>
  <Application>Microsoft Office PowerPoint</Application>
  <PresentationFormat>Экран (4:3)</PresentationFormat>
  <Paragraphs>123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StarSymbol</vt:lpstr>
      <vt:lpstr>Symbol</vt:lpstr>
      <vt:lpstr>Times New Roman</vt:lpstr>
      <vt:lpstr>Wingdings</vt:lpstr>
      <vt:lpstr>Office Theme</vt:lpstr>
      <vt:lpstr>Office Theme</vt:lpstr>
      <vt:lpstr>Office Theme</vt:lpstr>
      <vt:lpstr>РИТОРИЧНІ ФІГУРИ</vt:lpstr>
      <vt:lpstr>Риторичні фігури – це </vt:lpstr>
      <vt:lpstr>До риторичних фігур відносять:</vt:lpstr>
      <vt:lpstr>АНТИТЕЗА - </vt:lpstr>
      <vt:lpstr>Завдання: у поданих уривках знайдіть і випишіть  антитезу.</vt:lpstr>
      <vt:lpstr>Градація - </vt:lpstr>
      <vt:lpstr>Завдання: у поданому тексті знайдіть градацію, визначте, з якою метою її вжито</vt:lpstr>
      <vt:lpstr>Завдання: трансформуйте подані уривки так, щоб у них не було градації. Порівняйте оригінал і перетворений текст, зробіть висновок про значення градації.</vt:lpstr>
      <vt:lpstr>Повторення - </vt:lpstr>
      <vt:lpstr>Анафора (або єдинопочаток) – фігура мови, коли на початку речення або рядків повторюються однакові слова, словосполучення.</vt:lpstr>
      <vt:lpstr>Епіфора – повторення однакових слів і звукосполучень у кінці рядків або строф із метою посилення виразності.</vt:lpstr>
      <vt:lpstr>Рефрен – повторення групи слів, рядка або кількох віршованих рядків у строфах.</vt:lpstr>
      <vt:lpstr>Асонанс – повторення однакових голосних звуків з метою надання милозвучності.</vt:lpstr>
      <vt:lpstr>Алітерація – повторення приголосних звуків для посилення інтонаційної і смислової виразності.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Школа</dc:creator>
  <dc:description/>
  <cp:lastModifiedBy>NMC</cp:lastModifiedBy>
  <cp:revision>22</cp:revision>
  <dcterms:created xsi:type="dcterms:W3CDTF">2017-10-29T15:54:09Z</dcterms:created>
  <dcterms:modified xsi:type="dcterms:W3CDTF">2023-01-20T06:54:46Z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14</vt:i4>
  </property>
  <property fmtid="{D5CDD505-2E9C-101B-9397-08002B2CF9AE}" pid="4" name="ContentTypeId">
    <vt:lpwstr>0x010100B3FB8710FC0A33488845582716D9EF56</vt:lpwstr>
  </property>
</Properties>
</file>