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5FA373D-1767-4AD4-B1EB-0332C090AAD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BAB4107-51AC-4CB9-A479-BBD1F1A0CDB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808443-C340-4285-B5DE-9666E642C41B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712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1848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576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712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1848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E8314D1-0F41-478A-96BC-331FD6F08BC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B7746F0-6B12-45B0-AB13-C4FD4B4E2FC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5B835B9-D3B2-4923-A272-AD31CFAA4C1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AB1DE4A-3B50-448E-B387-60879A10333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EA4BA6-E63E-4A50-83BE-325F4EA8662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E72BFF7-FDD9-4F7E-84AE-4437F1DFBA2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5760" y="274680"/>
            <a:ext cx="822600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C0B5D35-1616-401A-9659-189EF0DBD76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67DE527-866A-4D09-BA39-6BAD8719E24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248185B-9290-4BDB-90FD-28D6BA35F86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AAE5EB1-18FC-4E68-A568-B6C629B79B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1E33952-20AC-4B4D-9BFF-94A9C38157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8A3E99-5C70-400C-89B5-7C9E2D3D300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1EFC102-E91D-4882-A03B-B29D9FCB5BC0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712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1848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576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712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1848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F6A9DF-E5D9-4749-9DCB-D5A2FE59013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F1B0036-CBEB-48A0-B9F1-B935AF1DD4B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DCDA154-A63F-48DC-ABD1-013C1E77200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055CEA42-CBAB-4B40-948B-82CCC25FD54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8A1CC17-B011-468C-B581-EE4D0C3144E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9578847-3C51-4B0B-ACAC-F7A09D671AF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ADF9787-61FE-4828-9DFD-DDD9AF87C6A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455760" y="274680"/>
            <a:ext cx="822600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2319DA2-1C94-41A6-ADA6-555C3B8814F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3662ADEA-BC71-4635-B279-468E8043539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143584A-83EA-4246-A28C-CF86926A39B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A0162F9-C2A9-4BA0-B46E-7333071C80D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F8912ED-AF2E-4583-9857-2B75EC2DC92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9C36FF8-8237-409F-8638-2C901D1D00F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323712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18480" y="160020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45576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/>
          </p:nvPr>
        </p:nvSpPr>
        <p:spPr>
          <a:xfrm>
            <a:off x="323712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/>
          </p:nvPr>
        </p:nvSpPr>
        <p:spPr>
          <a:xfrm>
            <a:off x="6018480" y="3964320"/>
            <a:ext cx="264852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732C5FC-830D-44B1-8E70-7AA1DBA49DC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DCA9568-CB0D-4D25-B3CA-36396E8AE62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C62BCE-C577-4A96-A383-8B03692812D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5760" y="274680"/>
            <a:ext cx="822600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uk-UA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1EEB0BB-F345-4838-A095-1362EEEDCDC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224953A-6E80-4DA8-9E8B-24BAC2C65DD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1000" y="396432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AD9A6EA-0D93-441B-A502-D67B262E78B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1000" y="1600200"/>
            <a:ext cx="4014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5760" y="3964320"/>
            <a:ext cx="82260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9789115-36B7-4264-8F62-66E8835AF42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701800" y="2130480"/>
            <a:ext cx="4800240" cy="14695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Образец заголовка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>
              <a:defRPr lang="uk-UA" sz="1400" b="0" strike="noStrike" spc="-1">
                <a:latin typeface="Times New Roman"/>
              </a:defRPr>
            </a:lvl1pPr>
          </a:lstStyle>
          <a:p>
            <a:r>
              <a:rPr lang="uk-UA" sz="1400" b="0" strike="noStrike" spc="-1"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ctr">
              <a:buNone/>
              <a:defRPr lang="uk-UA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uk-UA" sz="1400" b="0" strike="noStrike" spc="-1"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2475A1D-D663-4D5D-ABCD-A42C33892D7B}" type="slidenum">
              <a:rPr lang="en-US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703600" y="274680"/>
            <a:ext cx="631620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Образец заголовка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693880" y="1600200"/>
            <a:ext cx="632592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Образец текста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600200" lvl="3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Четвертый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057400" lvl="4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Пятый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>
              <a:defRPr lang="uk-UA" sz="1400" b="0" strike="noStrike" spc="-1">
                <a:latin typeface="Times New Roman"/>
              </a:defRPr>
            </a:lvl1pPr>
          </a:lstStyle>
          <a:p>
            <a:r>
              <a:rPr lang="uk-UA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ctr">
              <a:buNone/>
              <a:defRPr lang="uk-UA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uk-UA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67CE87A-3F18-43A6-B903-B0F3E24204DB}" type="slidenum">
              <a:rPr lang="en-US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2"/>
          <p:cNvSpPr/>
          <p:nvPr/>
        </p:nvSpPr>
        <p:spPr>
          <a:xfrm>
            <a:off x="136440" y="136440"/>
            <a:ext cx="8865720" cy="6581520"/>
          </a:xfrm>
          <a:prstGeom prst="rect">
            <a:avLst/>
          </a:prstGeom>
          <a:solidFill>
            <a:schemeClr val="bg1">
              <a:alpha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Образец заголовка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Образец текста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600200" lvl="3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Четвертый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057400" lvl="4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Пятый уровень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7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>
              <a:defRPr lang="uk-UA" sz="1400" b="0" strike="noStrike" spc="-1">
                <a:latin typeface="Times New Roman"/>
              </a:defRPr>
            </a:lvl1pPr>
          </a:lstStyle>
          <a:p>
            <a:r>
              <a:rPr lang="uk-UA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86" name="PlaceHolder 4"/>
          <p:cNvSpPr>
            <a:spLocks noGrp="1"/>
          </p:cNvSpPr>
          <p:nvPr>
            <p:ph type="ftr" idx="8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ctr">
              <a:buNone/>
              <a:defRPr lang="uk-UA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uk-UA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87" name="PlaceHolder 5"/>
          <p:cNvSpPr>
            <a:spLocks noGrp="1"/>
          </p:cNvSpPr>
          <p:nvPr>
            <p:ph type="sldNum" idx="9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7D5A87D-478D-4489-8FCD-087D01C618E7}" type="slidenum">
              <a:rPr lang="en-US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331640" y="1219320"/>
            <a:ext cx="7200360" cy="17521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uk-UA" sz="5400" b="1" strike="noStrike" spc="-1">
                <a:solidFill>
                  <a:srgbClr val="FF0000"/>
                </a:solidFill>
                <a:latin typeface="Arial"/>
              </a:rPr>
              <a:t>РИТОРИЧНІ ФІГУРИ</a:t>
            </a:r>
            <a:endParaRPr lang="en-US" sz="5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065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3600" b="1" strike="noStrike" spc="-1">
                <a:solidFill>
                  <a:srgbClr val="C00000"/>
                </a:solidFill>
                <a:latin typeface="Arial"/>
              </a:rPr>
              <a:t>А</a:t>
            </a: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нафора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(або єдинопочаток) – </a:t>
            </a:r>
            <a:r>
              <a:rPr lang="uk-UA" sz="2000" b="1" strike="noStrike" spc="-1">
                <a:solidFill>
                  <a:srgbClr val="002060"/>
                </a:solidFill>
                <a:latin typeface="Arial"/>
              </a:rPr>
              <a:t>фігура мови, коли на початку речення або рядків повторюються однакові слова, словосполучення.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5760" y="1340640"/>
            <a:ext cx="8226000" cy="5400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 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1)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 Ні 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попівськії тортури,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Ні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тюремні царські мури,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Ані 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війська муштровані,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Ні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гармати лаштовані,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Ні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шпіонське ремесло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    В гріб його ще не звело!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2)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стежини до Дніпра,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хмарки,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 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дороги,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Зібгавши куряву під ноги.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студенти і монахи,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мундири і папахи,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солом’яні брилі,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кленові костилі,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берлини і підводи,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452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 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віки, </a:t>
            </a: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летять</a:t>
            </a:r>
            <a:r>
              <a:rPr lang="uk-UA" sz="2000" b="1" strike="noStrike" spc="-1">
                <a:solidFill>
                  <a:srgbClr val="000000"/>
                </a:solidFill>
                <a:latin typeface="Arial"/>
              </a:rPr>
              <a:t> народи.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400" b="1" strike="noStrike" spc="-1">
                <a:solidFill>
                  <a:srgbClr val="C00000"/>
                </a:solidFill>
                <a:latin typeface="Arial"/>
              </a:rPr>
              <a:t>Епіфора – </a:t>
            </a:r>
            <a:r>
              <a:rPr lang="uk-UA" sz="2400" b="1" strike="noStrike" spc="-1">
                <a:solidFill>
                  <a:srgbClr val="002060"/>
                </a:solidFill>
                <a:latin typeface="Arial"/>
              </a:rPr>
              <a:t>повторення однакових слів і звукосполучень у кінці рядків або строф із метою посилення виразності.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AutoNum type="arabicParenR"/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Я був 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молодий і красивий.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 Невже 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молодий і красивий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?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 Це я 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молодий і красивий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 Із далечі в далеч ішов!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15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2) Як розплутать клубок розл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ук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?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5956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Випить дотик коханих р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ук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?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5956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Як, притишивши серця ст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ук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,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595600" indent="-4428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   Віднайти найчистіший зв</a:t>
            </a:r>
            <a:r>
              <a:rPr lang="uk-UA" sz="2400" b="1" strike="noStrike" spc="-1">
                <a:solidFill>
                  <a:srgbClr val="A50021"/>
                </a:solidFill>
                <a:latin typeface="Arial"/>
              </a:rPr>
              <a:t>ук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?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777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Рефрен – 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повторення групи слів, рядка або кількох віршованих рядків у строфах.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5760" y="1556640"/>
            <a:ext cx="8226000" cy="45691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    Ти мене любиш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    Зоряно-тихо,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    Ти мене любиш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   Ніжно-прозоро,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    Ти мене любиш, -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   Трави притихли.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    Ти мене любиш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442800" indent="-44280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   В світлих узорах.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800" b="1" strike="noStrike" spc="-1">
                <a:solidFill>
                  <a:srgbClr val="C00000"/>
                </a:solidFill>
                <a:latin typeface="Arial"/>
              </a:rPr>
              <a:t>Асонанс</a:t>
            </a: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– </a:t>
            </a:r>
            <a:r>
              <a:rPr lang="uk-UA" sz="2800" b="1" i="1" strike="noStrike" spc="-1">
                <a:solidFill>
                  <a:srgbClr val="000000"/>
                </a:solidFill>
                <a:latin typeface="Arial"/>
              </a:rPr>
              <a:t>повторення однакових голосних звуків з метою надання милозвучності.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116532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Не вт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катиму б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льше в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д дол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,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116532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Не зд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йматимуть в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холи сн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в,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116532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Мр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й, фантаз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й, 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люз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й… Довол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!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1165320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Я не в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рю! – хай гаснуть п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сн</a:t>
            </a:r>
            <a:r>
              <a:rPr lang="uk-UA" sz="2800" b="1" strike="noStrike" spc="-1">
                <a:solidFill>
                  <a:srgbClr val="A50021"/>
                </a:solidFill>
                <a:latin typeface="Arial"/>
              </a:rPr>
              <a:t>і</a:t>
            </a:r>
            <a:r>
              <a:rPr lang="uk-UA" sz="2800" b="1" strike="noStrike" spc="-1">
                <a:solidFill>
                  <a:srgbClr val="002060"/>
                </a:solidFill>
                <a:latin typeface="Arial"/>
              </a:rPr>
              <a:t>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D0D0D"/>
                </a:solidFill>
                <a:latin typeface="Arial"/>
              </a:rPr>
              <a:t>О – спів, радість, відвага, сила духу.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D0D0D"/>
                </a:solidFill>
                <a:latin typeface="Arial"/>
              </a:rPr>
              <a:t>І – спокій, ніжність, кохання, висота, переляк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D0D0D"/>
                </a:solidFill>
                <a:latin typeface="Arial"/>
              </a:rPr>
              <a:t>А – голосіння, голосний крик, радість, страх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D0D0D"/>
                </a:solidFill>
                <a:latin typeface="Arial"/>
              </a:rPr>
              <a:t>У – сум, біль, страх передчуття смерті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849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400" b="1" strike="noStrike" spc="-1">
                <a:solidFill>
                  <a:srgbClr val="C00000"/>
                </a:solidFill>
                <a:latin typeface="Arial"/>
              </a:rPr>
              <a:t>Алітерація –</a:t>
            </a: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uk-UA" sz="2400" b="1" strike="noStrike" spc="-1">
                <a:solidFill>
                  <a:srgbClr val="002060"/>
                </a:solidFill>
                <a:latin typeface="Arial"/>
              </a:rPr>
              <a:t>повторення приголосних звуків для посилення інтонаційної і смислової виразності.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5760" y="1268640"/>
            <a:ext cx="8226000" cy="5589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1)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ипле,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теле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ад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амотній</a:t>
            </a:r>
            <a:br/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    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ірий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муток —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рібний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ніг, —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умно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тогне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онний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трумінь,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ерце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луха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мертний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с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міх…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34136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0000"/>
                </a:solidFill>
                <a:latin typeface="Arial"/>
              </a:rPr>
              <a:t>2)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Гр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имить! Бла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г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одатна по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а наступає,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Пр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и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оду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озкішная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др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ож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пр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онимає,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Жде с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пр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а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г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ла земля плодотво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ної зливи,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І віте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над нею гуляє бу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хливий,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І з заходу темная хма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а летить –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ru-RU" sz="2400" b="1" strike="noStrike" spc="-1">
                <a:solidFill>
                  <a:srgbClr val="C00000"/>
                </a:solidFill>
                <a:latin typeface="Arial"/>
              </a:rPr>
              <a:t>Гр</a:t>
            </a: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имить! 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101C17"/>
                </a:solidFill>
                <a:latin typeface="Arial"/>
              </a:rPr>
              <a:t>Г</a:t>
            </a:r>
            <a:r>
              <a:rPr lang="ru-RU" sz="2000" b="1" strike="noStrike" spc="-1">
                <a:solidFill>
                  <a:srgbClr val="101C17"/>
                </a:solidFill>
                <a:latin typeface="Arial"/>
              </a:rPr>
              <a:t> – грім, гамір, битва, натовп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101C17"/>
                </a:solidFill>
                <a:latin typeface="Arial"/>
              </a:rPr>
              <a:t>Р</a:t>
            </a:r>
            <a:r>
              <a:rPr lang="ru-RU" sz="2000" b="1" strike="noStrike" spc="-1">
                <a:solidFill>
                  <a:srgbClr val="101C17"/>
                </a:solidFill>
                <a:latin typeface="Arial"/>
              </a:rPr>
              <a:t> – рішучість, героїзм, рух, трагізм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101C17"/>
                </a:solidFill>
                <a:latin typeface="Arial"/>
              </a:rPr>
              <a:t>Л</a:t>
            </a:r>
            <a:r>
              <a:rPr lang="ru-RU" sz="2000" b="1" strike="noStrike" spc="-1">
                <a:solidFill>
                  <a:srgbClr val="101C17"/>
                </a:solidFill>
                <a:latin typeface="Arial"/>
              </a:rPr>
              <a:t> – любов, ласка, ніжність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uk-UA" sz="2000" b="1" strike="noStrike" spc="-1">
                <a:solidFill>
                  <a:srgbClr val="101C17"/>
                </a:solidFill>
                <a:latin typeface="Arial"/>
              </a:rPr>
              <a:t>Ж</a:t>
            </a:r>
            <a:r>
              <a:rPr lang="ru-RU" sz="2000" b="1" strike="noStrike" spc="-1">
                <a:solidFill>
                  <a:srgbClr val="101C17"/>
                </a:solidFill>
                <a:latin typeface="Arial"/>
              </a:rPr>
              <a:t>, ч, ш, дж, з, с – шелест листя, плин ріки, сум, смерть, вітер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23640" y="274680"/>
            <a:ext cx="869616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4800" b="1" strike="noStrike" spc="-1">
                <a:solidFill>
                  <a:srgbClr val="C00000"/>
                </a:solidFill>
                <a:latin typeface="Arial"/>
              </a:rPr>
              <a:t>Риторичні фігури – </a:t>
            </a:r>
            <a:r>
              <a:rPr lang="uk-UA" sz="4400" b="1" strike="noStrike" spc="-1">
                <a:solidFill>
                  <a:srgbClr val="002060"/>
                </a:solidFill>
                <a:latin typeface="Arial"/>
              </a:rPr>
              <a:t>це 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23640" y="2205000"/>
            <a:ext cx="8424720" cy="39207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</a:tabLst>
            </a:pPr>
            <a:r>
              <a:rPr lang="uk-UA" sz="2400" b="0" strike="noStrike" spc="-1">
                <a:solidFill>
                  <a:srgbClr val="000000"/>
                </a:solidFill>
                <a:latin typeface="Arial"/>
              </a:rPr>
              <a:t> - </a:t>
            </a:r>
            <a:r>
              <a:rPr lang="uk-UA" sz="4000" b="1" strike="noStrike" spc="-1">
                <a:solidFill>
                  <a:srgbClr val="002060"/>
                </a:solidFill>
                <a:latin typeface="Arial"/>
              </a:rPr>
              <a:t>своєрідна синтаксична побудова фраз для посилення виразності й емоційності мови та уникнення одноманітності.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3600" b="1" strike="noStrike" spc="-1">
                <a:solidFill>
                  <a:srgbClr val="C00000"/>
                </a:solidFill>
                <a:latin typeface="Arial"/>
              </a:rPr>
              <a:t>До риторичних фігур відносять: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879"/>
              </a:spcBef>
              <a:buClr>
                <a:srgbClr val="000000"/>
              </a:buClr>
              <a:buFont typeface="StarSymbol"/>
              <a:buAutoNum type="arabicPeriod"/>
            </a:pPr>
            <a:r>
              <a:rPr lang="uk-UA" sz="4400" b="1" strike="noStrike" spc="-1">
                <a:solidFill>
                  <a:srgbClr val="7030A0"/>
                </a:solidFill>
                <a:latin typeface="Arial"/>
              </a:rPr>
              <a:t>Риторичне запитання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879"/>
              </a:spcBef>
              <a:buClr>
                <a:srgbClr val="000000"/>
              </a:buClr>
              <a:buFont typeface="StarSymbol"/>
              <a:buAutoNum type="arabicPeriod"/>
            </a:pPr>
            <a:r>
              <a:rPr lang="uk-UA" sz="4400" b="1" strike="noStrike" spc="-1">
                <a:solidFill>
                  <a:srgbClr val="7030A0"/>
                </a:solidFill>
                <a:latin typeface="Arial"/>
              </a:rPr>
              <a:t>Риторичне звернення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879"/>
              </a:spcBef>
              <a:buClr>
                <a:srgbClr val="000000"/>
              </a:buClr>
              <a:buFont typeface="StarSymbol"/>
              <a:buAutoNum type="arabicPeriod"/>
            </a:pPr>
            <a:r>
              <a:rPr lang="uk-UA" sz="4400" b="1" strike="noStrike" spc="-1">
                <a:solidFill>
                  <a:srgbClr val="7030A0"/>
                </a:solidFill>
                <a:latin typeface="Arial"/>
              </a:rPr>
              <a:t>Антитезу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879"/>
              </a:spcBef>
              <a:buClr>
                <a:srgbClr val="000000"/>
              </a:buClr>
              <a:buFont typeface="StarSymbol"/>
              <a:buAutoNum type="arabicPeriod"/>
            </a:pPr>
            <a:r>
              <a:rPr lang="uk-UA" sz="4400" b="1" strike="noStrike" spc="-1">
                <a:solidFill>
                  <a:srgbClr val="7030A0"/>
                </a:solidFill>
                <a:latin typeface="Arial"/>
              </a:rPr>
              <a:t>Градацію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879"/>
              </a:spcBef>
              <a:buClr>
                <a:srgbClr val="000000"/>
              </a:buClr>
              <a:buFont typeface="StarSymbol"/>
              <a:buAutoNum type="arabicPeriod"/>
            </a:pPr>
            <a:r>
              <a:rPr lang="uk-UA" sz="4400" b="1" strike="noStrike" spc="-1">
                <a:solidFill>
                  <a:srgbClr val="7030A0"/>
                </a:solidFill>
                <a:latin typeface="Arial"/>
              </a:rPr>
              <a:t>Повторення 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777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uk-UA" sz="4400" b="1" strike="noStrike" spc="-1">
                <a:solidFill>
                  <a:srgbClr val="C00000"/>
                </a:solidFill>
                <a:latin typeface="Arial"/>
              </a:rPr>
              <a:t>АНТИТЕЗА - 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79640" y="908640"/>
            <a:ext cx="8784720" cy="52171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ru-RU" sz="2800" b="1" strike="noStrike" spc="-1">
                <a:solidFill>
                  <a:srgbClr val="002060"/>
                </a:solidFill>
                <a:latin typeface="Arial"/>
              </a:rPr>
              <a:t>протиставлення протилежних життєвих явищ, понять, почуттів, думок, людських характерів.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Найчастіше можна зустріти антитезу в афоризмах, прислів’ях та приказках.</a:t>
            </a:r>
            <a:br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                        </a:t>
            </a:r>
            <a:r>
              <a:rPr lang="ru-RU" sz="2400" b="1" i="1" strike="noStrike" spc="-1">
                <a:solidFill>
                  <a:srgbClr val="284539"/>
                </a:solidFill>
                <a:latin typeface="Arial"/>
              </a:rPr>
              <a:t>«Ситий голодного не розуміє».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!!! Не плутайте із порівнянням -  словесним виразом зіставлення двох </a:t>
            </a:r>
            <a:r>
              <a:rPr lang="ru-RU" sz="2800" b="1" strike="noStrike" spc="-1">
                <a:solidFill>
                  <a:srgbClr val="FF0000"/>
                </a:solidFill>
                <a:latin typeface="Arial"/>
              </a:rPr>
              <a:t>схожих </a:t>
            </a: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у якійсь характеристиці предметів або явищ із метою визначення певних рис одного з них через порівняння з іншим.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!!! На відміну від порівняння, при антитезі об’єкти мають бути </a:t>
            </a:r>
            <a:r>
              <a:rPr lang="ru-RU" sz="2800" b="1" strike="noStrike" spc="-1">
                <a:solidFill>
                  <a:srgbClr val="FF0000"/>
                </a:solidFill>
                <a:latin typeface="Arial"/>
              </a:rPr>
              <a:t>протилежні </a:t>
            </a: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за своїм лексичним значенням 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                      </a:t>
            </a:r>
            <a:r>
              <a:rPr lang="ru-RU" sz="2000" b="1" i="1" strike="noStrike" spc="-1">
                <a:solidFill>
                  <a:srgbClr val="7030A0"/>
                </a:solidFill>
                <a:latin typeface="Arial"/>
              </a:rPr>
              <a:t>(«…темні, як нічка, ясні, як день…»).</a:t>
            </a:r>
            <a:br/>
            <a:br/>
            <a:br/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004600" cy="705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800" b="1" strike="noStrike" spc="-1">
                <a:solidFill>
                  <a:srgbClr val="FF0000"/>
                </a:solidFill>
                <a:latin typeface="Arial"/>
              </a:rPr>
              <a:t>Завдання:</a:t>
            </a:r>
            <a:r>
              <a:rPr lang="uk-UA" sz="2800" b="1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uk-UA" sz="2800" b="1" i="1" strike="noStrike" spc="-1">
                <a:solidFill>
                  <a:srgbClr val="002060"/>
                </a:solidFill>
                <a:latin typeface="Arial"/>
              </a:rPr>
              <a:t>у поданих уривках знайдіть і випишіть  антитезу.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5760" y="980640"/>
            <a:ext cx="8226000" cy="5688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а) Трудно навіть розказати,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Що за лихо стало  в краю, -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Люди мучились, як в пеклі,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 Пан втішався, мов у раю...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 Пан гуляв у себе в замку,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5956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 У ярмі стогнали люди,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1528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        І здавалось, що довіку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215280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        Все така неволя буде...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8892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б)  “В мужика землянка вогка,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8892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В пана хата на помості;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8892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Що ж, недарма люди кажуть,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8892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Що в панів біліші кості! 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У мужички руки чорні,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В пані рученька тендітна;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Що ж, недарма люди кажуть,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strike="noStrike" spc="-1">
                <a:solidFill>
                  <a:srgbClr val="141930"/>
                </a:solidFill>
                <a:latin typeface="Arial"/>
              </a:rPr>
              <a:t>     Що в панів і кров блакитна..!” 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r>
              <a:rPr lang="uk-UA" sz="1800" b="1" i="1" strike="noStrike" spc="-1">
                <a:solidFill>
                  <a:srgbClr val="000000"/>
                </a:solidFill>
                <a:latin typeface="Arial"/>
              </a:rPr>
              <a:t>                                                          (Леся Українка. Поема “Давня казка”) 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561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uk-UA" sz="4800" b="1" strike="noStrike" spc="-1">
                <a:solidFill>
                  <a:srgbClr val="C00000"/>
                </a:solidFill>
                <a:latin typeface="Arial"/>
              </a:rPr>
              <a:t>Градація - </a:t>
            </a:r>
            <a:endParaRPr lang="en-US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251640" y="692640"/>
            <a:ext cx="8430120" cy="5760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rgbClr val="002060"/>
                </a:solidFill>
                <a:latin typeface="Arial"/>
              </a:rPr>
              <a:t>нанизування виразів з усе зростаючим чи спадаючим значенням.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4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Отак, куме, і наш лях 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    З русином мудрує: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    </a:t>
            </a: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Тут</a:t>
            </a: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 нас </a:t>
            </a: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топче, там уріже,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Ніде не дарує.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     </a:t>
            </a: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Тут притлумить, припече,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     Заплює, зогидить.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Та ще й злий, що з тої праці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Та добра не видить.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“А най, - каже, - тую Русь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Трясця покоцюбить –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C00000"/>
                </a:solidFill>
                <a:latin typeface="Arial"/>
              </a:rPr>
              <a:t>І б’ю її, й печу її, 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  <a:p>
            <a:pPr marL="188748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uk-UA" sz="1600" b="1" strike="noStrike" spc="-1">
                <a:solidFill>
                  <a:srgbClr val="000000"/>
                </a:solidFill>
                <a:latin typeface="Arial"/>
              </a:rPr>
              <a:t>Й ще мене не любить</a:t>
            </a:r>
            <a:r>
              <a:rPr lang="uk-UA" sz="1600" b="1" i="1" strike="noStrike" spc="-1">
                <a:solidFill>
                  <a:srgbClr val="000000"/>
                </a:solidFill>
                <a:latin typeface="Arial"/>
              </a:rPr>
              <a:t>!    </a:t>
            </a:r>
            <a:r>
              <a:rPr lang="uk-UA" sz="1400" b="1" i="1" strike="noStrike" spc="-1">
                <a:solidFill>
                  <a:srgbClr val="000000"/>
                </a:solidFill>
                <a:latin typeface="Arial"/>
              </a:rPr>
              <a:t>                (І.Франко. “Майстер Свирид”)  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Градація стає ще більш вираженою в поєднанні з анафорою (</a:t>
            </a:r>
            <a:r>
              <a:rPr lang="uk-UA" sz="2000" b="1" strike="noStrike" spc="-1">
                <a:solidFill>
                  <a:srgbClr val="7030A0"/>
                </a:solidFill>
                <a:latin typeface="Arial"/>
              </a:rPr>
              <a:t>єдинопочаток)</a:t>
            </a:r>
            <a:r>
              <a:rPr lang="ru-RU" sz="2000" b="1" strike="noStrike" spc="-1">
                <a:solidFill>
                  <a:srgbClr val="7030A0"/>
                </a:solidFill>
                <a:latin typeface="Arial"/>
              </a:rPr>
              <a:t>. Наприклад, давайте згадаємо найпопулярніший вираз Юлія Цезаря: </a:t>
            </a:r>
            <a:r>
              <a:rPr lang="ru-RU" sz="2000" b="1" i="1" strike="noStrike" spc="-1">
                <a:solidFill>
                  <a:srgbClr val="000000"/>
                </a:solidFill>
                <a:latin typeface="Arial"/>
              </a:rPr>
              <a:t>«Прийшов, побачив, переміг.</a:t>
            </a:r>
            <a:br/>
            <a:br/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777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400" b="1" strike="noStrike" spc="-1">
                <a:solidFill>
                  <a:srgbClr val="C00000"/>
                </a:solidFill>
                <a:latin typeface="Arial"/>
              </a:rPr>
              <a:t>Завдання: </a:t>
            </a:r>
            <a:r>
              <a:rPr lang="uk-UA" sz="2400" b="1" strike="noStrike" spc="-1">
                <a:solidFill>
                  <a:srgbClr val="002060"/>
                </a:solidFill>
                <a:latin typeface="Arial"/>
              </a:rPr>
              <a:t>у поданому тексті знайдіть градацію, визначте, з якою метою її вжито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5760" y="1412640"/>
            <a:ext cx="8226000" cy="51703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Так, мабуть, і в часи Бояна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Квітчалася пора весняна,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І накрапали молоді дощі,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І хмари насувалися з Таращі,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І яструби за обрій углибали,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І дзвінко озивалися цимбали,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І в пралісах озера голубі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Вглядалися в небесну дивну ясність.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Все — як тоді. А де ж вона сучасність?</a:t>
            </a:r>
            <a:br/>
            <a:r>
              <a:rPr lang="ru-RU" sz="2800" b="1" strike="noStrike" spc="-1">
                <a:solidFill>
                  <a:srgbClr val="284539"/>
                </a:solidFill>
                <a:latin typeface="Arial"/>
              </a:rPr>
              <a:t>Вона в найголовнішому: в тобі.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                                                  </a:t>
            </a:r>
            <a:r>
              <a:rPr lang="ru-RU" sz="2000" b="1" i="1" strike="noStrike" spc="-1">
                <a:solidFill>
                  <a:srgbClr val="000000"/>
                </a:solidFill>
                <a:latin typeface="Arial"/>
              </a:rPr>
              <a:t>(В. Мисик, «Сучасність»)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1065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uk-UA" sz="2000" b="1" strike="noStrike" spc="-1">
                <a:solidFill>
                  <a:srgbClr val="C00000"/>
                </a:solidFill>
                <a:latin typeface="Arial"/>
              </a:rPr>
              <a:t>Завдання: </a:t>
            </a:r>
            <a:r>
              <a:rPr lang="uk-UA" sz="2000" b="1" strike="noStrike" spc="-1">
                <a:solidFill>
                  <a:srgbClr val="002060"/>
                </a:solidFill>
                <a:latin typeface="Arial"/>
              </a:rPr>
              <a:t>трансформуйте подані уривки так, щоб у них не було градації. Порівняйте оригінал і перетворений текст, зробіть висновок про значення градації.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5760" y="1600200"/>
            <a:ext cx="822600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rgbClr val="7030A0"/>
                </a:solidFill>
                <a:latin typeface="Arial"/>
              </a:rPr>
              <a:t>1. “Не вертаються три брати. // Плаче стара мати, // Плаче жінка з діточками // В нетопленій хаті. // Сестра плаче, йде шукати // Братів на чужину… //                      А дівчину заручену // Кладуть в домовину”. 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rgbClr val="284539"/>
                </a:solidFill>
                <a:latin typeface="Arial"/>
              </a:rPr>
              <a:t>2. “Реве, стогне хуртовина, // Котить, верне полем; // Стоїть Катря серед поля, // Дала сльозам волю.”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rgbClr val="A50021"/>
                </a:solidFill>
                <a:latin typeface="Arial"/>
              </a:rPr>
              <a:t>3. “А Ярина // То клене, то просить, // То замовкне, подивиться // І знов заголосить.”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5760" y="274680"/>
            <a:ext cx="8226000" cy="633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uk-UA" sz="4800" b="1" strike="noStrike" spc="-1">
                <a:solidFill>
                  <a:srgbClr val="C00000"/>
                </a:solidFill>
                <a:latin typeface="Arial"/>
              </a:rPr>
              <a:t>Повторення - </a:t>
            </a:r>
            <a:endParaRPr lang="en-US" sz="4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5760" y="1052640"/>
            <a:ext cx="8226000" cy="50731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002060"/>
                </a:solidFill>
                <a:latin typeface="Arial"/>
              </a:rPr>
              <a:t>повторення однакових слів або виразів,</a:t>
            </a:r>
            <a:r>
              <a:rPr lang="ru-RU" sz="2400" b="1" i="1" strike="noStrike" spc="-1">
                <a:solidFill>
                  <a:srgbClr val="7030A0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002060"/>
                </a:solidFill>
                <a:latin typeface="Arial"/>
              </a:rPr>
              <a:t>що сприяє запам’ятовуванню основної думки, підвищує переконливість промови.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uk-UA" sz="2400" b="1" strike="noStrike" spc="-1">
                <a:solidFill>
                  <a:srgbClr val="C00000"/>
                </a:solidFill>
                <a:latin typeface="Arial"/>
              </a:rPr>
              <a:t>До повторів належать: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uk-UA" sz="2400" b="1" i="1" strike="noStrike" spc="-1">
                <a:solidFill>
                  <a:srgbClr val="7030A0"/>
                </a:solidFill>
                <a:latin typeface="Arial"/>
              </a:rPr>
              <a:t>Анафора (єдинопочаток)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uk-UA" sz="2400" b="1" i="1" strike="noStrike" spc="-1">
                <a:solidFill>
                  <a:srgbClr val="7030A0"/>
                </a:solidFill>
                <a:latin typeface="Arial"/>
              </a:rPr>
              <a:t>Епіфора (єдинозакінчення)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uk-UA" sz="2400" b="1" i="1" strike="noStrike" spc="-1">
                <a:solidFill>
                  <a:srgbClr val="7030A0"/>
                </a:solidFill>
                <a:latin typeface="Arial"/>
              </a:rPr>
              <a:t>Рефрен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uk-UA" sz="2400" b="1" i="1" strike="noStrike" spc="-1">
                <a:solidFill>
                  <a:srgbClr val="7030A0"/>
                </a:solidFill>
                <a:latin typeface="Arial"/>
              </a:rPr>
              <a:t>Асонанс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uk-UA" sz="2400" b="1" i="1" strike="noStrike" spc="-1">
                <a:solidFill>
                  <a:srgbClr val="7030A0"/>
                </a:solidFill>
                <a:latin typeface="Arial"/>
              </a:rPr>
              <a:t>Алітерація 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A8A8A8"/>
      </a:lt2>
      <a:accent1>
        <a:srgbClr val="596B2E"/>
      </a:accent1>
      <a:accent2>
        <a:srgbClr val="2E386B"/>
      </a:accent2>
      <a:accent3>
        <a:srgbClr val="D1E4DC"/>
      </a:accent3>
      <a:accent4>
        <a:srgbClr val="000000"/>
      </a:accent4>
      <a:accent5>
        <a:srgbClr val="B5BAAD"/>
      </a:accent5>
      <a:accent6>
        <a:srgbClr val="293260"/>
      </a:accent6>
      <a:hlink>
        <a:srgbClr val="2E6B53"/>
      </a:hlink>
      <a:folHlink>
        <a:srgbClr val="2E516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3FB8710FC0A33488845582716D9EF56" ma:contentTypeVersion="9" ma:contentTypeDescription="Створення нового документа." ma:contentTypeScope="" ma:versionID="bed7f36ecc2e03f3b3ad41405a6b06e5">
  <xsd:schema xmlns:xsd="http://www.w3.org/2001/XMLSchema" xmlns:xs="http://www.w3.org/2001/XMLSchema" xmlns:p="http://schemas.microsoft.com/office/2006/metadata/properties" xmlns:ns2="c42efa20-36c0-4581-9ca2-6984b72b20c9" targetNamespace="http://schemas.microsoft.com/office/2006/metadata/properties" ma:root="true" ma:fieldsID="92f5f1af27c501f7e7c3a1947575556b" ns2:_="">
    <xsd:import namespace="c42efa20-36c0-4581-9ca2-6984b72b20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efa20-36c0-4581-9ca2-6984b72b20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42A237-7C25-4447-B2B3-4FAD7AF1D9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2efa20-36c0-4581-9ca2-6984b72b20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5DE51B-459C-48B2-BF48-6350E4CAA2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852975-5AAA-4A01-8D06-3214A40B715C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c42efa20-36c0-4581-9ca2-6984b72b20c9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ind_0011_slide</Template>
  <TotalTime>171</TotalTime>
  <Words>764</Words>
  <Application>Microsoft Office PowerPoint</Application>
  <PresentationFormat>Экран (4:3)</PresentationFormat>
  <Paragraphs>123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РИТОРИЧНІ ФІГУРИ</vt:lpstr>
      <vt:lpstr>Риторичні фігури – це </vt:lpstr>
      <vt:lpstr>До риторичних фігур відносять:</vt:lpstr>
      <vt:lpstr>АНТИТЕЗА - </vt:lpstr>
      <vt:lpstr>Завдання: у поданих уривках знайдіть і випишіть  антитезу.</vt:lpstr>
      <vt:lpstr>Градація - </vt:lpstr>
      <vt:lpstr>Завдання: у поданому тексті знайдіть градацію, визначте, з якою метою її вжито</vt:lpstr>
      <vt:lpstr>Завдання: трансформуйте подані уривки так, щоб у них не було градації. Порівняйте оригінал і перетворений текст, зробіть висновок про значення градації.</vt:lpstr>
      <vt:lpstr>Повторення - </vt:lpstr>
      <vt:lpstr>Анафора (або єдинопочаток) – фігура мови, коли на початку речення або рядків повторюються однакові слова, словосполучення.</vt:lpstr>
      <vt:lpstr>Епіфора – повторення однакових слів і звукосполучень у кінці рядків або строф із метою посилення виразності.</vt:lpstr>
      <vt:lpstr>Рефрен – повторення групи слів, рядка або кількох віршованих рядків у строфах.</vt:lpstr>
      <vt:lpstr>Асонанс – повторення однакових голосних звуків з метою надання милозвучності.</vt:lpstr>
      <vt:lpstr>Алітерація – повторення приголосних звуків для посилення інтонаційної і смислової виразності.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Школа</dc:creator>
  <dc:description/>
  <cp:lastModifiedBy>NMC</cp:lastModifiedBy>
  <cp:revision>22</cp:revision>
  <dcterms:created xsi:type="dcterms:W3CDTF">2017-10-29T15:54:09Z</dcterms:created>
  <dcterms:modified xsi:type="dcterms:W3CDTF">2023-01-20T06:54:46Z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14</vt:i4>
  </property>
  <property fmtid="{D5CDD505-2E9C-101B-9397-08002B2CF9AE}" pid="4" name="ContentTypeId">
    <vt:lpwstr>0x010100B3FB8710FC0A33488845582716D9EF56</vt:lpwstr>
  </property>
</Properties>
</file>