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1" r:id="rId9"/>
    <p:sldId id="269" r:id="rId10"/>
    <p:sldId id="270" r:id="rId11"/>
    <p:sldId id="271" r:id="rId12"/>
    <p:sldId id="272" r:id="rId13"/>
    <p:sldId id="273" r:id="rId14"/>
    <p:sldId id="275" r:id="rId15"/>
    <p:sldId id="27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2" d="100"/>
          <a:sy n="102" d="100"/>
        </p:scale>
        <p:origin x="-96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4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59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4764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87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8637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503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604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4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2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77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3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02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35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08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1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86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36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nguistika.com.ua/konspekti-urok-v/v-dm-nyuvannya-chisl-vnik-v-uzgodzhennya-chisl-vnik-v-z-mennikam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EF6FE0-92F3-46C1-9C09-23BB63249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9618" y="2514598"/>
            <a:ext cx="10084904" cy="2262781"/>
          </a:xfrm>
        </p:spPr>
        <p:txBody>
          <a:bodyPr>
            <a:normAutofit/>
          </a:bodyPr>
          <a:lstStyle/>
          <a:p>
            <a:r>
              <a:rPr lang="uk-UA" sz="4400" b="1" dirty="0"/>
              <a:t>«ЧИСЛІВНИК ЯК</a:t>
            </a:r>
            <a:r>
              <a:rPr lang="en-US" sz="4400" b="1" dirty="0"/>
              <a:t> </a:t>
            </a:r>
            <a:r>
              <a:rPr lang="uk-UA" sz="4400" b="1" dirty="0"/>
              <a:t>ЧАСТИНА МОВИ»</a:t>
            </a:r>
            <a:endParaRPr lang="ru-RU" sz="44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49749CA-D3CE-4279-9FBF-7FC38F059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4414" y="4777379"/>
            <a:ext cx="8915399" cy="1126283"/>
          </a:xfrm>
        </p:spPr>
        <p:txBody>
          <a:bodyPr/>
          <a:lstStyle/>
          <a:p>
            <a:r>
              <a:rPr lang="uk-UA" b="1" dirty="0"/>
              <a:t>ПРАКТИЧНЕ ЗАНЯТТЯ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70161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ВІДМІНЮВАННЯ ЧИСЛІВНИКІВ</a:t>
            </a:r>
            <a:endParaRPr lang="ru-RU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316F492-8F1C-4D6A-9837-C4ACB2225A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798" t="15247"/>
          <a:stretch/>
        </p:blipFill>
        <p:spPr>
          <a:xfrm>
            <a:off x="845962" y="2876129"/>
            <a:ext cx="1481923" cy="2232089"/>
          </a:xfrm>
          <a:prstGeom prst="rect">
            <a:avLst/>
          </a:prstGeom>
        </p:spPr>
      </p:pic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A612939D-0DB9-4BC4-B3B4-D3938001A0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54389" y="2236003"/>
            <a:ext cx="9212540" cy="2872215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C4FFC2D-7E75-43DF-94C1-8443E538D9F7}"/>
              </a:ext>
            </a:extLst>
          </p:cNvPr>
          <p:cNvSpPr txBox="1"/>
          <p:nvPr/>
        </p:nvSpPr>
        <p:spPr>
          <a:xfrm>
            <a:off x="5485768" y="1443335"/>
            <a:ext cx="271732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5-20, 30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736043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229" y="216024"/>
            <a:ext cx="8911687" cy="1280890"/>
          </a:xfrm>
        </p:spPr>
        <p:txBody>
          <a:bodyPr/>
          <a:lstStyle/>
          <a:p>
            <a:pPr algn="ctr"/>
            <a:r>
              <a:rPr lang="uk-UA" b="1" dirty="0"/>
              <a:t>ВІДМІНЮВАННЯ ЧИСЛІВНИКІВ</a:t>
            </a:r>
            <a:endParaRPr lang="ru-RU" b="1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316F492-8F1C-4D6A-9837-C4ACB2225A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798" t="15247"/>
          <a:stretch/>
        </p:blipFill>
        <p:spPr>
          <a:xfrm>
            <a:off x="243162" y="2390564"/>
            <a:ext cx="2896971" cy="4363450"/>
          </a:xfrm>
          <a:prstGeom prst="rect">
            <a:avLst/>
          </a:prstGeom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8E18A145-7378-402B-943B-A8BFA4961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37031" y="1496914"/>
            <a:ext cx="8420084" cy="5257100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18E870-47BC-4D83-8D00-D2AD66CB7492}"/>
              </a:ext>
            </a:extLst>
          </p:cNvPr>
          <p:cNvSpPr txBox="1"/>
          <p:nvPr/>
        </p:nvSpPr>
        <p:spPr>
          <a:xfrm>
            <a:off x="3113629" y="967409"/>
            <a:ext cx="271732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50-80</a:t>
            </a:r>
            <a:endParaRPr lang="ru-RU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952A1F8-4991-4A1B-9898-15E50E96B2C3}"/>
              </a:ext>
            </a:extLst>
          </p:cNvPr>
          <p:cNvSpPr txBox="1"/>
          <p:nvPr/>
        </p:nvSpPr>
        <p:spPr>
          <a:xfrm>
            <a:off x="7147072" y="967408"/>
            <a:ext cx="271732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200-900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75735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229" y="216024"/>
            <a:ext cx="8911687" cy="1280890"/>
          </a:xfrm>
        </p:spPr>
        <p:txBody>
          <a:bodyPr/>
          <a:lstStyle/>
          <a:p>
            <a:pPr algn="ctr"/>
            <a:r>
              <a:rPr lang="uk-UA" b="1" dirty="0"/>
              <a:t>ВІДМІНЮВАННЯ ЧИСЛІВНИКІВ</a:t>
            </a:r>
            <a:endParaRPr lang="ru-RU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18E870-47BC-4D83-8D00-D2AD66CB7492}"/>
              </a:ext>
            </a:extLst>
          </p:cNvPr>
          <p:cNvSpPr txBox="1"/>
          <p:nvPr/>
        </p:nvSpPr>
        <p:spPr>
          <a:xfrm>
            <a:off x="4737335" y="1266081"/>
            <a:ext cx="271732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40, 90, 100</a:t>
            </a:r>
            <a:endParaRPr lang="ru-RU" sz="2400" b="1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xmlns="" id="{BF33117D-94B0-4358-8999-9229E53F8B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5095" b="3334"/>
          <a:stretch/>
        </p:blipFill>
        <p:spPr>
          <a:xfrm>
            <a:off x="439333" y="1974575"/>
            <a:ext cx="11313333" cy="4375854"/>
          </a:xfrm>
        </p:spPr>
      </p:pic>
    </p:spTree>
    <p:extLst>
      <p:ext uri="{BB962C8B-B14F-4D97-AF65-F5344CB8AC3E}">
        <p14:creationId xmlns:p14="http://schemas.microsoft.com/office/powerpoint/2010/main" val="383119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E78B5826-ED0C-4780-AE5B-DD4BE103AB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798" t="15247"/>
          <a:stretch/>
        </p:blipFill>
        <p:spPr>
          <a:xfrm>
            <a:off x="206845" y="3101009"/>
            <a:ext cx="1953233" cy="2941981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1229" y="520824"/>
            <a:ext cx="8911687" cy="1280890"/>
          </a:xfrm>
        </p:spPr>
        <p:txBody>
          <a:bodyPr/>
          <a:lstStyle/>
          <a:p>
            <a:pPr algn="ctr"/>
            <a:r>
              <a:rPr lang="uk-UA" b="1" dirty="0"/>
              <a:t>ВІДМІНЮВАННЯ ЧИСЛІВНИКІВ</a:t>
            </a:r>
            <a:endParaRPr lang="ru-RU" b="1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3990FD27-7432-4AFC-8C47-4A3FBCD549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92865" y="1695695"/>
            <a:ext cx="9992290" cy="4347295"/>
          </a:xfrm>
        </p:spPr>
      </p:pic>
    </p:spTree>
    <p:extLst>
      <p:ext uri="{BB962C8B-B14F-4D97-AF65-F5344CB8AC3E}">
        <p14:creationId xmlns:p14="http://schemas.microsoft.com/office/powerpoint/2010/main" val="2080687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ВПРАВА 4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550504"/>
            <a:ext cx="10629969" cy="5307496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b="1" i="1" dirty="0" err="1">
                <a:solidFill>
                  <a:schemeClr val="tx1"/>
                </a:solidFill>
              </a:rPr>
              <a:t>Завдання</a:t>
            </a:r>
            <a:r>
              <a:rPr lang="ru-RU" sz="2400" b="1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Поставте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подані</a:t>
            </a:r>
            <a:r>
              <a:rPr lang="ru-RU" sz="2400" dirty="0">
                <a:solidFill>
                  <a:schemeClr val="tx1"/>
                </a:solidFill>
              </a:rPr>
              <a:t> в дужках </a:t>
            </a:r>
            <a:r>
              <a:rPr lang="ru-RU" sz="2400" dirty="0" err="1">
                <a:solidFill>
                  <a:schemeClr val="tx1"/>
                </a:solidFill>
              </a:rPr>
              <a:t>числівники</a:t>
            </a:r>
            <a:r>
              <a:rPr lang="ru-RU" sz="2400" dirty="0">
                <a:solidFill>
                  <a:schemeClr val="tx1"/>
                </a:solidFill>
              </a:rPr>
              <a:t> в </a:t>
            </a:r>
            <a:r>
              <a:rPr lang="ru-RU" sz="2400" dirty="0" err="1">
                <a:solidFill>
                  <a:schemeClr val="tx1"/>
                </a:solidFill>
              </a:rPr>
              <a:t>потрібній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формі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</a:rPr>
              <a:t>За шкалою </a:t>
            </a:r>
            <a:r>
              <a:rPr lang="ru-RU" sz="2800" dirty="0" err="1">
                <a:solidFill>
                  <a:schemeClr val="tx1"/>
                </a:solidFill>
              </a:rPr>
              <a:t>розумового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розвитку</a:t>
            </a:r>
            <a:r>
              <a:rPr lang="ru-RU" sz="2800" dirty="0">
                <a:solidFill>
                  <a:schemeClr val="tx1"/>
                </a:solidFill>
              </a:rPr>
              <a:t>, яку </a:t>
            </a:r>
            <a:r>
              <a:rPr lang="ru-RU" sz="2800" dirty="0" err="1">
                <a:solidFill>
                  <a:schemeClr val="tx1"/>
                </a:solidFill>
              </a:rPr>
              <a:t>запропонували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швейцарські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вчені</a:t>
            </a:r>
            <a:r>
              <a:rPr lang="ru-RU" sz="2800" dirty="0">
                <a:solidFill>
                  <a:schemeClr val="tx1"/>
                </a:solidFill>
              </a:rPr>
              <a:t>, перше </a:t>
            </a:r>
            <a:r>
              <a:rPr lang="ru-RU" sz="2800" dirty="0" err="1">
                <a:solidFill>
                  <a:schemeClr val="tx1"/>
                </a:solidFill>
              </a:rPr>
              <a:t>місце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природі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посідає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людина</a:t>
            </a:r>
            <a:r>
              <a:rPr lang="ru-RU" sz="2800" dirty="0">
                <a:solidFill>
                  <a:schemeClr val="tx1"/>
                </a:solidFill>
              </a:rPr>
              <a:t>. Вона </a:t>
            </a:r>
            <a:r>
              <a:rPr lang="ru-RU" sz="2800" dirty="0" err="1">
                <a:solidFill>
                  <a:schemeClr val="tx1"/>
                </a:solidFill>
              </a:rPr>
              <a:t>має</a:t>
            </a:r>
            <a:r>
              <a:rPr lang="ru-RU" sz="2800" dirty="0">
                <a:solidFill>
                  <a:schemeClr val="tx1"/>
                </a:solidFill>
              </a:rPr>
              <a:t> до (</a:t>
            </a:r>
            <a:r>
              <a:rPr lang="ru-RU" sz="2800" dirty="0" err="1">
                <a:solidFill>
                  <a:schemeClr val="tx1"/>
                </a:solidFill>
              </a:rPr>
              <a:t>двісті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чотирнадцять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балів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Дельфін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наділений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приблизно</a:t>
            </a:r>
            <a:r>
              <a:rPr lang="ru-RU" sz="2800" dirty="0">
                <a:solidFill>
                  <a:schemeClr val="tx1"/>
                </a:solidFill>
              </a:rPr>
              <a:t> (сто </a:t>
            </a:r>
            <a:r>
              <a:rPr lang="ru-RU" sz="2800" dirty="0" err="1">
                <a:solidFill>
                  <a:schemeClr val="tx1"/>
                </a:solidFill>
              </a:rPr>
              <a:t>дев'яносто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п'ять</a:t>
            </a:r>
            <a:r>
              <a:rPr lang="ru-RU" sz="2800" dirty="0">
                <a:solidFill>
                  <a:schemeClr val="tx1"/>
                </a:solidFill>
              </a:rPr>
              <a:t>) балами. На </a:t>
            </a:r>
            <a:r>
              <a:rPr lang="ru-RU" sz="2800" dirty="0" err="1">
                <a:solidFill>
                  <a:schemeClr val="tx1"/>
                </a:solidFill>
              </a:rPr>
              <a:t>третьому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місці</a:t>
            </a:r>
            <a:r>
              <a:rPr lang="ru-RU" sz="2800" dirty="0">
                <a:solidFill>
                  <a:schemeClr val="tx1"/>
                </a:solidFill>
              </a:rPr>
              <a:t> — слон. </a:t>
            </a:r>
            <a:r>
              <a:rPr lang="ru-RU" sz="2800" dirty="0" err="1">
                <a:solidFill>
                  <a:schemeClr val="tx1"/>
                </a:solidFill>
              </a:rPr>
              <a:t>Він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має</a:t>
            </a:r>
            <a:r>
              <a:rPr lang="ru-RU" sz="2800" dirty="0">
                <a:solidFill>
                  <a:schemeClr val="tx1"/>
                </a:solidFill>
              </a:rPr>
              <a:t> до (сто </a:t>
            </a:r>
            <a:r>
              <a:rPr lang="ru-RU" sz="2800" dirty="0" err="1">
                <a:solidFill>
                  <a:schemeClr val="tx1"/>
                </a:solidFill>
              </a:rPr>
              <a:t>п'ятдесят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балів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Мавпа</a:t>
            </a:r>
            <a:r>
              <a:rPr lang="ru-RU" sz="2800" dirty="0">
                <a:solidFill>
                  <a:schemeClr val="tx1"/>
                </a:solidFill>
              </a:rPr>
              <a:t> — до (</a:t>
            </a:r>
            <a:r>
              <a:rPr lang="ru-RU" sz="2800" dirty="0" err="1">
                <a:solidFill>
                  <a:schemeClr val="tx1"/>
                </a:solidFill>
              </a:rPr>
              <a:t>шістдесят</a:t>
            </a:r>
            <a:r>
              <a:rPr lang="ru-RU" sz="2800" dirty="0">
                <a:solidFill>
                  <a:schemeClr val="tx1"/>
                </a:solidFill>
              </a:rPr>
              <a:t> три). Зебра — до (сорок два), жирафа — до (</a:t>
            </a:r>
            <a:r>
              <a:rPr lang="ru-RU" sz="2800" dirty="0" err="1">
                <a:solidFill>
                  <a:schemeClr val="tx1"/>
                </a:solidFill>
              </a:rPr>
              <a:t>тридцять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вісім</a:t>
            </a:r>
            <a:r>
              <a:rPr lang="ru-RU" sz="2800" dirty="0">
                <a:solidFill>
                  <a:schemeClr val="tx1"/>
                </a:solidFill>
              </a:rPr>
              <a:t>), </a:t>
            </a:r>
            <a:r>
              <a:rPr lang="ru-RU" sz="2800" dirty="0" err="1">
                <a:solidFill>
                  <a:schemeClr val="tx1"/>
                </a:solidFill>
              </a:rPr>
              <a:t>лисиця</a:t>
            </a:r>
            <a:r>
              <a:rPr lang="ru-RU" sz="2800" dirty="0">
                <a:solidFill>
                  <a:schemeClr val="tx1"/>
                </a:solidFill>
              </a:rPr>
              <a:t> — до (</a:t>
            </a:r>
            <a:r>
              <a:rPr lang="ru-RU" sz="2800" dirty="0" err="1">
                <a:solidFill>
                  <a:schemeClr val="tx1"/>
                </a:solidFill>
              </a:rPr>
              <a:t>двадцять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вісім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балів</a:t>
            </a:r>
            <a:r>
              <a:rPr lang="ru-RU" sz="2800" dirty="0">
                <a:solidFill>
                  <a:schemeClr val="tx1"/>
                </a:solidFill>
              </a:rPr>
              <a:t>. «</a:t>
            </a:r>
            <a:r>
              <a:rPr lang="ru-RU" sz="2800" dirty="0" err="1">
                <a:solidFill>
                  <a:schemeClr val="tx1"/>
                </a:solidFill>
              </a:rPr>
              <a:t>Найтупішим</a:t>
            </a:r>
            <a:r>
              <a:rPr lang="ru-RU" sz="2800" dirty="0">
                <a:solidFill>
                  <a:schemeClr val="tx1"/>
                </a:solidFill>
              </a:rPr>
              <a:t>» </a:t>
            </a:r>
            <a:r>
              <a:rPr lang="ru-RU" sz="2800" dirty="0" err="1">
                <a:solidFill>
                  <a:schemeClr val="tx1"/>
                </a:solidFill>
              </a:rPr>
              <a:t>визнали</a:t>
            </a:r>
            <a:r>
              <a:rPr lang="ru-RU" sz="2800" dirty="0">
                <a:solidFill>
                  <a:schemeClr val="tx1"/>
                </a:solidFill>
              </a:rPr>
              <a:t> бегемота, </a:t>
            </a:r>
            <a:r>
              <a:rPr lang="ru-RU" sz="2800" dirty="0" err="1">
                <a:solidFill>
                  <a:schemeClr val="tx1"/>
                </a:solidFill>
              </a:rPr>
              <a:t>який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набирає</a:t>
            </a:r>
            <a:r>
              <a:rPr lang="ru-RU" sz="2800" dirty="0">
                <a:solidFill>
                  <a:schemeClr val="tx1"/>
                </a:solidFill>
              </a:rPr>
              <a:t> не </a:t>
            </a:r>
            <a:r>
              <a:rPr lang="ru-RU" sz="2800" dirty="0" err="1">
                <a:solidFill>
                  <a:schemeClr val="tx1"/>
                </a:solidFill>
              </a:rPr>
              <a:t>більше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>
                <a:solidFill>
                  <a:schemeClr val="tx1"/>
                </a:solidFill>
              </a:rPr>
              <a:t>вісімнадцять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очок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</a:rPr>
              <a:t>Страус </a:t>
            </a:r>
            <a:r>
              <a:rPr lang="ru-RU" sz="2800" dirty="0" err="1">
                <a:solidFill>
                  <a:schemeClr val="tx1"/>
                </a:solidFill>
              </a:rPr>
              <a:t>може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розвивати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швидкість</a:t>
            </a:r>
            <a:r>
              <a:rPr lang="ru-RU" sz="2800" dirty="0">
                <a:solidFill>
                  <a:schemeClr val="tx1"/>
                </a:solidFill>
              </a:rPr>
              <a:t> до (</a:t>
            </a:r>
            <a:r>
              <a:rPr lang="ru-RU" sz="2800" dirty="0" err="1">
                <a:solidFill>
                  <a:schemeClr val="tx1"/>
                </a:solidFill>
              </a:rPr>
              <a:t>п'ятдесят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кілометрів</a:t>
            </a:r>
            <a:r>
              <a:rPr lang="ru-RU" sz="2800" dirty="0">
                <a:solidFill>
                  <a:schemeClr val="tx1"/>
                </a:solidFill>
              </a:rPr>
              <a:t> на годину. </a:t>
            </a:r>
            <a:r>
              <a:rPr lang="ru-RU" sz="2800" dirty="0" err="1">
                <a:solidFill>
                  <a:schemeClr val="tx1"/>
                </a:solidFill>
              </a:rPr>
              <a:t>Довжина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язика</a:t>
            </a:r>
            <a:r>
              <a:rPr lang="ru-RU" sz="2800" dirty="0">
                <a:solidFill>
                  <a:schemeClr val="tx1"/>
                </a:solidFill>
              </a:rPr>
              <a:t> в </a:t>
            </a:r>
            <a:r>
              <a:rPr lang="ru-RU" sz="2800" dirty="0" err="1">
                <a:solidFill>
                  <a:schemeClr val="tx1"/>
                </a:solidFill>
              </a:rPr>
              <a:t>мурахоїда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досягає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>
                <a:solidFill>
                  <a:schemeClr val="tx1"/>
                </a:solidFill>
              </a:rPr>
              <a:t>шістдесят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сантиметрів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  <a:r>
              <a:rPr lang="ru-RU" sz="2800" dirty="0" err="1">
                <a:solidFill>
                  <a:schemeClr val="tx1"/>
                </a:solidFill>
              </a:rPr>
              <a:t>Своє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єдине</a:t>
            </a:r>
            <a:r>
              <a:rPr lang="ru-RU" sz="2800" dirty="0">
                <a:solidFill>
                  <a:schemeClr val="tx1"/>
                </a:solidFill>
              </a:rPr>
              <a:t> яйце альбатрос </a:t>
            </a:r>
            <a:r>
              <a:rPr lang="ru-RU" sz="2800" dirty="0" err="1">
                <a:solidFill>
                  <a:schemeClr val="tx1"/>
                </a:solidFill>
              </a:rPr>
              <a:t>висиджує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протягом</a:t>
            </a:r>
            <a:r>
              <a:rPr lang="ru-RU" sz="2800" dirty="0">
                <a:solidFill>
                  <a:schemeClr val="tx1"/>
                </a:solidFill>
              </a:rPr>
              <a:t> (</a:t>
            </a:r>
            <a:r>
              <a:rPr lang="ru-RU" sz="2800" dirty="0" err="1">
                <a:solidFill>
                  <a:schemeClr val="tx1"/>
                </a:solidFill>
              </a:rPr>
              <a:t>вісімдесят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днів</a:t>
            </a:r>
            <a:r>
              <a:rPr lang="ru-RU" sz="2800" dirty="0">
                <a:solidFill>
                  <a:schemeClr val="tx1"/>
                </a:solidFill>
              </a:rPr>
              <a:t>. За </a:t>
            </a:r>
            <a:r>
              <a:rPr lang="ru-RU" sz="2800" dirty="0" err="1">
                <a:solidFill>
                  <a:schemeClr val="tx1"/>
                </a:solidFill>
              </a:rPr>
              <a:t>перші</a:t>
            </a:r>
            <a:r>
              <a:rPr lang="ru-RU" sz="2800" dirty="0">
                <a:solidFill>
                  <a:schemeClr val="tx1"/>
                </a:solidFill>
              </a:rPr>
              <a:t> два роки </a:t>
            </a:r>
            <a:r>
              <a:rPr lang="ru-RU" sz="2800" dirty="0" err="1">
                <a:solidFill>
                  <a:schemeClr val="tx1"/>
                </a:solidFill>
              </a:rPr>
              <a:t>життя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слоненя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набирає</a:t>
            </a:r>
            <a:r>
              <a:rPr lang="ru-RU" sz="2800" dirty="0">
                <a:solidFill>
                  <a:schemeClr val="tx1"/>
                </a:solidFill>
              </a:rPr>
              <a:t> до (</a:t>
            </a:r>
            <a:r>
              <a:rPr lang="ru-RU" sz="2800" dirty="0" err="1">
                <a:solidFill>
                  <a:schemeClr val="tx1"/>
                </a:solidFill>
              </a:rPr>
              <a:t>шістсот</a:t>
            </a:r>
            <a:r>
              <a:rPr lang="ru-RU" sz="2800" dirty="0">
                <a:solidFill>
                  <a:schemeClr val="tx1"/>
                </a:solidFill>
              </a:rPr>
              <a:t>) </a:t>
            </a:r>
            <a:r>
              <a:rPr lang="ru-RU" sz="2800" dirty="0" err="1">
                <a:solidFill>
                  <a:schemeClr val="tx1"/>
                </a:solidFill>
              </a:rPr>
              <a:t>кілограмів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endParaRPr lang="ru-RU" sz="3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56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ВПРАВА 5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550504"/>
            <a:ext cx="10629969" cy="530749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/>
            <a:r>
              <a:rPr lang="ru-RU" sz="2400" b="1" i="1" dirty="0" err="1">
                <a:solidFill>
                  <a:schemeClr val="tx1"/>
                </a:solidFill>
              </a:rPr>
              <a:t>Завдання</a:t>
            </a:r>
            <a:r>
              <a:rPr lang="ru-RU" sz="2400" b="1" i="1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Виправте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помилки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3600" dirty="0">
                <a:solidFill>
                  <a:schemeClr val="tx1"/>
                </a:solidFill>
              </a:rPr>
              <a:t>Двадцятьма чотирьома, </a:t>
            </a:r>
            <a:r>
              <a:rPr lang="uk-UA" sz="3600" dirty="0" err="1">
                <a:solidFill>
                  <a:schemeClr val="tx1"/>
                </a:solidFill>
              </a:rPr>
              <a:t>шестидесяти</a:t>
            </a:r>
            <a:r>
              <a:rPr lang="uk-UA" sz="3600" dirty="0">
                <a:solidFill>
                  <a:schemeClr val="tx1"/>
                </a:solidFill>
              </a:rPr>
              <a:t> семи, (на) сороках п'яти, </a:t>
            </a:r>
            <a:r>
              <a:rPr lang="uk-UA" sz="3600" dirty="0" err="1">
                <a:solidFill>
                  <a:schemeClr val="tx1"/>
                </a:solidFill>
              </a:rPr>
              <a:t>восьмидесятьом</a:t>
            </a:r>
            <a:r>
              <a:rPr lang="uk-UA" sz="3600" dirty="0">
                <a:solidFill>
                  <a:schemeClr val="tx1"/>
                </a:solidFill>
              </a:rPr>
              <a:t> дев'ятьом, двадцяти </a:t>
            </a:r>
            <a:r>
              <a:rPr lang="uk-UA" sz="3600" dirty="0" err="1">
                <a:solidFill>
                  <a:schemeClr val="tx1"/>
                </a:solidFill>
              </a:rPr>
              <a:t>двум</a:t>
            </a:r>
            <a:r>
              <a:rPr lang="uk-UA" sz="3600" dirty="0">
                <a:solidFill>
                  <a:schemeClr val="tx1"/>
                </a:solidFill>
              </a:rPr>
              <a:t>, </a:t>
            </a:r>
            <a:r>
              <a:rPr lang="uk-UA" sz="3600" dirty="0" err="1">
                <a:solidFill>
                  <a:schemeClr val="tx1"/>
                </a:solidFill>
              </a:rPr>
              <a:t>двохста</a:t>
            </a:r>
            <a:r>
              <a:rPr lang="uk-UA" sz="3600" dirty="0">
                <a:solidFill>
                  <a:schemeClr val="tx1"/>
                </a:solidFill>
              </a:rPr>
              <a:t> п'ятдесяти шести, стома сороками, чотирьомстам </a:t>
            </a:r>
            <a:r>
              <a:rPr lang="uk-UA" sz="3600" dirty="0" err="1">
                <a:solidFill>
                  <a:schemeClr val="tx1"/>
                </a:solidFill>
              </a:rPr>
              <a:t>семидесяти</a:t>
            </a:r>
            <a:r>
              <a:rPr lang="uk-UA" sz="3600" dirty="0">
                <a:solidFill>
                  <a:schemeClr val="tx1"/>
                </a:solidFill>
              </a:rPr>
              <a:t> двом, вісімсот п'ятдесяти трьох, </a:t>
            </a:r>
            <a:r>
              <a:rPr lang="uk-UA" sz="3600" dirty="0" err="1">
                <a:solidFill>
                  <a:schemeClr val="tx1"/>
                </a:solidFill>
              </a:rPr>
              <a:t>п'ятиста</a:t>
            </a:r>
            <a:r>
              <a:rPr lang="uk-UA" sz="3600" dirty="0">
                <a:solidFill>
                  <a:schemeClr val="tx1"/>
                </a:solidFill>
              </a:rPr>
              <a:t> семи, п</a:t>
            </a:r>
            <a:r>
              <a:rPr lang="en-US" sz="3600" dirty="0">
                <a:solidFill>
                  <a:schemeClr val="tx1"/>
                </a:solidFill>
              </a:rPr>
              <a:t>’</a:t>
            </a:r>
            <a:r>
              <a:rPr lang="uk-UA" sz="3600" dirty="0" err="1">
                <a:solidFill>
                  <a:schemeClr val="tx1"/>
                </a:solidFill>
              </a:rPr>
              <a:t>ятьохстах</a:t>
            </a:r>
            <a:r>
              <a:rPr lang="uk-UA" sz="3600" dirty="0">
                <a:solidFill>
                  <a:schemeClr val="tx1"/>
                </a:solidFill>
              </a:rPr>
              <a:t> сімох.  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51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0733" y="253046"/>
            <a:ext cx="8911687" cy="1280890"/>
          </a:xfrm>
        </p:spPr>
        <p:txBody>
          <a:bodyPr/>
          <a:lstStyle/>
          <a:p>
            <a:pPr algn="r"/>
            <a:r>
              <a:rPr lang="uk-UA" i="1" dirty="0"/>
              <a:t>ЧИСЛІВНИК ЯК ЧАСТИНА МОВИ</a:t>
            </a:r>
            <a:endParaRPr lang="ru-RU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8" y="1533936"/>
            <a:ext cx="10139638" cy="5198168"/>
          </a:xfrm>
        </p:spPr>
        <p:txBody>
          <a:bodyPr>
            <a:normAutofit/>
          </a:bodyPr>
          <a:lstStyle/>
          <a:p>
            <a:pPr algn="just">
              <a:buAutoNum type="arabicPeriod"/>
            </a:pPr>
            <a:r>
              <a:rPr lang="uk-UA" sz="2400" b="1" dirty="0"/>
              <a:t>Яку частину мови ми називаємо числівником?</a:t>
            </a:r>
          </a:p>
          <a:p>
            <a:pPr algn="just">
              <a:buAutoNum type="arabicPeriod"/>
            </a:pPr>
            <a:r>
              <a:rPr lang="uk-UA" sz="2400" b="1" dirty="0"/>
              <a:t>Які морфологічні ознаки числівників ви знаєте?</a:t>
            </a:r>
          </a:p>
          <a:p>
            <a:pPr algn="just">
              <a:buAutoNum type="arabicPeriod"/>
            </a:pPr>
            <a:r>
              <a:rPr lang="uk-UA" sz="2400" b="1" dirty="0"/>
              <a:t>Яку синтаксичну роль виконують числівники?</a:t>
            </a:r>
          </a:p>
          <a:p>
            <a:pPr algn="just">
              <a:buAutoNum type="arabicPeriod"/>
            </a:pPr>
            <a:r>
              <a:rPr lang="uk-UA" sz="2400" b="1" dirty="0"/>
              <a:t>Які є розряди числівників за значенням і граматичними ознаками?</a:t>
            </a:r>
          </a:p>
          <a:p>
            <a:pPr algn="just">
              <a:buAutoNum type="arabicPeriod"/>
            </a:pPr>
            <a:r>
              <a:rPr lang="uk-UA" sz="2400" b="1" dirty="0"/>
              <a:t>Які ви знаєте розряди числівників за будовою?</a:t>
            </a:r>
          </a:p>
          <a:p>
            <a:pPr algn="just">
              <a:buAutoNum type="arabicPeriod"/>
            </a:pPr>
            <a:r>
              <a:rPr lang="uk-UA" sz="2400" b="1" dirty="0"/>
              <a:t>Пригадайте особливості зв</a:t>
            </a:r>
            <a:r>
              <a:rPr lang="en-US" sz="2400" b="1" dirty="0"/>
              <a:t>’</a:t>
            </a:r>
            <a:r>
              <a:rPr lang="uk-UA" sz="2400" b="1" dirty="0" err="1"/>
              <a:t>язку</a:t>
            </a:r>
            <a:r>
              <a:rPr lang="uk-UA" sz="2400" b="1" dirty="0"/>
              <a:t> числівника з іменником. Як узгоджуються числівники один, два, п'ять з іменником? </a:t>
            </a:r>
          </a:p>
          <a:p>
            <a:pPr algn="just">
              <a:buAutoNum type="arabicPeriod"/>
            </a:pPr>
            <a:r>
              <a:rPr lang="uk-UA" sz="2400" b="1" dirty="0"/>
              <a:t>Які числівники ми використовуємо для позначення часу (годин і хвилин)?</a:t>
            </a:r>
          </a:p>
          <a:p>
            <a:pPr algn="just">
              <a:buAutoNum type="arabicPeriod"/>
            </a:pPr>
            <a:r>
              <a:rPr lang="uk-UA" sz="2400" b="1" dirty="0"/>
              <a:t>Які прийменники допоможуть нам під час позначення часу?</a:t>
            </a:r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83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УЗГОДЖЕННЯ ЧИСЛІВНИКА З ІМЕННИКОМ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5548" y="1931504"/>
            <a:ext cx="9689064" cy="4572000"/>
          </a:xfrm>
          <a:solidFill>
            <a:schemeClr val="bg2"/>
          </a:solidFill>
          <a:ln w="38100">
            <a:noFill/>
          </a:ln>
        </p:spPr>
        <p:txBody>
          <a:bodyPr>
            <a:normAutofit lnSpcReduction="10000"/>
          </a:bodyPr>
          <a:lstStyle/>
          <a:p>
            <a:pPr algn="just"/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</a:t>
            </a:r>
            <a:r>
              <a:rPr lang="uk-UA" sz="2400" dirty="0"/>
              <a:t>ислівник </a:t>
            </a:r>
            <a:r>
              <a:rPr lang="uk-UA" sz="2400" b="1" dirty="0"/>
              <a:t>один (одна, одно, одне, одні)</a:t>
            </a:r>
            <a:r>
              <a:rPr lang="uk-UA" sz="2400" dirty="0"/>
              <a:t> узгоджується з іменником к роді, числі, відмінку: </a:t>
            </a:r>
            <a:r>
              <a:rPr lang="uk-UA" sz="2400" i="1" dirty="0"/>
              <a:t>одна презентація, одні двері</a:t>
            </a:r>
            <a:r>
              <a:rPr lang="uk-UA" sz="2400" dirty="0"/>
              <a:t>.</a:t>
            </a:r>
          </a:p>
          <a:p>
            <a:pPr algn="just"/>
            <a:r>
              <a:rPr lang="uk-UA" sz="2400" dirty="0"/>
              <a:t>Числівники </a:t>
            </a:r>
            <a:r>
              <a:rPr lang="uk-UA" sz="2400" b="1" dirty="0"/>
              <a:t>два, три, чотири </a:t>
            </a:r>
            <a:r>
              <a:rPr lang="uk-UA" sz="2400" dirty="0"/>
              <a:t>+ іменник у Н. в. множини: </a:t>
            </a:r>
            <a:r>
              <a:rPr lang="uk-UA" sz="2400" i="1" dirty="0"/>
              <a:t>два програмісти, три будинки</a:t>
            </a:r>
            <a:r>
              <a:rPr lang="uk-UA" sz="2400" dirty="0"/>
              <a:t>. </a:t>
            </a:r>
          </a:p>
          <a:p>
            <a:pPr algn="just"/>
            <a:r>
              <a:rPr lang="uk-UA" sz="2400" dirty="0"/>
              <a:t>Числівники </a:t>
            </a:r>
            <a:r>
              <a:rPr lang="uk-UA" sz="2400" b="1" dirty="0"/>
              <a:t>п'ять і більше </a:t>
            </a:r>
            <a:r>
              <a:rPr lang="uk-UA" sz="2400" dirty="0"/>
              <a:t>+ іменник у Р. в. множини: п'ять моніторів, шість зошитів. </a:t>
            </a:r>
          </a:p>
          <a:p>
            <a:pPr algn="just"/>
            <a:r>
              <a:rPr lang="uk-UA" sz="2400" b="1" dirty="0"/>
              <a:t>Складений</a:t>
            </a:r>
            <a:r>
              <a:rPr lang="uk-UA" sz="2400" dirty="0"/>
              <a:t> числівник + іменник у тому відмінку, якого вимагає останнє слово: </a:t>
            </a:r>
            <a:r>
              <a:rPr lang="uk-UA" sz="2400" i="1" dirty="0"/>
              <a:t>сто один стіл, сто десять столів</a:t>
            </a:r>
            <a:r>
              <a:rPr lang="uk-UA" sz="2400" dirty="0"/>
              <a:t>. </a:t>
            </a:r>
          </a:p>
          <a:p>
            <a:pPr algn="just"/>
            <a:r>
              <a:rPr lang="uk-UA" sz="2400" dirty="0"/>
              <a:t> </a:t>
            </a:r>
            <a:r>
              <a:rPr lang="uk-UA" sz="2400" b="1" dirty="0"/>
              <a:t>Дробовий</a:t>
            </a:r>
            <a:r>
              <a:rPr lang="uk-UA" sz="2400" dirty="0"/>
              <a:t> числівник + іменник в Р. в. однини: </a:t>
            </a:r>
            <a:r>
              <a:rPr lang="uk-UA" sz="2400" i="1" dirty="0"/>
              <a:t>одна друга </a:t>
            </a:r>
            <a:r>
              <a:rPr lang="uk-UA" sz="2400" i="1" dirty="0" err="1"/>
              <a:t>тонни</a:t>
            </a:r>
            <a:r>
              <a:rPr lang="uk-UA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759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ПОЗНАЧЕННЯ ЧАСУ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7" y="1606449"/>
            <a:ext cx="5239579" cy="4923397"/>
          </a:xfrm>
          <a:solidFill>
            <a:schemeClr val="bg2"/>
          </a:solidFill>
          <a:ln>
            <a:noFill/>
          </a:ln>
        </p:spPr>
        <p:txBody>
          <a:bodyPr>
            <a:normAutofit/>
          </a:bodyPr>
          <a:lstStyle/>
          <a:p>
            <a:pPr algn="just"/>
            <a:r>
              <a:rPr lang="uk-UA" sz="2400" b="1" dirty="0"/>
              <a:t>10:00</a:t>
            </a:r>
            <a:r>
              <a:rPr lang="uk-UA" sz="2400" dirty="0"/>
              <a:t> – десята година.</a:t>
            </a:r>
          </a:p>
          <a:p>
            <a:pPr algn="just"/>
            <a:r>
              <a:rPr lang="uk-UA" sz="2400" b="1" dirty="0"/>
              <a:t>10:30</a:t>
            </a:r>
            <a:r>
              <a:rPr lang="uk-UA" sz="2400" dirty="0"/>
              <a:t> – пів на одинадцяту.</a:t>
            </a:r>
          </a:p>
          <a:p>
            <a:pPr algn="just"/>
            <a:r>
              <a:rPr lang="uk-UA" sz="2400" b="1" dirty="0"/>
              <a:t>10:15</a:t>
            </a:r>
            <a:r>
              <a:rPr lang="uk-UA" sz="2400" dirty="0"/>
              <a:t> – десята година п’ятнадцять хвилин, п’ятнадцять хвилин </a:t>
            </a:r>
            <a:r>
              <a:rPr lang="uk-UA" sz="2400" b="1" dirty="0"/>
              <a:t>на</a:t>
            </a:r>
            <a:r>
              <a:rPr lang="uk-UA" sz="2400" dirty="0"/>
              <a:t> одинадцяту, п’ятнадцять хвилин </a:t>
            </a:r>
            <a:r>
              <a:rPr lang="uk-UA" sz="2400" b="1" dirty="0"/>
              <a:t>по</a:t>
            </a:r>
            <a:r>
              <a:rPr lang="uk-UA" sz="2400" dirty="0"/>
              <a:t> десятій, чверть </a:t>
            </a:r>
            <a:r>
              <a:rPr lang="uk-UA" sz="2400" b="1" dirty="0"/>
              <a:t>на</a:t>
            </a:r>
            <a:r>
              <a:rPr lang="uk-UA" sz="2400" dirty="0"/>
              <a:t> одинадцяту, чверть </a:t>
            </a:r>
            <a:r>
              <a:rPr lang="uk-UA" sz="2400" b="1" dirty="0"/>
              <a:t>по</a:t>
            </a:r>
            <a:r>
              <a:rPr lang="uk-UA" sz="2400" dirty="0"/>
              <a:t> десятій.</a:t>
            </a:r>
          </a:p>
          <a:p>
            <a:pPr algn="just"/>
            <a:r>
              <a:rPr lang="uk-UA" sz="2400" b="1" dirty="0"/>
              <a:t>10:45</a:t>
            </a:r>
            <a:r>
              <a:rPr lang="uk-UA" sz="2400" dirty="0"/>
              <a:t> – </a:t>
            </a:r>
            <a:r>
              <a:rPr lang="uk-UA" sz="2400" b="1" dirty="0"/>
              <a:t>за</a:t>
            </a:r>
            <a:r>
              <a:rPr lang="uk-UA" sz="2400" dirty="0"/>
              <a:t> п’ятнадцять одинадцята, </a:t>
            </a:r>
            <a:r>
              <a:rPr lang="uk-UA" sz="2400" b="1" dirty="0"/>
              <a:t>за</a:t>
            </a:r>
            <a:r>
              <a:rPr lang="uk-UA" sz="2400" dirty="0"/>
              <a:t> чверть одинадцята, чверть </a:t>
            </a:r>
            <a:r>
              <a:rPr lang="uk-UA" sz="2400" b="1" dirty="0"/>
              <a:t>до</a:t>
            </a:r>
            <a:r>
              <a:rPr lang="uk-UA" sz="2400" dirty="0"/>
              <a:t> одинадцятої. 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9695981-85C1-48C1-ADC6-873EF2C55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5033" y="1606449"/>
            <a:ext cx="5239579" cy="492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92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ВПРАВА 1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550504"/>
            <a:ext cx="10629969" cy="530749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b="1" i="1" dirty="0" err="1">
                <a:solidFill>
                  <a:schemeClr val="tx1"/>
                </a:solidFill>
              </a:rPr>
              <a:t>Завдання</a:t>
            </a:r>
            <a:r>
              <a:rPr lang="ru-RU" sz="2400" b="1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Розподілити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u="sng" dirty="0" err="1">
                <a:solidFill>
                  <a:schemeClr val="tx1"/>
                </a:solidFill>
                <a:hlinkClick r:id="rId2" tooltip="числівник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числівник</a:t>
            </a:r>
            <a:r>
              <a:rPr lang="ru-RU" sz="2400" u="sng" dirty="0" err="1">
                <a:solidFill>
                  <a:schemeClr val="tx1"/>
                </a:solidFill>
              </a:rPr>
              <a:t>и</a:t>
            </a:r>
            <a:r>
              <a:rPr lang="ru-RU" sz="2400" dirty="0">
                <a:solidFill>
                  <a:schemeClr val="tx1"/>
                </a:solidFill>
              </a:rPr>
              <a:t> за </a:t>
            </a:r>
            <a:r>
              <a:rPr lang="ru-RU" sz="2400" dirty="0" err="1">
                <a:solidFill>
                  <a:schemeClr val="tx1"/>
                </a:solidFill>
              </a:rPr>
              <a:t>розрядами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ru-RU" sz="35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3500" dirty="0" smtClean="0">
                <a:solidFill>
                  <a:schemeClr val="tx1"/>
                </a:solidFill>
              </a:rPr>
              <a:t>Один, небагато, двадцять, сорок, вісім, п'яте­ро, дві третіх, багато, четвертий, сто двадцять сьомий, троє, кількадесят, триста, два, дев'ятнадцять, тридцять, п'ятдесят один, дев'ятеро, двоє, п'ять шостих, немало, п'ятий, одинадцять, двісті вісімдесят чотири, кільканадцять, чотириста, сто, мало, п'ять.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893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ВПРАВА 2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550504"/>
            <a:ext cx="10629969" cy="530749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b="1" i="1" dirty="0" err="1">
                <a:solidFill>
                  <a:schemeClr val="tx1"/>
                </a:solidFill>
              </a:rPr>
              <a:t>Завдання</a:t>
            </a:r>
            <a:r>
              <a:rPr lang="ru-RU" sz="2400" b="1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Узгодити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числівники</a:t>
            </a:r>
            <a:r>
              <a:rPr lang="ru-RU" sz="2400" dirty="0">
                <a:solidFill>
                  <a:schemeClr val="tx1"/>
                </a:solidFill>
              </a:rPr>
              <a:t> з </a:t>
            </a:r>
            <a:r>
              <a:rPr lang="ru-RU" sz="2400" dirty="0" err="1">
                <a:solidFill>
                  <a:schemeClr val="tx1"/>
                </a:solidFill>
              </a:rPr>
              <a:t>іменниками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endParaRPr lang="ru-RU" sz="35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200" dirty="0">
                <a:solidFill>
                  <a:schemeClr val="tx1"/>
                </a:solidFill>
              </a:rPr>
              <a:t>Один (</a:t>
            </a:r>
            <a:r>
              <a:rPr lang="ru-RU" sz="3200" dirty="0" err="1">
                <a:solidFill>
                  <a:schemeClr val="tx1"/>
                </a:solidFill>
              </a:rPr>
              <a:t>місяць</a:t>
            </a:r>
            <a:r>
              <a:rPr lang="ru-RU" sz="3200" dirty="0">
                <a:solidFill>
                  <a:schemeClr val="tx1"/>
                </a:solidFill>
              </a:rPr>
              <a:t>), два (</a:t>
            </a:r>
            <a:r>
              <a:rPr lang="ru-RU" sz="3200" dirty="0" err="1">
                <a:solidFill>
                  <a:schemeClr val="tx1"/>
                </a:solidFill>
              </a:rPr>
              <a:t>хлопець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півтора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відро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шість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ек­замен</a:t>
            </a:r>
            <a:r>
              <a:rPr lang="ru-RU" sz="3200" dirty="0">
                <a:solidFill>
                  <a:schemeClr val="tx1"/>
                </a:solidFill>
              </a:rPr>
              <a:t>), два (</a:t>
            </a:r>
            <a:r>
              <a:rPr lang="ru-RU" sz="3200" dirty="0" err="1">
                <a:solidFill>
                  <a:schemeClr val="tx1"/>
                </a:solidFill>
              </a:rPr>
              <a:t>дівчина</a:t>
            </a:r>
            <a:r>
              <a:rPr lang="ru-RU" sz="3200" dirty="0">
                <a:solidFill>
                  <a:schemeClr val="tx1"/>
                </a:solidFill>
              </a:rPr>
              <a:t>), три (</a:t>
            </a:r>
            <a:r>
              <a:rPr lang="ru-RU" sz="3200" dirty="0" err="1">
                <a:solidFill>
                  <a:schemeClr val="tx1"/>
                </a:solidFill>
              </a:rPr>
              <a:t>син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чотири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цілих</a:t>
            </a:r>
            <a:r>
              <a:rPr lang="ru-RU" sz="3200" dirty="0">
                <a:solidFill>
                  <a:schemeClr val="tx1"/>
                </a:solidFill>
              </a:rPr>
              <a:t> і одна друга (гектар), </a:t>
            </a:r>
            <a:r>
              <a:rPr lang="ru-RU" sz="3200" dirty="0" err="1">
                <a:solidFill>
                  <a:schemeClr val="tx1"/>
                </a:solidFill>
              </a:rPr>
              <a:t>п’ять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рік</a:t>
            </a:r>
            <a:r>
              <a:rPr lang="ru-RU" sz="3200" dirty="0">
                <a:solidFill>
                  <a:schemeClr val="tx1"/>
                </a:solidFill>
              </a:rPr>
              <a:t>) тому, </a:t>
            </a:r>
            <a:r>
              <a:rPr lang="ru-RU" sz="3200" dirty="0" err="1">
                <a:solidFill>
                  <a:schemeClr val="tx1"/>
                </a:solidFill>
              </a:rPr>
              <a:t>двісті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п'ятдесят</a:t>
            </a:r>
            <a:r>
              <a:rPr lang="ru-RU" sz="3200" dirty="0">
                <a:solidFill>
                  <a:schemeClr val="tx1"/>
                </a:solidFill>
              </a:rPr>
              <a:t> один (день), два (озеро), три (</a:t>
            </a:r>
            <a:r>
              <a:rPr lang="ru-RU" sz="3200" dirty="0" err="1">
                <a:solidFill>
                  <a:schemeClr val="tx1"/>
                </a:solidFill>
              </a:rPr>
              <a:t>вікно</a:t>
            </a:r>
            <a:r>
              <a:rPr lang="ru-RU" sz="3200" dirty="0">
                <a:solidFill>
                  <a:schemeClr val="tx1"/>
                </a:solidFill>
              </a:rPr>
              <a:t>), два (рукав), </a:t>
            </a:r>
            <a:r>
              <a:rPr lang="ru-RU" sz="3200" dirty="0" err="1">
                <a:solidFill>
                  <a:schemeClr val="tx1"/>
                </a:solidFill>
              </a:rPr>
              <a:t>чотири</a:t>
            </a:r>
            <a:r>
              <a:rPr lang="ru-RU" sz="3200" dirty="0">
                <a:solidFill>
                  <a:schemeClr val="tx1"/>
                </a:solidFill>
              </a:rPr>
              <a:t> (ясен), три (брат), </a:t>
            </a:r>
            <a:r>
              <a:rPr lang="ru-RU" sz="3200" dirty="0" err="1">
                <a:solidFill>
                  <a:schemeClr val="tx1"/>
                </a:solidFill>
              </a:rPr>
              <a:t>п'ятеро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дівчат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півтори</a:t>
            </a:r>
            <a:r>
              <a:rPr lang="ru-RU" sz="3200" dirty="0">
                <a:solidFill>
                  <a:schemeClr val="tx1"/>
                </a:solidFill>
              </a:rPr>
              <a:t> (година), </a:t>
            </a:r>
            <a:r>
              <a:rPr lang="ru-RU" sz="3200" dirty="0" err="1">
                <a:solidFill>
                  <a:schemeClr val="tx1"/>
                </a:solidFill>
              </a:rPr>
              <a:t>вісім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залік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обидва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син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дві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вчитель­ка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сімсот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двадцять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п'ять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учень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шість</a:t>
            </a:r>
            <a:r>
              <a:rPr lang="ru-RU" sz="3200" dirty="0">
                <a:solidFill>
                  <a:schemeClr val="tx1"/>
                </a:solidFill>
              </a:rPr>
              <a:t> (</a:t>
            </a:r>
            <a:r>
              <a:rPr lang="ru-RU" sz="3200" dirty="0" err="1">
                <a:solidFill>
                  <a:schemeClr val="tx1"/>
                </a:solidFill>
              </a:rPr>
              <a:t>зошит</a:t>
            </a:r>
            <a:r>
              <a:rPr lang="ru-RU" sz="3200" dirty="0">
                <a:solidFill>
                  <a:schemeClr val="tx1"/>
                </a:solidFill>
              </a:rPr>
              <a:t>), </a:t>
            </a:r>
            <a:r>
              <a:rPr lang="ru-RU" sz="3200" dirty="0" err="1">
                <a:solidFill>
                  <a:schemeClr val="tx1"/>
                </a:solidFill>
              </a:rPr>
              <a:t>чотири</a:t>
            </a:r>
            <a:r>
              <a:rPr lang="ru-RU" sz="3200" dirty="0">
                <a:solidFill>
                  <a:schemeClr val="tx1"/>
                </a:solidFill>
              </a:rPr>
              <a:t> (апельсин), три (</a:t>
            </a:r>
            <a:r>
              <a:rPr lang="ru-RU" sz="3200" dirty="0" err="1">
                <a:solidFill>
                  <a:schemeClr val="tx1"/>
                </a:solidFill>
              </a:rPr>
              <a:t>професор</a:t>
            </a:r>
            <a:r>
              <a:rPr lang="ru-RU" sz="32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05531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ВПРАВА 3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07E532-D398-47B2-8D02-A492DB5F74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550504"/>
            <a:ext cx="10629969" cy="5307496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b="1" i="1" dirty="0" err="1">
                <a:solidFill>
                  <a:schemeClr val="tx1"/>
                </a:solidFill>
              </a:rPr>
              <a:t>Завдання</a:t>
            </a:r>
            <a:r>
              <a:rPr lang="ru-RU" sz="2400" b="1" dirty="0">
                <a:solidFill>
                  <a:schemeClr val="tx1"/>
                </a:solidFill>
              </a:rPr>
              <a:t>: </a:t>
            </a:r>
            <a:r>
              <a:rPr lang="ru-RU" sz="2400" dirty="0" err="1">
                <a:solidFill>
                  <a:schemeClr val="tx1"/>
                </a:solidFill>
              </a:rPr>
              <a:t>Виправте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помилки</a:t>
            </a: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dirty="0" err="1">
                <a:solidFill>
                  <a:schemeClr val="tx1"/>
                </a:solidFill>
              </a:rPr>
              <a:t>позначення</a:t>
            </a:r>
            <a:r>
              <a:rPr lang="ru-RU" sz="2400" dirty="0">
                <a:solidFill>
                  <a:schemeClr val="tx1"/>
                </a:solidFill>
              </a:rPr>
              <a:t> часу).</a:t>
            </a:r>
          </a:p>
          <a:p>
            <a:endParaRPr lang="ru-RU" sz="35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sz="3600" dirty="0">
                <a:solidFill>
                  <a:schemeClr val="tx1"/>
                </a:solidFill>
              </a:rPr>
              <a:t>Т</a:t>
            </a:r>
            <a:r>
              <a:rPr lang="ru-RU" sz="3600" dirty="0" err="1">
                <a:solidFill>
                  <a:schemeClr val="tx1"/>
                </a:solidFill>
              </a:rPr>
              <a:t>ри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години</a:t>
            </a:r>
            <a:r>
              <a:rPr lang="ru-RU" sz="3600" dirty="0">
                <a:solidFill>
                  <a:schemeClr val="tx1"/>
                </a:solidFill>
              </a:rPr>
              <a:t> п</a:t>
            </a:r>
            <a:r>
              <a:rPr lang="en-US" sz="3600" dirty="0">
                <a:solidFill>
                  <a:schemeClr val="tx1"/>
                </a:solidFill>
              </a:rPr>
              <a:t>’</a:t>
            </a:r>
            <a:r>
              <a:rPr lang="ru-RU" sz="3600" dirty="0">
                <a:solidFill>
                  <a:schemeClr val="tx1"/>
                </a:solidFill>
              </a:rPr>
              <a:t>ять </a:t>
            </a:r>
            <a:r>
              <a:rPr lang="ru-RU" sz="3600" dirty="0" err="1">
                <a:solidFill>
                  <a:schemeClr val="tx1"/>
                </a:solidFill>
              </a:rPr>
              <a:t>хвилин</a:t>
            </a:r>
            <a:r>
              <a:rPr lang="ru-RU" sz="3600" dirty="0">
                <a:solidFill>
                  <a:schemeClr val="tx1"/>
                </a:solidFill>
              </a:rPr>
              <a:t>, без </a:t>
            </a:r>
            <a:r>
              <a:rPr lang="uk-UA" sz="3600" dirty="0">
                <a:solidFill>
                  <a:schemeClr val="tx1"/>
                </a:solidFill>
              </a:rPr>
              <a:t>п</a:t>
            </a:r>
            <a:r>
              <a:rPr lang="en-US" sz="3600" dirty="0">
                <a:solidFill>
                  <a:schemeClr val="tx1"/>
                </a:solidFill>
              </a:rPr>
              <a:t>’</a:t>
            </a:r>
            <a:r>
              <a:rPr lang="uk-UA" sz="3600" dirty="0" err="1">
                <a:solidFill>
                  <a:schemeClr val="tx1"/>
                </a:solidFill>
              </a:rPr>
              <a:t>ятнадцяти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  <a:r>
              <a:rPr lang="ru-RU" sz="3600" dirty="0" err="1">
                <a:solidFill>
                  <a:schemeClr val="tx1"/>
                </a:solidFill>
              </a:rPr>
              <a:t>шість</a:t>
            </a:r>
            <a:r>
              <a:rPr lang="ru-RU" sz="3600" dirty="0">
                <a:solidFill>
                  <a:schemeClr val="tx1"/>
                </a:solidFill>
              </a:rPr>
              <a:t>,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uk-UA" sz="3600" dirty="0">
                <a:solidFill>
                  <a:schemeClr val="tx1"/>
                </a:solidFill>
              </a:rPr>
              <a:t>вісім годин тридцять хвилин, п'ять хвилин після двох, двадцять хвилин сьомої, рівно шістнадцять, без двадцяти десята, десять хвилин шостої, п’ятнадцять хвилин після чотирьох.  </a:t>
            </a:r>
            <a:r>
              <a:rPr lang="ru-RU" sz="36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2352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ВІДМІНЮВАННЯ ЧИСЛІВНИКІВ</a:t>
            </a:r>
            <a:endParaRPr lang="ru-RU" b="1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F70B789C-B479-4AD3-81B0-7E2BA870E8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420480"/>
            <a:ext cx="8911687" cy="5286985"/>
          </a:xfr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B0CCE40-C193-4857-94AB-EB9A014461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798" t="15247"/>
          <a:stretch/>
        </p:blipFill>
        <p:spPr>
          <a:xfrm>
            <a:off x="248165" y="3175761"/>
            <a:ext cx="2344760" cy="3531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8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BE09C2-2BA8-4540-A48B-1F5C559B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ВІДМІНЮВАННЯ ЧИСЛІВНИКІВ</a:t>
            </a:r>
            <a:endParaRPr lang="ru-RU" b="1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83AB4868-8CD8-4825-9748-570421C9E5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5477" y="1905000"/>
            <a:ext cx="9146581" cy="4478507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316F492-8F1C-4D6A-9837-C4ACB2225A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798" t="15247"/>
          <a:stretch/>
        </p:blipFill>
        <p:spPr>
          <a:xfrm>
            <a:off x="433143" y="3307320"/>
            <a:ext cx="2042334" cy="307618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7DEE0C7-7744-4E8E-A8FC-595B68657233}"/>
              </a:ext>
            </a:extLst>
          </p:cNvPr>
          <p:cNvSpPr txBox="1"/>
          <p:nvPr/>
        </p:nvSpPr>
        <p:spPr>
          <a:xfrm>
            <a:off x="5690103" y="1264555"/>
            <a:ext cx="2717328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/>
              <a:t>2, 3, 4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2802806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363</TotalTime>
  <Words>651</Words>
  <Application>Microsoft Office PowerPoint</Application>
  <PresentationFormat>Произвольный</PresentationFormat>
  <Paragraphs>54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«ЧИСЛІВНИК ЯК ЧАСТИНА МОВИ»</vt:lpstr>
      <vt:lpstr>ЧИСЛІВНИК ЯК ЧАСТИНА МОВИ</vt:lpstr>
      <vt:lpstr>УЗГОДЖЕННЯ ЧИСЛІВНИКА З ІМЕННИКОМ</vt:lpstr>
      <vt:lpstr>ПОЗНАЧЕННЯ ЧАСУ</vt:lpstr>
      <vt:lpstr>ВПРАВА 1</vt:lpstr>
      <vt:lpstr>ВПРАВА 2</vt:lpstr>
      <vt:lpstr>ВПРАВА 3</vt:lpstr>
      <vt:lpstr>ВІДМІНЮВАННЯ ЧИСЛІВНИКІВ</vt:lpstr>
      <vt:lpstr>ВІДМІНЮВАННЯ ЧИСЛІВНИКІВ</vt:lpstr>
      <vt:lpstr>ВІДМІНЮВАННЯ ЧИСЛІВНИКІВ</vt:lpstr>
      <vt:lpstr>ВІДМІНЮВАННЯ ЧИСЛІВНИКІВ</vt:lpstr>
      <vt:lpstr>ВІДМІНЮВАННЯ ЧИСЛІВНИКІВ</vt:lpstr>
      <vt:lpstr>ВІДМІНЮВАННЯ ЧИСЛІВНИКІВ</vt:lpstr>
      <vt:lpstr>ВПРАВА 4 </vt:lpstr>
      <vt:lpstr>ВПРАВА 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</dc:creator>
  <cp:lastModifiedBy>Comp</cp:lastModifiedBy>
  <cp:revision>15</cp:revision>
  <dcterms:created xsi:type="dcterms:W3CDTF">2021-02-22T16:58:41Z</dcterms:created>
  <dcterms:modified xsi:type="dcterms:W3CDTF">2022-09-16T22:00:30Z</dcterms:modified>
</cp:coreProperties>
</file>