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  <p:sldId id="258" r:id="rId4"/>
    <p:sldId id="259" r:id="rId5"/>
    <p:sldId id="264" r:id="rId6"/>
    <p:sldId id="260" r:id="rId7"/>
    <p:sldId id="261" r:id="rId8"/>
    <p:sldId id="262" r:id="rId9"/>
    <p:sldId id="263" r:id="rId10"/>
    <p:sldId id="265" r:id="rId11"/>
    <p:sldId id="266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94"/>
  </p:normalViewPr>
  <p:slideViewPr>
    <p:cSldViewPr showGuides="1">
      <p:cViewPr varScale="1">
        <p:scale>
          <a:sx n="109" d="100"/>
          <a:sy n="109" d="100"/>
        </p:scale>
        <p:origin x="1720" y="1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87109A-1AA7-4526-9245-4836FD69B3EC}" type="datetimeFigureOut">
              <a:rPr lang="ru-RU" smtClean="0"/>
              <a:pPr/>
              <a:t>17.10.2024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1BF349-F66E-4851-AB53-54862F3DAC6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87109A-1AA7-4526-9245-4836FD69B3EC}" type="datetimeFigureOut">
              <a:rPr lang="ru-RU" smtClean="0"/>
              <a:pPr/>
              <a:t>17.10.2024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1BF349-F66E-4851-AB53-54862F3DAC6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87109A-1AA7-4526-9245-4836FD69B3EC}" type="datetimeFigureOut">
              <a:rPr lang="ru-RU" smtClean="0"/>
              <a:pPr/>
              <a:t>17.10.2024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1BF349-F66E-4851-AB53-54862F3DAC6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87109A-1AA7-4526-9245-4836FD69B3EC}" type="datetimeFigureOut">
              <a:rPr lang="ru-RU" smtClean="0"/>
              <a:pPr/>
              <a:t>17.10.2024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1BF349-F66E-4851-AB53-54862F3DAC6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87109A-1AA7-4526-9245-4836FD69B3EC}" type="datetimeFigureOut">
              <a:rPr lang="ru-RU" smtClean="0"/>
              <a:pPr/>
              <a:t>17.10.2024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1BF349-F66E-4851-AB53-54862F3DAC6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87109A-1AA7-4526-9245-4836FD69B3EC}" type="datetimeFigureOut">
              <a:rPr lang="ru-RU" smtClean="0"/>
              <a:pPr/>
              <a:t>17.10.2024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1BF349-F66E-4851-AB53-54862F3DAC6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87109A-1AA7-4526-9245-4836FD69B3EC}" type="datetimeFigureOut">
              <a:rPr lang="ru-RU" smtClean="0"/>
              <a:pPr/>
              <a:t>17.10.2024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1BF349-F66E-4851-AB53-54862F3DAC6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87109A-1AA7-4526-9245-4836FD69B3EC}" type="datetimeFigureOut">
              <a:rPr lang="ru-RU" smtClean="0"/>
              <a:pPr/>
              <a:t>17.10.2024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1BF349-F66E-4851-AB53-54862F3DAC6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87109A-1AA7-4526-9245-4836FD69B3EC}" type="datetimeFigureOut">
              <a:rPr lang="ru-RU" smtClean="0"/>
              <a:pPr/>
              <a:t>17.10.2024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1BF349-F66E-4851-AB53-54862F3DAC6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87109A-1AA7-4526-9245-4836FD69B3EC}" type="datetimeFigureOut">
              <a:rPr lang="ru-RU" smtClean="0"/>
              <a:pPr/>
              <a:t>17.10.2024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1BF349-F66E-4851-AB53-54862F3DAC6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87109A-1AA7-4526-9245-4836FD69B3EC}" type="datetimeFigureOut">
              <a:rPr lang="ru-RU" smtClean="0"/>
              <a:pPr/>
              <a:t>17.10.2024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1BF349-F66E-4851-AB53-54862F3DAC6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87109A-1AA7-4526-9245-4836FD69B3EC}" type="datetimeFigureOut">
              <a:rPr lang="ru-RU" smtClean="0"/>
              <a:pPr/>
              <a:t>17.10.2024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1BF349-F66E-4851-AB53-54862F3DAC63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jpeg"/><Relationship Id="rId5" Type="http://schemas.openxmlformats.org/officeDocument/2006/relationships/image" Target="../media/image2.emf"/><Relationship Id="rId4" Type="http://schemas.openxmlformats.org/officeDocument/2006/relationships/oleObject" Target="../embeddings/oleObject2.bin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14282" y="214290"/>
            <a:ext cx="85725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b="1" dirty="0">
                <a:solidFill>
                  <a:srgbClr val="FF0000"/>
                </a:solidFill>
              </a:rPr>
              <a:t>ТЕМА. Найбільше і найменше значення функції на проміжку</a:t>
            </a:r>
            <a:endParaRPr lang="ru-RU" sz="2400" b="1" dirty="0">
              <a:solidFill>
                <a:srgbClr val="FF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50001" y="642918"/>
            <a:ext cx="510781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b="1" dirty="0">
                <a:solidFill>
                  <a:srgbClr val="00B050"/>
                </a:solidFill>
              </a:rPr>
              <a:t>Виконаємо разом</a:t>
            </a:r>
            <a:r>
              <a:rPr lang="en-US" sz="2400" b="1" dirty="0">
                <a:solidFill>
                  <a:srgbClr val="00B050"/>
                </a:solidFill>
              </a:rPr>
              <a:t> (</a:t>
            </a:r>
            <a:r>
              <a:rPr lang="uk-UA" sz="2400" b="1" dirty="0">
                <a:solidFill>
                  <a:srgbClr val="00B050"/>
                </a:solidFill>
              </a:rPr>
              <a:t>на повторення)</a:t>
            </a:r>
            <a:endParaRPr lang="ru-RU" sz="2400" b="1" dirty="0">
              <a:solidFill>
                <a:srgbClr val="00B05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50001" y="1071546"/>
            <a:ext cx="389337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000" b="1" dirty="0"/>
              <a:t>№1. Знайти екстремуми функції:</a:t>
            </a:r>
            <a:endParaRPr lang="ru-RU" sz="2000" dirty="0"/>
          </a:p>
        </p:txBody>
      </p:sp>
      <p:graphicFrame>
        <p:nvGraphicFramePr>
          <p:cNvPr id="7" name="Объект 6"/>
          <p:cNvGraphicFramePr>
            <a:graphicFrameLocks noChangeAspect="1"/>
          </p:cNvGraphicFramePr>
          <p:nvPr/>
        </p:nvGraphicFramePr>
        <p:xfrm>
          <a:off x="4000496" y="1000108"/>
          <a:ext cx="1659206" cy="57150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0" name="Формула" r:id="rId2" imgW="1143000" imgH="393480" progId="Equation.3">
                  <p:embed/>
                </p:oleObj>
              </mc:Choice>
              <mc:Fallback>
                <p:oleObj name="Формула" r:id="rId2" imgW="1143000" imgH="39348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00496" y="1000108"/>
                        <a:ext cx="1659206" cy="57150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285720" y="1428736"/>
            <a:ext cx="185738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000" b="1" dirty="0" err="1"/>
              <a:t>Розв</a:t>
            </a:r>
            <a:r>
              <a:rPr lang="en-US" sz="2000" b="1" dirty="0"/>
              <a:t>’</a:t>
            </a:r>
            <a:r>
              <a:rPr lang="uk-UA" sz="2000" b="1" dirty="0" err="1"/>
              <a:t>язання</a:t>
            </a:r>
            <a:r>
              <a:rPr lang="uk-UA" sz="2000" b="1" dirty="0"/>
              <a:t>:</a:t>
            </a:r>
            <a:endParaRPr lang="ru-RU" sz="2000" dirty="0"/>
          </a:p>
        </p:txBody>
      </p:sp>
      <p:sp>
        <p:nvSpPr>
          <p:cNvPr id="9" name="TextBox 8"/>
          <p:cNvSpPr txBox="1"/>
          <p:nvPr/>
        </p:nvSpPr>
        <p:spPr>
          <a:xfrm>
            <a:off x="285720" y="1785926"/>
            <a:ext cx="314327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D(g): x</a:t>
            </a:r>
            <a:r>
              <a:rPr lang="en-US" sz="2000" baseline="30000" dirty="0"/>
              <a:t>2</a:t>
            </a:r>
            <a:r>
              <a:rPr lang="en-US" sz="2000" dirty="0"/>
              <a:t>+6x+8≠0;</a:t>
            </a:r>
            <a:endParaRPr lang="ru-RU" sz="2000" dirty="0"/>
          </a:p>
        </p:txBody>
      </p:sp>
      <p:sp>
        <p:nvSpPr>
          <p:cNvPr id="10" name="TextBox 9"/>
          <p:cNvSpPr txBox="1"/>
          <p:nvPr/>
        </p:nvSpPr>
        <p:spPr>
          <a:xfrm>
            <a:off x="857224" y="2143116"/>
            <a:ext cx="135732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x≠-4; x≠-2;  </a:t>
            </a:r>
            <a:endParaRPr lang="ru-RU" sz="2000" dirty="0"/>
          </a:p>
        </p:txBody>
      </p:sp>
      <p:sp>
        <p:nvSpPr>
          <p:cNvPr id="12" name="TextBox 11"/>
          <p:cNvSpPr txBox="1"/>
          <p:nvPr/>
        </p:nvSpPr>
        <p:spPr>
          <a:xfrm>
            <a:off x="928662" y="3228945"/>
            <a:ext cx="235745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g’(x)</a:t>
            </a:r>
            <a:r>
              <a:rPr lang="uk-UA" sz="2000" dirty="0"/>
              <a:t>= </a:t>
            </a:r>
            <a:r>
              <a:rPr lang="en-US" sz="2000" dirty="0"/>
              <a:t>0</a:t>
            </a:r>
            <a:r>
              <a:rPr lang="uk-UA" sz="2000" dirty="0"/>
              <a:t>;</a:t>
            </a:r>
            <a:r>
              <a:rPr lang="en-US" sz="2000" dirty="0"/>
              <a:t>     2x+6=0;</a:t>
            </a:r>
            <a:endParaRPr lang="ru-RU" sz="2000" dirty="0"/>
          </a:p>
        </p:txBody>
      </p:sp>
      <p:graphicFrame>
        <p:nvGraphicFramePr>
          <p:cNvPr id="1027" name="Object 3"/>
          <p:cNvGraphicFramePr>
            <a:graphicFrameLocks noChangeAspect="1"/>
          </p:cNvGraphicFramePr>
          <p:nvPr/>
        </p:nvGraphicFramePr>
        <p:xfrm>
          <a:off x="928662" y="2571744"/>
          <a:ext cx="3538538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1" name="Формула" r:id="rId4" imgW="2438280" imgH="419040" progId="Equation.3">
                  <p:embed/>
                </p:oleObj>
              </mc:Choice>
              <mc:Fallback>
                <p:oleObj name="Формула" r:id="rId4" imgW="2438280" imgH="41904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28662" y="2571744"/>
                        <a:ext cx="3538538" cy="609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TextBox 14"/>
          <p:cNvSpPr txBox="1"/>
          <p:nvPr/>
        </p:nvSpPr>
        <p:spPr>
          <a:xfrm>
            <a:off x="2071670" y="3571876"/>
            <a:ext cx="8572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x=-3;</a:t>
            </a:r>
            <a:endParaRPr lang="ru-RU" sz="2000" dirty="0"/>
          </a:p>
        </p:txBody>
      </p:sp>
      <p:sp>
        <p:nvSpPr>
          <p:cNvPr id="16" name="TextBox 15"/>
          <p:cNvSpPr txBox="1"/>
          <p:nvPr/>
        </p:nvSpPr>
        <p:spPr>
          <a:xfrm>
            <a:off x="2786050" y="3571876"/>
            <a:ext cx="135732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x≠-4;  x≠-2;  </a:t>
            </a:r>
            <a:endParaRPr lang="ru-RU" sz="2000" dirty="0"/>
          </a:p>
        </p:txBody>
      </p:sp>
      <p:sp>
        <p:nvSpPr>
          <p:cNvPr id="17" name="TextBox 16"/>
          <p:cNvSpPr txBox="1"/>
          <p:nvPr/>
        </p:nvSpPr>
        <p:spPr>
          <a:xfrm>
            <a:off x="642910" y="4214818"/>
            <a:ext cx="35719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000" dirty="0"/>
              <a:t>+</a:t>
            </a:r>
            <a:endParaRPr lang="ru-RU" sz="2000" dirty="0"/>
          </a:p>
        </p:txBody>
      </p:sp>
      <p:sp>
        <p:nvSpPr>
          <p:cNvPr id="18" name="TextBox 17"/>
          <p:cNvSpPr txBox="1"/>
          <p:nvPr/>
        </p:nvSpPr>
        <p:spPr>
          <a:xfrm>
            <a:off x="2643174" y="4243336"/>
            <a:ext cx="2857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000" dirty="0"/>
              <a:t>–</a:t>
            </a:r>
            <a:endParaRPr lang="ru-RU" sz="2000" dirty="0"/>
          </a:p>
        </p:txBody>
      </p:sp>
      <p:sp>
        <p:nvSpPr>
          <p:cNvPr id="29" name="TextBox 28"/>
          <p:cNvSpPr txBox="1"/>
          <p:nvPr/>
        </p:nvSpPr>
        <p:spPr>
          <a:xfrm>
            <a:off x="1714480" y="4214818"/>
            <a:ext cx="35719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000" dirty="0"/>
              <a:t>+</a:t>
            </a:r>
            <a:endParaRPr lang="ru-RU" sz="2000" dirty="0"/>
          </a:p>
        </p:txBody>
      </p:sp>
      <p:cxnSp>
        <p:nvCxnSpPr>
          <p:cNvPr id="30" name="Прямая со стрелкой 29"/>
          <p:cNvCxnSpPr/>
          <p:nvPr/>
        </p:nvCxnSpPr>
        <p:spPr>
          <a:xfrm flipV="1">
            <a:off x="571472" y="4714884"/>
            <a:ext cx="642942" cy="21431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 стрелкой 30"/>
          <p:cNvCxnSpPr/>
          <p:nvPr/>
        </p:nvCxnSpPr>
        <p:spPr>
          <a:xfrm>
            <a:off x="2500298" y="4714884"/>
            <a:ext cx="714380" cy="21431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Прямая со стрелкой 31"/>
          <p:cNvCxnSpPr/>
          <p:nvPr/>
        </p:nvCxnSpPr>
        <p:spPr>
          <a:xfrm flipV="1">
            <a:off x="1571604" y="4714884"/>
            <a:ext cx="642942" cy="21431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Box 32"/>
          <p:cNvSpPr txBox="1"/>
          <p:nvPr/>
        </p:nvSpPr>
        <p:spPr>
          <a:xfrm>
            <a:off x="2071670" y="4000504"/>
            <a:ext cx="6429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002060"/>
                </a:solidFill>
              </a:rPr>
              <a:t>max</a:t>
            </a:r>
            <a:endParaRPr lang="ru-RU" b="1" dirty="0">
              <a:solidFill>
                <a:srgbClr val="002060"/>
              </a:solidFill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3643306" y="4214818"/>
            <a:ext cx="2857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000" dirty="0"/>
              <a:t>–</a:t>
            </a:r>
            <a:endParaRPr lang="ru-RU" sz="2000" dirty="0"/>
          </a:p>
        </p:txBody>
      </p:sp>
      <p:grpSp>
        <p:nvGrpSpPr>
          <p:cNvPr id="2" name="Группа 47"/>
          <p:cNvGrpSpPr/>
          <p:nvPr/>
        </p:nvGrpSpPr>
        <p:grpSpPr>
          <a:xfrm>
            <a:off x="500034" y="4214818"/>
            <a:ext cx="4071966" cy="797960"/>
            <a:chOff x="500034" y="4643446"/>
            <a:chExt cx="4071966" cy="797960"/>
          </a:xfrm>
        </p:grpSpPr>
        <p:sp>
          <p:nvSpPr>
            <p:cNvPr id="39" name="Полилиния 38"/>
            <p:cNvSpPr/>
            <p:nvPr/>
          </p:nvSpPr>
          <p:spPr>
            <a:xfrm>
              <a:off x="2357422" y="4714884"/>
              <a:ext cx="930589" cy="304697"/>
            </a:xfrm>
            <a:custGeom>
              <a:avLst/>
              <a:gdLst>
                <a:gd name="connsiteX0" fmla="*/ 0 w 959223"/>
                <a:gd name="connsiteY0" fmla="*/ 300317 h 309282"/>
                <a:gd name="connsiteX1" fmla="*/ 161364 w 959223"/>
                <a:gd name="connsiteY1" fmla="*/ 67235 h 309282"/>
                <a:gd name="connsiteX2" fmla="*/ 770964 w 959223"/>
                <a:gd name="connsiteY2" fmla="*/ 40341 h 309282"/>
                <a:gd name="connsiteX3" fmla="*/ 959223 w 959223"/>
                <a:gd name="connsiteY3" fmla="*/ 309282 h 3092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59223" h="309282">
                  <a:moveTo>
                    <a:pt x="0" y="300317"/>
                  </a:moveTo>
                  <a:cubicBezTo>
                    <a:pt x="16435" y="205440"/>
                    <a:pt x="32870" y="110564"/>
                    <a:pt x="161364" y="67235"/>
                  </a:cubicBezTo>
                  <a:cubicBezTo>
                    <a:pt x="289858" y="23906"/>
                    <a:pt x="637988" y="0"/>
                    <a:pt x="770964" y="40341"/>
                  </a:cubicBezTo>
                  <a:cubicBezTo>
                    <a:pt x="903941" y="80682"/>
                    <a:pt x="931582" y="194982"/>
                    <a:pt x="959223" y="309282"/>
                  </a:cubicBezTo>
                </a:path>
              </a:pathLst>
            </a:cu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0" name="Полилиния 19"/>
            <p:cNvSpPr/>
            <p:nvPr/>
          </p:nvSpPr>
          <p:spPr>
            <a:xfrm>
              <a:off x="1428728" y="4714884"/>
              <a:ext cx="930589" cy="304697"/>
            </a:xfrm>
            <a:custGeom>
              <a:avLst/>
              <a:gdLst>
                <a:gd name="connsiteX0" fmla="*/ 0 w 959223"/>
                <a:gd name="connsiteY0" fmla="*/ 300317 h 309282"/>
                <a:gd name="connsiteX1" fmla="*/ 161364 w 959223"/>
                <a:gd name="connsiteY1" fmla="*/ 67235 h 309282"/>
                <a:gd name="connsiteX2" fmla="*/ 770964 w 959223"/>
                <a:gd name="connsiteY2" fmla="*/ 40341 h 309282"/>
                <a:gd name="connsiteX3" fmla="*/ 959223 w 959223"/>
                <a:gd name="connsiteY3" fmla="*/ 309282 h 3092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59223" h="309282">
                  <a:moveTo>
                    <a:pt x="0" y="300317"/>
                  </a:moveTo>
                  <a:cubicBezTo>
                    <a:pt x="16435" y="205440"/>
                    <a:pt x="32870" y="110564"/>
                    <a:pt x="161364" y="67235"/>
                  </a:cubicBezTo>
                  <a:cubicBezTo>
                    <a:pt x="289858" y="23906"/>
                    <a:pt x="637988" y="0"/>
                    <a:pt x="770964" y="40341"/>
                  </a:cubicBezTo>
                  <a:cubicBezTo>
                    <a:pt x="903941" y="80682"/>
                    <a:pt x="931582" y="194982"/>
                    <a:pt x="959223" y="309282"/>
                  </a:cubicBezTo>
                </a:path>
              </a:pathLst>
            </a:cu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1" name="Полилиния 20"/>
            <p:cNvSpPr/>
            <p:nvPr/>
          </p:nvSpPr>
          <p:spPr>
            <a:xfrm>
              <a:off x="571472" y="4643446"/>
              <a:ext cx="834922" cy="335608"/>
            </a:xfrm>
            <a:custGeom>
              <a:avLst/>
              <a:gdLst>
                <a:gd name="connsiteX0" fmla="*/ 0 w 860612"/>
                <a:gd name="connsiteY0" fmla="*/ 0 h 340659"/>
                <a:gd name="connsiteX1" fmla="*/ 618565 w 860612"/>
                <a:gd name="connsiteY1" fmla="*/ 71718 h 340659"/>
                <a:gd name="connsiteX2" fmla="*/ 860612 w 860612"/>
                <a:gd name="connsiteY2" fmla="*/ 340659 h 3406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860612" h="340659">
                  <a:moveTo>
                    <a:pt x="0" y="0"/>
                  </a:moveTo>
                  <a:cubicBezTo>
                    <a:pt x="237565" y="7470"/>
                    <a:pt x="475130" y="14941"/>
                    <a:pt x="618565" y="71718"/>
                  </a:cubicBezTo>
                  <a:cubicBezTo>
                    <a:pt x="762000" y="128495"/>
                    <a:pt x="811306" y="234577"/>
                    <a:pt x="860612" y="340659"/>
                  </a:cubicBezTo>
                </a:path>
              </a:pathLst>
            </a:cu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cxnSp>
          <p:nvCxnSpPr>
            <p:cNvPr id="22" name="Прямая со стрелкой 21"/>
            <p:cNvCxnSpPr/>
            <p:nvPr/>
          </p:nvCxnSpPr>
          <p:spPr>
            <a:xfrm>
              <a:off x="500034" y="5000636"/>
              <a:ext cx="3929090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3" name="TextBox 22"/>
            <p:cNvSpPr txBox="1"/>
            <p:nvPr/>
          </p:nvSpPr>
          <p:spPr>
            <a:xfrm>
              <a:off x="1214414" y="5072074"/>
              <a:ext cx="42862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-4</a:t>
              </a:r>
              <a:endParaRPr lang="ru-RU" dirty="0"/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3143240" y="5072074"/>
              <a:ext cx="42862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-</a:t>
              </a:r>
              <a:r>
                <a:rPr lang="uk-UA" dirty="0"/>
                <a:t>2</a:t>
              </a:r>
              <a:endParaRPr lang="ru-RU" dirty="0"/>
            </a:p>
          </p:txBody>
        </p:sp>
        <p:sp>
          <p:nvSpPr>
            <p:cNvPr id="25" name="Полилиния 24"/>
            <p:cNvSpPr/>
            <p:nvPr/>
          </p:nvSpPr>
          <p:spPr>
            <a:xfrm flipH="1">
              <a:off x="3286116" y="4643446"/>
              <a:ext cx="834922" cy="335608"/>
            </a:xfrm>
            <a:custGeom>
              <a:avLst/>
              <a:gdLst>
                <a:gd name="connsiteX0" fmla="*/ 0 w 860612"/>
                <a:gd name="connsiteY0" fmla="*/ 0 h 340659"/>
                <a:gd name="connsiteX1" fmla="*/ 618565 w 860612"/>
                <a:gd name="connsiteY1" fmla="*/ 71718 h 340659"/>
                <a:gd name="connsiteX2" fmla="*/ 860612 w 860612"/>
                <a:gd name="connsiteY2" fmla="*/ 340659 h 3406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860612" h="340659">
                  <a:moveTo>
                    <a:pt x="0" y="0"/>
                  </a:moveTo>
                  <a:cubicBezTo>
                    <a:pt x="237565" y="7470"/>
                    <a:pt x="475130" y="14941"/>
                    <a:pt x="618565" y="71718"/>
                  </a:cubicBezTo>
                  <a:cubicBezTo>
                    <a:pt x="762000" y="128495"/>
                    <a:pt x="811306" y="234577"/>
                    <a:pt x="860612" y="340659"/>
                  </a:cubicBezTo>
                </a:path>
              </a:pathLst>
            </a:cu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4225472" y="5000636"/>
              <a:ext cx="346528" cy="36385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uk-UA" dirty="0"/>
                <a:t>х</a:t>
              </a:r>
              <a:endParaRPr lang="ru-RU" dirty="0"/>
            </a:p>
          </p:txBody>
        </p:sp>
        <p:cxnSp>
          <p:nvCxnSpPr>
            <p:cNvPr id="28" name="Прямая соединительная линия 27"/>
            <p:cNvCxnSpPr/>
            <p:nvPr/>
          </p:nvCxnSpPr>
          <p:spPr>
            <a:xfrm rot="5400000">
              <a:off x="2286778" y="4999842"/>
              <a:ext cx="142876" cy="1588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7" name="Овал 36"/>
            <p:cNvSpPr/>
            <p:nvPr/>
          </p:nvSpPr>
          <p:spPr>
            <a:xfrm>
              <a:off x="1357290" y="4929198"/>
              <a:ext cx="142876" cy="142876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8" name="Овал 37"/>
            <p:cNvSpPr/>
            <p:nvPr/>
          </p:nvSpPr>
          <p:spPr>
            <a:xfrm>
              <a:off x="3214678" y="4929198"/>
              <a:ext cx="142876" cy="142876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3" name="TextBox 42"/>
            <p:cNvSpPr txBox="1"/>
            <p:nvPr/>
          </p:nvSpPr>
          <p:spPr>
            <a:xfrm>
              <a:off x="2143108" y="5072074"/>
              <a:ext cx="42862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-3</a:t>
              </a:r>
              <a:endParaRPr lang="ru-RU" dirty="0"/>
            </a:p>
          </p:txBody>
        </p:sp>
      </p:grpSp>
      <p:cxnSp>
        <p:nvCxnSpPr>
          <p:cNvPr id="45" name="Прямая со стрелкой 44"/>
          <p:cNvCxnSpPr/>
          <p:nvPr/>
        </p:nvCxnSpPr>
        <p:spPr>
          <a:xfrm>
            <a:off x="3428992" y="4714884"/>
            <a:ext cx="714380" cy="21431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TextBox 45"/>
          <p:cNvSpPr txBox="1"/>
          <p:nvPr/>
        </p:nvSpPr>
        <p:spPr>
          <a:xfrm>
            <a:off x="642910" y="5143512"/>
            <a:ext cx="10715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>
                <a:solidFill>
                  <a:srgbClr val="002060"/>
                </a:solidFill>
              </a:rPr>
              <a:t>x</a:t>
            </a:r>
            <a:r>
              <a:rPr lang="en-US" b="1" baseline="-25000" dirty="0" err="1">
                <a:solidFill>
                  <a:srgbClr val="002060"/>
                </a:solidFill>
              </a:rPr>
              <a:t>max</a:t>
            </a:r>
            <a:r>
              <a:rPr lang="en-US" b="1" dirty="0">
                <a:solidFill>
                  <a:srgbClr val="002060"/>
                </a:solidFill>
              </a:rPr>
              <a:t>=-3</a:t>
            </a:r>
            <a:endParaRPr lang="ru-RU" b="1" dirty="0">
              <a:solidFill>
                <a:srgbClr val="002060"/>
              </a:solidFill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642910" y="5500702"/>
            <a:ext cx="10715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>
                <a:solidFill>
                  <a:srgbClr val="002060"/>
                </a:solidFill>
              </a:rPr>
              <a:t>g</a:t>
            </a:r>
            <a:r>
              <a:rPr lang="en-US" b="1" baseline="-25000" dirty="0" err="1">
                <a:solidFill>
                  <a:srgbClr val="002060"/>
                </a:solidFill>
              </a:rPr>
              <a:t>max</a:t>
            </a:r>
            <a:r>
              <a:rPr lang="en-US" b="1" dirty="0">
                <a:solidFill>
                  <a:srgbClr val="002060"/>
                </a:solidFill>
              </a:rPr>
              <a:t>=-1</a:t>
            </a:r>
            <a:endParaRPr lang="ru-RU" b="1" dirty="0">
              <a:solidFill>
                <a:srgbClr val="002060"/>
              </a:solidFill>
            </a:endParaRPr>
          </a:p>
        </p:txBody>
      </p:sp>
      <p:pic>
        <p:nvPicPr>
          <p:cNvPr id="2052" name="Picture 4" descr="C:\Users\User\Desktop\img_user_file_5c35f99f828cc_1_13.jpg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3F5F3"/>
              </a:clrFrom>
              <a:clrTo>
                <a:srgbClr val="F3F5F3">
                  <a:alpha val="0"/>
                </a:srgbClr>
              </a:clrTo>
            </a:clrChange>
          </a:blip>
          <a:srcRect l="2500" t="6667" r="4999" b="3333"/>
          <a:stretch>
            <a:fillRect/>
          </a:stretch>
        </p:blipFill>
        <p:spPr bwMode="auto">
          <a:xfrm>
            <a:off x="7363406" y="5715016"/>
            <a:ext cx="1566311" cy="114298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"/>
                            </p:stCondLst>
                            <p:childTnLst>
                              <p:par>
                                <p:cTn id="4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1000"/>
                            </p:stCondLst>
                            <p:childTnLst>
                              <p:par>
                                <p:cTn id="4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1500"/>
                            </p:stCondLst>
                            <p:childTnLst>
                              <p:par>
                                <p:cTn id="5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2" grpId="0"/>
      <p:bldP spid="15" grpId="0"/>
      <p:bldP spid="16" grpId="0"/>
      <p:bldP spid="17" grpId="0"/>
      <p:bldP spid="18" grpId="0"/>
      <p:bldP spid="29" grpId="0"/>
      <p:bldP spid="33" grpId="0"/>
      <p:bldP spid="42" grpId="0"/>
      <p:bldP spid="46" grpId="0"/>
      <p:bldP spid="47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57158" y="357166"/>
            <a:ext cx="735811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b="1" dirty="0">
                <a:solidFill>
                  <a:srgbClr val="00B050"/>
                </a:solidFill>
              </a:rPr>
              <a:t>Список використаної літератури: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14348" y="857232"/>
            <a:ext cx="80724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/>
              <a:t>Математика. Підручник. 10 клас (рівень стандарту). Авт. </a:t>
            </a:r>
            <a:r>
              <a:rPr lang="uk-UA" dirty="0" err="1"/>
              <a:t>Істер</a:t>
            </a:r>
            <a:r>
              <a:rPr lang="uk-UA" dirty="0"/>
              <a:t> О. С.</a:t>
            </a:r>
            <a:endParaRPr lang="ru-RU" dirty="0"/>
          </a:p>
        </p:txBody>
      </p:sp>
      <p:sp>
        <p:nvSpPr>
          <p:cNvPr id="15" name="TextBox 14"/>
          <p:cNvSpPr txBox="1"/>
          <p:nvPr/>
        </p:nvSpPr>
        <p:spPr>
          <a:xfrm>
            <a:off x="714348" y="1357298"/>
            <a:ext cx="80724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/>
              <a:t>Математика. Підручник. 10 клас (рівень стандарту). Авт. </a:t>
            </a:r>
            <a:r>
              <a:rPr lang="uk-UA" dirty="0" err="1"/>
              <a:t>Нелін</a:t>
            </a:r>
            <a:r>
              <a:rPr lang="uk-UA" dirty="0"/>
              <a:t> Є. П.</a:t>
            </a:r>
            <a:endParaRPr lang="ru-RU" dirty="0"/>
          </a:p>
        </p:txBody>
      </p:sp>
      <p:sp>
        <p:nvSpPr>
          <p:cNvPr id="16" name="TextBox 15"/>
          <p:cNvSpPr txBox="1"/>
          <p:nvPr/>
        </p:nvSpPr>
        <p:spPr>
          <a:xfrm>
            <a:off x="714348" y="1928802"/>
            <a:ext cx="80724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/>
              <a:t>Математика. Підручник. 10 клас (рівень стандарту). Авт. Мерзляк А. Г.</a:t>
            </a:r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785786" y="2428868"/>
            <a:ext cx="80724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/>
              <a:t>Математика. Підручник. 10 клас (рівень стандарту). Авт. </a:t>
            </a:r>
            <a:r>
              <a:rPr lang="uk-UA" dirty="0" err="1"/>
              <a:t>Бевз</a:t>
            </a:r>
            <a:r>
              <a:rPr lang="uk-UA" dirty="0"/>
              <a:t> Г. П.</a:t>
            </a:r>
            <a:endParaRPr lang="ru-RU" dirty="0"/>
          </a:p>
        </p:txBody>
      </p:sp>
      <p:pic>
        <p:nvPicPr>
          <p:cNvPr id="7" name="Picture 4" descr="C:\Users\User\Desktop\img_user_file_5c35f99f828cc_1_13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3F5F3"/>
              </a:clrFrom>
              <a:clrTo>
                <a:srgbClr val="F3F5F3">
                  <a:alpha val="0"/>
                </a:srgbClr>
              </a:clrTo>
            </a:clrChange>
          </a:blip>
          <a:srcRect l="2500" t="6667" r="4999" b="3333"/>
          <a:stretch>
            <a:fillRect/>
          </a:stretch>
        </p:blipFill>
        <p:spPr bwMode="auto">
          <a:xfrm>
            <a:off x="6572264" y="5715016"/>
            <a:ext cx="1566311" cy="114298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14282" y="214290"/>
            <a:ext cx="85725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b="1" dirty="0">
                <a:solidFill>
                  <a:srgbClr val="FF0000"/>
                </a:solidFill>
              </a:rPr>
              <a:t>ТЕМА. Найбільше і найменше значення функції на проміжку</a:t>
            </a:r>
            <a:endParaRPr lang="ru-RU" sz="2400" b="1" dirty="0">
              <a:solidFill>
                <a:srgbClr val="FF0000"/>
              </a:solidFill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2214546" y="1000108"/>
            <a:ext cx="621510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000" dirty="0"/>
              <a:t>Розглянемо графік деякої функції у=</a:t>
            </a:r>
            <a:r>
              <a:rPr lang="en-US" sz="2000" dirty="0"/>
              <a:t>f(x)</a:t>
            </a:r>
            <a:r>
              <a:rPr lang="uk-UA" sz="2000" dirty="0"/>
              <a:t>, неперервної на відрізку </a:t>
            </a:r>
            <a:r>
              <a:rPr lang="en-US" sz="2000" dirty="0"/>
              <a:t>[-2; 1]</a:t>
            </a:r>
            <a:r>
              <a:rPr lang="uk-UA" sz="2000" dirty="0"/>
              <a:t>.</a:t>
            </a:r>
          </a:p>
          <a:p>
            <a:r>
              <a:rPr lang="uk-UA" sz="2000" dirty="0"/>
              <a:t>Її найбільше значення на цьому відрізку при х= -2,</a:t>
            </a:r>
          </a:p>
          <a:p>
            <a:r>
              <a:rPr lang="uk-UA" sz="2000" dirty="0"/>
              <a:t>найменше значення при х=0 (точка </a:t>
            </a:r>
            <a:r>
              <a:rPr lang="uk-UA" sz="2000" dirty="0" err="1"/>
              <a:t>минимуму</a:t>
            </a:r>
            <a:r>
              <a:rPr lang="uk-UA" sz="2000" dirty="0"/>
              <a:t>).</a:t>
            </a:r>
            <a:endParaRPr lang="ru-RU" sz="2000" dirty="0"/>
          </a:p>
        </p:txBody>
      </p:sp>
      <p:grpSp>
        <p:nvGrpSpPr>
          <p:cNvPr id="93" name="Группа 92"/>
          <p:cNvGrpSpPr/>
          <p:nvPr/>
        </p:nvGrpSpPr>
        <p:grpSpPr>
          <a:xfrm>
            <a:off x="285720" y="642918"/>
            <a:ext cx="1786744" cy="2287604"/>
            <a:chOff x="1070744" y="1141396"/>
            <a:chExt cx="2715438" cy="2859108"/>
          </a:xfrm>
        </p:grpSpPr>
        <p:grpSp>
          <p:nvGrpSpPr>
            <p:cNvPr id="50" name="Группа 49"/>
            <p:cNvGrpSpPr/>
            <p:nvPr/>
          </p:nvGrpSpPr>
          <p:grpSpPr>
            <a:xfrm>
              <a:off x="1070744" y="1141396"/>
              <a:ext cx="2572562" cy="2859108"/>
              <a:chOff x="1070744" y="571480"/>
              <a:chExt cx="2572562" cy="2859108"/>
            </a:xfrm>
          </p:grpSpPr>
          <p:cxnSp>
            <p:nvCxnSpPr>
              <p:cNvPr id="51" name="Прямая соединительная линия 50"/>
              <p:cNvCxnSpPr/>
              <p:nvPr/>
            </p:nvCxnSpPr>
            <p:spPr>
              <a:xfrm rot="5400000">
                <a:off x="-285387" y="1999843"/>
                <a:ext cx="2857520" cy="794"/>
              </a:xfrm>
              <a:prstGeom prst="line">
                <a:avLst/>
              </a:prstGeom>
              <a:ln>
                <a:solidFill>
                  <a:schemeClr val="bg1">
                    <a:lumMod val="8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2" name="Прямая соединительная линия 51"/>
              <p:cNvCxnSpPr/>
              <p:nvPr/>
            </p:nvCxnSpPr>
            <p:spPr>
              <a:xfrm>
                <a:off x="1072332" y="3000372"/>
                <a:ext cx="2570974" cy="1588"/>
              </a:xfrm>
              <a:prstGeom prst="line">
                <a:avLst/>
              </a:prstGeom>
              <a:ln>
                <a:solidFill>
                  <a:schemeClr val="bg1">
                    <a:lumMod val="8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3" name="Прямая соединительная линия 52"/>
              <p:cNvCxnSpPr/>
              <p:nvPr/>
            </p:nvCxnSpPr>
            <p:spPr>
              <a:xfrm rot="5400000">
                <a:off x="143241" y="1999843"/>
                <a:ext cx="2857520" cy="794"/>
              </a:xfrm>
              <a:prstGeom prst="line">
                <a:avLst/>
              </a:prstGeom>
              <a:ln>
                <a:solidFill>
                  <a:schemeClr val="bg1">
                    <a:lumMod val="8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4" name="Прямая соединительная линия 53"/>
              <p:cNvCxnSpPr/>
              <p:nvPr/>
            </p:nvCxnSpPr>
            <p:spPr>
              <a:xfrm rot="5400000">
                <a:off x="-71073" y="1999843"/>
                <a:ext cx="2857520" cy="794"/>
              </a:xfrm>
              <a:prstGeom prst="line">
                <a:avLst/>
              </a:prstGeom>
              <a:ln>
                <a:solidFill>
                  <a:schemeClr val="bg1">
                    <a:lumMod val="8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5" name="Прямая соединительная линия 54"/>
              <p:cNvCxnSpPr/>
              <p:nvPr/>
            </p:nvCxnSpPr>
            <p:spPr>
              <a:xfrm rot="5400000">
                <a:off x="571869" y="1999843"/>
                <a:ext cx="2857520" cy="794"/>
              </a:xfrm>
              <a:prstGeom prst="line">
                <a:avLst/>
              </a:prstGeom>
              <a:ln>
                <a:solidFill>
                  <a:schemeClr val="bg1">
                    <a:lumMod val="8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6" name="Прямая соединительная линия 55"/>
              <p:cNvCxnSpPr/>
              <p:nvPr/>
            </p:nvCxnSpPr>
            <p:spPr>
              <a:xfrm rot="5400000">
                <a:off x="357555" y="1999843"/>
                <a:ext cx="2857520" cy="794"/>
              </a:xfrm>
              <a:prstGeom prst="line">
                <a:avLst/>
              </a:prstGeom>
              <a:ln>
                <a:solidFill>
                  <a:schemeClr val="bg1">
                    <a:lumMod val="8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7" name="Прямая соединительная линия 56"/>
              <p:cNvCxnSpPr/>
              <p:nvPr/>
            </p:nvCxnSpPr>
            <p:spPr>
              <a:xfrm rot="5400000">
                <a:off x="1000497" y="1999843"/>
                <a:ext cx="2857520" cy="794"/>
              </a:xfrm>
              <a:prstGeom prst="line">
                <a:avLst/>
              </a:prstGeom>
              <a:ln>
                <a:solidFill>
                  <a:schemeClr val="bg1">
                    <a:lumMod val="8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8" name="Прямая соединительная линия 57"/>
              <p:cNvCxnSpPr/>
              <p:nvPr/>
            </p:nvCxnSpPr>
            <p:spPr>
              <a:xfrm rot="5400000">
                <a:off x="786183" y="1999843"/>
                <a:ext cx="2857520" cy="794"/>
              </a:xfrm>
              <a:prstGeom prst="line">
                <a:avLst/>
              </a:prstGeom>
              <a:ln>
                <a:solidFill>
                  <a:schemeClr val="bg1">
                    <a:lumMod val="8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9" name="Прямая соединительная линия 58"/>
              <p:cNvCxnSpPr/>
              <p:nvPr/>
            </p:nvCxnSpPr>
            <p:spPr>
              <a:xfrm rot="5400000">
                <a:off x="1429125" y="1999843"/>
                <a:ext cx="2857520" cy="794"/>
              </a:xfrm>
              <a:prstGeom prst="line">
                <a:avLst/>
              </a:prstGeom>
              <a:ln>
                <a:solidFill>
                  <a:schemeClr val="bg1">
                    <a:lumMod val="8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0" name="Прямая соединительная линия 59"/>
              <p:cNvCxnSpPr/>
              <p:nvPr/>
            </p:nvCxnSpPr>
            <p:spPr>
              <a:xfrm rot="5400000">
                <a:off x="1214811" y="1999843"/>
                <a:ext cx="2857520" cy="794"/>
              </a:xfrm>
              <a:prstGeom prst="line">
                <a:avLst/>
              </a:prstGeom>
              <a:ln>
                <a:solidFill>
                  <a:schemeClr val="bg1">
                    <a:lumMod val="8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1" name="Прямая соединительная линия 60"/>
              <p:cNvCxnSpPr/>
              <p:nvPr/>
            </p:nvCxnSpPr>
            <p:spPr>
              <a:xfrm rot="5400000">
                <a:off x="1857753" y="1999843"/>
                <a:ext cx="2857520" cy="794"/>
              </a:xfrm>
              <a:prstGeom prst="line">
                <a:avLst/>
              </a:prstGeom>
              <a:ln>
                <a:solidFill>
                  <a:schemeClr val="bg1">
                    <a:lumMod val="8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2" name="Прямая соединительная линия 61"/>
              <p:cNvCxnSpPr/>
              <p:nvPr/>
            </p:nvCxnSpPr>
            <p:spPr>
              <a:xfrm rot="5400000">
                <a:off x="1643439" y="1999843"/>
                <a:ext cx="2857520" cy="794"/>
              </a:xfrm>
              <a:prstGeom prst="line">
                <a:avLst/>
              </a:prstGeom>
              <a:ln>
                <a:solidFill>
                  <a:schemeClr val="bg1">
                    <a:lumMod val="8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3" name="Прямая соединительная линия 62"/>
              <p:cNvCxnSpPr/>
              <p:nvPr/>
            </p:nvCxnSpPr>
            <p:spPr>
              <a:xfrm rot="5400000">
                <a:off x="2072067" y="1999843"/>
                <a:ext cx="2857520" cy="794"/>
              </a:xfrm>
              <a:prstGeom prst="line">
                <a:avLst/>
              </a:prstGeom>
              <a:ln>
                <a:solidFill>
                  <a:schemeClr val="bg1">
                    <a:lumMod val="8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4" name="Прямая соединительная линия 63"/>
              <p:cNvCxnSpPr/>
              <p:nvPr/>
            </p:nvCxnSpPr>
            <p:spPr>
              <a:xfrm>
                <a:off x="1071538" y="3429000"/>
                <a:ext cx="2570974" cy="1588"/>
              </a:xfrm>
              <a:prstGeom prst="line">
                <a:avLst/>
              </a:prstGeom>
              <a:ln>
                <a:solidFill>
                  <a:schemeClr val="bg1">
                    <a:lumMod val="8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5" name="Прямая соединительная линия 64"/>
              <p:cNvCxnSpPr/>
              <p:nvPr/>
            </p:nvCxnSpPr>
            <p:spPr>
              <a:xfrm>
                <a:off x="1071538" y="3214686"/>
                <a:ext cx="2570974" cy="1588"/>
              </a:xfrm>
              <a:prstGeom prst="line">
                <a:avLst/>
              </a:prstGeom>
              <a:ln>
                <a:solidFill>
                  <a:schemeClr val="bg1">
                    <a:lumMod val="8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6" name="Прямая соединительная линия 65"/>
              <p:cNvCxnSpPr/>
              <p:nvPr/>
            </p:nvCxnSpPr>
            <p:spPr>
              <a:xfrm>
                <a:off x="1071538" y="2357430"/>
                <a:ext cx="2570974" cy="1588"/>
              </a:xfrm>
              <a:prstGeom prst="line">
                <a:avLst/>
              </a:prstGeom>
              <a:ln>
                <a:solidFill>
                  <a:schemeClr val="bg1">
                    <a:lumMod val="8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7" name="Прямая соединительная линия 66"/>
              <p:cNvCxnSpPr/>
              <p:nvPr/>
            </p:nvCxnSpPr>
            <p:spPr>
              <a:xfrm>
                <a:off x="1070744" y="2786058"/>
                <a:ext cx="2570974" cy="1588"/>
              </a:xfrm>
              <a:prstGeom prst="line">
                <a:avLst/>
              </a:prstGeom>
              <a:ln>
                <a:solidFill>
                  <a:schemeClr val="bg1">
                    <a:lumMod val="8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8" name="Прямая соединительная линия 67"/>
              <p:cNvCxnSpPr/>
              <p:nvPr/>
            </p:nvCxnSpPr>
            <p:spPr>
              <a:xfrm>
                <a:off x="1070744" y="2571744"/>
                <a:ext cx="2570974" cy="1588"/>
              </a:xfrm>
              <a:prstGeom prst="line">
                <a:avLst/>
              </a:prstGeom>
              <a:ln>
                <a:solidFill>
                  <a:schemeClr val="bg1">
                    <a:lumMod val="8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9" name="Прямая соединительная линия 68"/>
              <p:cNvCxnSpPr/>
              <p:nvPr/>
            </p:nvCxnSpPr>
            <p:spPr>
              <a:xfrm>
                <a:off x="1071538" y="1714488"/>
                <a:ext cx="2570974" cy="1588"/>
              </a:xfrm>
              <a:prstGeom prst="line">
                <a:avLst/>
              </a:prstGeom>
              <a:ln>
                <a:solidFill>
                  <a:schemeClr val="bg1">
                    <a:lumMod val="8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0" name="Прямая соединительная линия 69"/>
              <p:cNvCxnSpPr/>
              <p:nvPr/>
            </p:nvCxnSpPr>
            <p:spPr>
              <a:xfrm>
                <a:off x="1070744" y="2143116"/>
                <a:ext cx="2570974" cy="1588"/>
              </a:xfrm>
              <a:prstGeom prst="line">
                <a:avLst/>
              </a:prstGeom>
              <a:ln>
                <a:solidFill>
                  <a:schemeClr val="bg1">
                    <a:lumMod val="8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1" name="Прямая соединительная линия 70"/>
              <p:cNvCxnSpPr/>
              <p:nvPr/>
            </p:nvCxnSpPr>
            <p:spPr>
              <a:xfrm>
                <a:off x="1070744" y="1928802"/>
                <a:ext cx="2570974" cy="1588"/>
              </a:xfrm>
              <a:prstGeom prst="line">
                <a:avLst/>
              </a:prstGeom>
              <a:ln>
                <a:solidFill>
                  <a:schemeClr val="bg1">
                    <a:lumMod val="8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2" name="Прямая соединительная линия 71"/>
              <p:cNvCxnSpPr/>
              <p:nvPr/>
            </p:nvCxnSpPr>
            <p:spPr>
              <a:xfrm>
                <a:off x="1071538" y="1071546"/>
                <a:ext cx="2570974" cy="1588"/>
              </a:xfrm>
              <a:prstGeom prst="line">
                <a:avLst/>
              </a:prstGeom>
              <a:ln>
                <a:solidFill>
                  <a:schemeClr val="bg1">
                    <a:lumMod val="8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3" name="Прямая соединительная линия 72"/>
              <p:cNvCxnSpPr/>
              <p:nvPr/>
            </p:nvCxnSpPr>
            <p:spPr>
              <a:xfrm>
                <a:off x="1070744" y="1500174"/>
                <a:ext cx="2570974" cy="1588"/>
              </a:xfrm>
              <a:prstGeom prst="line">
                <a:avLst/>
              </a:prstGeom>
              <a:ln>
                <a:solidFill>
                  <a:schemeClr val="bg1">
                    <a:lumMod val="8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4" name="Прямая соединительная линия 73"/>
              <p:cNvCxnSpPr/>
              <p:nvPr/>
            </p:nvCxnSpPr>
            <p:spPr>
              <a:xfrm>
                <a:off x="1070744" y="1285860"/>
                <a:ext cx="2570974" cy="1588"/>
              </a:xfrm>
              <a:prstGeom prst="line">
                <a:avLst/>
              </a:prstGeom>
              <a:ln>
                <a:solidFill>
                  <a:schemeClr val="bg1">
                    <a:lumMod val="8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5" name="Прямая соединительная линия 74"/>
              <p:cNvCxnSpPr/>
              <p:nvPr/>
            </p:nvCxnSpPr>
            <p:spPr>
              <a:xfrm>
                <a:off x="1070744" y="857232"/>
                <a:ext cx="2570974" cy="1588"/>
              </a:xfrm>
              <a:prstGeom prst="line">
                <a:avLst/>
              </a:prstGeom>
              <a:ln>
                <a:solidFill>
                  <a:schemeClr val="bg1">
                    <a:lumMod val="8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6" name="Прямая соединительная линия 75"/>
              <p:cNvCxnSpPr/>
              <p:nvPr/>
            </p:nvCxnSpPr>
            <p:spPr>
              <a:xfrm>
                <a:off x="1070744" y="642918"/>
                <a:ext cx="2570974" cy="1588"/>
              </a:xfrm>
              <a:prstGeom prst="line">
                <a:avLst/>
              </a:prstGeom>
              <a:ln>
                <a:solidFill>
                  <a:schemeClr val="bg1">
                    <a:lumMod val="8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77" name="Прямая со стрелкой 76"/>
            <p:cNvCxnSpPr/>
            <p:nvPr/>
          </p:nvCxnSpPr>
          <p:spPr>
            <a:xfrm rot="5400000" flipH="1" flipV="1">
              <a:off x="1358084" y="2497924"/>
              <a:ext cx="2571768" cy="1588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Прямая со стрелкой 77"/>
            <p:cNvCxnSpPr/>
            <p:nvPr/>
          </p:nvCxnSpPr>
          <p:spPr>
            <a:xfrm>
              <a:off x="1142976" y="3141660"/>
              <a:ext cx="2428892" cy="1588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9" name="TextBox 78"/>
            <p:cNvSpPr txBox="1"/>
            <p:nvPr/>
          </p:nvSpPr>
          <p:spPr>
            <a:xfrm>
              <a:off x="2786050" y="1141396"/>
              <a:ext cx="28575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uk-UA" dirty="0"/>
                <a:t>у</a:t>
              </a:r>
              <a:endParaRPr lang="ru-RU" dirty="0"/>
            </a:p>
          </p:txBody>
        </p:sp>
        <p:sp>
          <p:nvSpPr>
            <p:cNvPr id="80" name="TextBox 79"/>
            <p:cNvSpPr txBox="1"/>
            <p:nvPr/>
          </p:nvSpPr>
          <p:spPr>
            <a:xfrm>
              <a:off x="3500430" y="3141660"/>
              <a:ext cx="28575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uk-UA" dirty="0"/>
                <a:t>х</a:t>
              </a:r>
              <a:endParaRPr lang="ru-RU" dirty="0"/>
            </a:p>
          </p:txBody>
        </p:sp>
        <p:sp>
          <p:nvSpPr>
            <p:cNvPr id="81" name="TextBox 80"/>
            <p:cNvSpPr txBox="1"/>
            <p:nvPr/>
          </p:nvSpPr>
          <p:spPr>
            <a:xfrm>
              <a:off x="2643174" y="3141660"/>
              <a:ext cx="285752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uk-UA" sz="1600" dirty="0"/>
                <a:t>0</a:t>
              </a:r>
              <a:endParaRPr lang="ru-RU" sz="1600" dirty="0"/>
            </a:p>
          </p:txBody>
        </p:sp>
        <p:sp>
          <p:nvSpPr>
            <p:cNvPr id="82" name="TextBox 81"/>
            <p:cNvSpPr txBox="1"/>
            <p:nvPr/>
          </p:nvSpPr>
          <p:spPr>
            <a:xfrm>
              <a:off x="2928926" y="3141660"/>
              <a:ext cx="285752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uk-UA" sz="1600" dirty="0"/>
                <a:t>1</a:t>
              </a:r>
              <a:endParaRPr lang="ru-RU" sz="1600" dirty="0"/>
            </a:p>
          </p:txBody>
        </p:sp>
        <p:sp>
          <p:nvSpPr>
            <p:cNvPr id="83" name="TextBox 82"/>
            <p:cNvSpPr txBox="1"/>
            <p:nvPr/>
          </p:nvSpPr>
          <p:spPr>
            <a:xfrm>
              <a:off x="1571604" y="3141660"/>
              <a:ext cx="584833" cy="42313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uk-UA" sz="1600" dirty="0"/>
                <a:t>-2</a:t>
              </a:r>
              <a:endParaRPr lang="ru-RU" sz="1600" dirty="0"/>
            </a:p>
          </p:txBody>
        </p:sp>
        <p:cxnSp>
          <p:nvCxnSpPr>
            <p:cNvPr id="84" name="Прямая соединительная линия 83"/>
            <p:cNvCxnSpPr/>
            <p:nvPr/>
          </p:nvCxnSpPr>
          <p:spPr>
            <a:xfrm rot="5400000">
              <a:off x="3000364" y="3140866"/>
              <a:ext cx="142876" cy="1588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Прямая соединительная линия 84"/>
            <p:cNvCxnSpPr/>
            <p:nvPr/>
          </p:nvCxnSpPr>
          <p:spPr>
            <a:xfrm>
              <a:off x="2571736" y="2713032"/>
              <a:ext cx="142876" cy="1588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Прямая соединительная линия 85"/>
            <p:cNvCxnSpPr/>
            <p:nvPr/>
          </p:nvCxnSpPr>
          <p:spPr>
            <a:xfrm rot="5400000">
              <a:off x="1715274" y="3140866"/>
              <a:ext cx="142876" cy="1588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Прямая соединительная линия 86"/>
            <p:cNvCxnSpPr/>
            <p:nvPr/>
          </p:nvCxnSpPr>
          <p:spPr>
            <a:xfrm>
              <a:off x="2571736" y="2284404"/>
              <a:ext cx="142876" cy="1588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Прямая соединительная линия 87"/>
            <p:cNvCxnSpPr/>
            <p:nvPr/>
          </p:nvCxnSpPr>
          <p:spPr>
            <a:xfrm>
              <a:off x="2571736" y="1855776"/>
              <a:ext cx="142876" cy="1588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Прямая соединительная линия 88"/>
            <p:cNvCxnSpPr/>
            <p:nvPr/>
          </p:nvCxnSpPr>
          <p:spPr>
            <a:xfrm>
              <a:off x="2571736" y="1427148"/>
              <a:ext cx="142876" cy="1588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Прямая соединительная линия 89"/>
            <p:cNvCxnSpPr/>
            <p:nvPr/>
          </p:nvCxnSpPr>
          <p:spPr>
            <a:xfrm>
              <a:off x="2571736" y="3570288"/>
              <a:ext cx="142876" cy="1588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1" name="Прямая соединительная линия 90"/>
            <p:cNvCxnSpPr/>
            <p:nvPr/>
          </p:nvCxnSpPr>
          <p:spPr>
            <a:xfrm rot="5400000">
              <a:off x="2143902" y="3140866"/>
              <a:ext cx="142876" cy="1588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2" name="Полилиния 91"/>
            <p:cNvSpPr/>
            <p:nvPr/>
          </p:nvSpPr>
          <p:spPr>
            <a:xfrm>
              <a:off x="1783080" y="1636716"/>
              <a:ext cx="1280160" cy="1502410"/>
            </a:xfrm>
            <a:custGeom>
              <a:avLst/>
              <a:gdLst>
                <a:gd name="connsiteX0" fmla="*/ 0 w 1280160"/>
                <a:gd name="connsiteY0" fmla="*/ 0 h 1502410"/>
                <a:gd name="connsiteX1" fmla="*/ 441960 w 1280160"/>
                <a:gd name="connsiteY1" fmla="*/ 1089660 h 1502410"/>
                <a:gd name="connsiteX2" fmla="*/ 861060 w 1280160"/>
                <a:gd name="connsiteY2" fmla="*/ 1501140 h 1502410"/>
                <a:gd name="connsiteX3" fmla="*/ 1280160 w 1280160"/>
                <a:gd name="connsiteY3" fmla="*/ 1097280 h 15024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280160" h="1502410">
                  <a:moveTo>
                    <a:pt x="0" y="0"/>
                  </a:moveTo>
                  <a:cubicBezTo>
                    <a:pt x="149225" y="419735"/>
                    <a:pt x="298450" y="839470"/>
                    <a:pt x="441960" y="1089660"/>
                  </a:cubicBezTo>
                  <a:cubicBezTo>
                    <a:pt x="585470" y="1339850"/>
                    <a:pt x="721360" y="1499870"/>
                    <a:pt x="861060" y="1501140"/>
                  </a:cubicBezTo>
                  <a:cubicBezTo>
                    <a:pt x="1000760" y="1502410"/>
                    <a:pt x="1140460" y="1299845"/>
                    <a:pt x="1280160" y="1097280"/>
                  </a:cubicBezTo>
                </a:path>
              </a:pathLst>
            </a:custGeom>
            <a:ln w="28575">
              <a:solidFill>
                <a:schemeClr val="accent5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137" name="Группа 136"/>
          <p:cNvGrpSpPr/>
          <p:nvPr/>
        </p:nvGrpSpPr>
        <p:grpSpPr>
          <a:xfrm>
            <a:off x="6286512" y="2357430"/>
            <a:ext cx="1928826" cy="2357454"/>
            <a:chOff x="1070744" y="3070222"/>
            <a:chExt cx="2715438" cy="2859108"/>
          </a:xfrm>
        </p:grpSpPr>
        <p:grpSp>
          <p:nvGrpSpPr>
            <p:cNvPr id="94" name="Группа 93"/>
            <p:cNvGrpSpPr/>
            <p:nvPr/>
          </p:nvGrpSpPr>
          <p:grpSpPr>
            <a:xfrm>
              <a:off x="1070744" y="3070222"/>
              <a:ext cx="2572562" cy="2859108"/>
              <a:chOff x="1070744" y="571480"/>
              <a:chExt cx="2572562" cy="2859108"/>
            </a:xfrm>
          </p:grpSpPr>
          <p:cxnSp>
            <p:nvCxnSpPr>
              <p:cNvPr id="95" name="Прямая соединительная линия 94"/>
              <p:cNvCxnSpPr/>
              <p:nvPr/>
            </p:nvCxnSpPr>
            <p:spPr>
              <a:xfrm rot="5400000">
                <a:off x="-285387" y="1999843"/>
                <a:ext cx="2857520" cy="794"/>
              </a:xfrm>
              <a:prstGeom prst="line">
                <a:avLst/>
              </a:prstGeom>
              <a:ln>
                <a:solidFill>
                  <a:schemeClr val="bg1">
                    <a:lumMod val="8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6" name="Прямая соединительная линия 95"/>
              <p:cNvCxnSpPr/>
              <p:nvPr/>
            </p:nvCxnSpPr>
            <p:spPr>
              <a:xfrm>
                <a:off x="1072332" y="3000372"/>
                <a:ext cx="2570974" cy="1588"/>
              </a:xfrm>
              <a:prstGeom prst="line">
                <a:avLst/>
              </a:prstGeom>
              <a:ln>
                <a:solidFill>
                  <a:schemeClr val="bg1">
                    <a:lumMod val="8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7" name="Прямая соединительная линия 96"/>
              <p:cNvCxnSpPr/>
              <p:nvPr/>
            </p:nvCxnSpPr>
            <p:spPr>
              <a:xfrm rot="5400000">
                <a:off x="143241" y="1999843"/>
                <a:ext cx="2857520" cy="794"/>
              </a:xfrm>
              <a:prstGeom prst="line">
                <a:avLst/>
              </a:prstGeom>
              <a:ln>
                <a:solidFill>
                  <a:schemeClr val="bg1">
                    <a:lumMod val="8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8" name="Прямая соединительная линия 97"/>
              <p:cNvCxnSpPr/>
              <p:nvPr/>
            </p:nvCxnSpPr>
            <p:spPr>
              <a:xfrm rot="5400000">
                <a:off x="-71073" y="1999843"/>
                <a:ext cx="2857520" cy="794"/>
              </a:xfrm>
              <a:prstGeom prst="line">
                <a:avLst/>
              </a:prstGeom>
              <a:ln>
                <a:solidFill>
                  <a:schemeClr val="bg1">
                    <a:lumMod val="8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9" name="Прямая соединительная линия 98"/>
              <p:cNvCxnSpPr/>
              <p:nvPr/>
            </p:nvCxnSpPr>
            <p:spPr>
              <a:xfrm rot="5400000">
                <a:off x="571869" y="1999843"/>
                <a:ext cx="2857520" cy="794"/>
              </a:xfrm>
              <a:prstGeom prst="line">
                <a:avLst/>
              </a:prstGeom>
              <a:ln>
                <a:solidFill>
                  <a:schemeClr val="bg1">
                    <a:lumMod val="8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0" name="Прямая соединительная линия 99"/>
              <p:cNvCxnSpPr/>
              <p:nvPr/>
            </p:nvCxnSpPr>
            <p:spPr>
              <a:xfrm rot="5400000">
                <a:off x="357555" y="1999843"/>
                <a:ext cx="2857520" cy="794"/>
              </a:xfrm>
              <a:prstGeom prst="line">
                <a:avLst/>
              </a:prstGeom>
              <a:ln>
                <a:solidFill>
                  <a:schemeClr val="bg1">
                    <a:lumMod val="8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1" name="Прямая соединительная линия 100"/>
              <p:cNvCxnSpPr/>
              <p:nvPr/>
            </p:nvCxnSpPr>
            <p:spPr>
              <a:xfrm rot="5400000">
                <a:off x="1000497" y="1999843"/>
                <a:ext cx="2857520" cy="794"/>
              </a:xfrm>
              <a:prstGeom prst="line">
                <a:avLst/>
              </a:prstGeom>
              <a:ln>
                <a:solidFill>
                  <a:schemeClr val="bg1">
                    <a:lumMod val="8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2" name="Прямая соединительная линия 101"/>
              <p:cNvCxnSpPr/>
              <p:nvPr/>
            </p:nvCxnSpPr>
            <p:spPr>
              <a:xfrm rot="5400000">
                <a:off x="786183" y="1999843"/>
                <a:ext cx="2857520" cy="794"/>
              </a:xfrm>
              <a:prstGeom prst="line">
                <a:avLst/>
              </a:prstGeom>
              <a:ln>
                <a:solidFill>
                  <a:schemeClr val="bg1">
                    <a:lumMod val="8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3" name="Прямая соединительная линия 102"/>
              <p:cNvCxnSpPr/>
              <p:nvPr/>
            </p:nvCxnSpPr>
            <p:spPr>
              <a:xfrm rot="5400000">
                <a:off x="1429125" y="1999843"/>
                <a:ext cx="2857520" cy="794"/>
              </a:xfrm>
              <a:prstGeom prst="line">
                <a:avLst/>
              </a:prstGeom>
              <a:ln>
                <a:solidFill>
                  <a:schemeClr val="bg1">
                    <a:lumMod val="8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4" name="Прямая соединительная линия 103"/>
              <p:cNvCxnSpPr/>
              <p:nvPr/>
            </p:nvCxnSpPr>
            <p:spPr>
              <a:xfrm rot="5400000">
                <a:off x="1214811" y="1999843"/>
                <a:ext cx="2857520" cy="794"/>
              </a:xfrm>
              <a:prstGeom prst="line">
                <a:avLst/>
              </a:prstGeom>
              <a:ln>
                <a:solidFill>
                  <a:schemeClr val="bg1">
                    <a:lumMod val="8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5" name="Прямая соединительная линия 104"/>
              <p:cNvCxnSpPr/>
              <p:nvPr/>
            </p:nvCxnSpPr>
            <p:spPr>
              <a:xfrm rot="5400000">
                <a:off x="1857753" y="1999843"/>
                <a:ext cx="2857520" cy="794"/>
              </a:xfrm>
              <a:prstGeom prst="line">
                <a:avLst/>
              </a:prstGeom>
              <a:ln>
                <a:solidFill>
                  <a:schemeClr val="bg1">
                    <a:lumMod val="8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6" name="Прямая соединительная линия 105"/>
              <p:cNvCxnSpPr/>
              <p:nvPr/>
            </p:nvCxnSpPr>
            <p:spPr>
              <a:xfrm rot="5400000">
                <a:off x="1643439" y="1999843"/>
                <a:ext cx="2857520" cy="794"/>
              </a:xfrm>
              <a:prstGeom prst="line">
                <a:avLst/>
              </a:prstGeom>
              <a:ln>
                <a:solidFill>
                  <a:schemeClr val="bg1">
                    <a:lumMod val="8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7" name="Прямая соединительная линия 106"/>
              <p:cNvCxnSpPr/>
              <p:nvPr/>
            </p:nvCxnSpPr>
            <p:spPr>
              <a:xfrm rot="5400000">
                <a:off x="2072067" y="1999843"/>
                <a:ext cx="2857520" cy="794"/>
              </a:xfrm>
              <a:prstGeom prst="line">
                <a:avLst/>
              </a:prstGeom>
              <a:ln>
                <a:solidFill>
                  <a:schemeClr val="bg1">
                    <a:lumMod val="8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8" name="Прямая соединительная линия 107"/>
              <p:cNvCxnSpPr/>
              <p:nvPr/>
            </p:nvCxnSpPr>
            <p:spPr>
              <a:xfrm>
                <a:off x="1071538" y="3429000"/>
                <a:ext cx="2570974" cy="1588"/>
              </a:xfrm>
              <a:prstGeom prst="line">
                <a:avLst/>
              </a:prstGeom>
              <a:ln>
                <a:solidFill>
                  <a:schemeClr val="bg1">
                    <a:lumMod val="8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9" name="Прямая соединительная линия 108"/>
              <p:cNvCxnSpPr/>
              <p:nvPr/>
            </p:nvCxnSpPr>
            <p:spPr>
              <a:xfrm>
                <a:off x="1071538" y="3214686"/>
                <a:ext cx="2570974" cy="1588"/>
              </a:xfrm>
              <a:prstGeom prst="line">
                <a:avLst/>
              </a:prstGeom>
              <a:ln>
                <a:solidFill>
                  <a:schemeClr val="bg1">
                    <a:lumMod val="8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0" name="Прямая соединительная линия 109"/>
              <p:cNvCxnSpPr/>
              <p:nvPr/>
            </p:nvCxnSpPr>
            <p:spPr>
              <a:xfrm>
                <a:off x="1071538" y="2357430"/>
                <a:ext cx="2570974" cy="1588"/>
              </a:xfrm>
              <a:prstGeom prst="line">
                <a:avLst/>
              </a:prstGeom>
              <a:ln>
                <a:solidFill>
                  <a:schemeClr val="bg1">
                    <a:lumMod val="8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1" name="Прямая соединительная линия 110"/>
              <p:cNvCxnSpPr/>
              <p:nvPr/>
            </p:nvCxnSpPr>
            <p:spPr>
              <a:xfrm>
                <a:off x="1070744" y="2786058"/>
                <a:ext cx="2570974" cy="1588"/>
              </a:xfrm>
              <a:prstGeom prst="line">
                <a:avLst/>
              </a:prstGeom>
              <a:ln>
                <a:solidFill>
                  <a:schemeClr val="bg1">
                    <a:lumMod val="8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2" name="Прямая соединительная линия 111"/>
              <p:cNvCxnSpPr/>
              <p:nvPr/>
            </p:nvCxnSpPr>
            <p:spPr>
              <a:xfrm>
                <a:off x="1070744" y="2571744"/>
                <a:ext cx="2570974" cy="1588"/>
              </a:xfrm>
              <a:prstGeom prst="line">
                <a:avLst/>
              </a:prstGeom>
              <a:ln>
                <a:solidFill>
                  <a:schemeClr val="bg1">
                    <a:lumMod val="8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3" name="Прямая соединительная линия 112"/>
              <p:cNvCxnSpPr/>
              <p:nvPr/>
            </p:nvCxnSpPr>
            <p:spPr>
              <a:xfrm>
                <a:off x="1071538" y="1714488"/>
                <a:ext cx="2570974" cy="1588"/>
              </a:xfrm>
              <a:prstGeom prst="line">
                <a:avLst/>
              </a:prstGeom>
              <a:ln>
                <a:solidFill>
                  <a:schemeClr val="bg1">
                    <a:lumMod val="8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4" name="Прямая соединительная линия 113"/>
              <p:cNvCxnSpPr/>
              <p:nvPr/>
            </p:nvCxnSpPr>
            <p:spPr>
              <a:xfrm>
                <a:off x="1070744" y="2143116"/>
                <a:ext cx="2570974" cy="1588"/>
              </a:xfrm>
              <a:prstGeom prst="line">
                <a:avLst/>
              </a:prstGeom>
              <a:ln>
                <a:solidFill>
                  <a:schemeClr val="bg1">
                    <a:lumMod val="8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5" name="Прямая соединительная линия 114"/>
              <p:cNvCxnSpPr/>
              <p:nvPr/>
            </p:nvCxnSpPr>
            <p:spPr>
              <a:xfrm>
                <a:off x="1070744" y="1928802"/>
                <a:ext cx="2570974" cy="1588"/>
              </a:xfrm>
              <a:prstGeom prst="line">
                <a:avLst/>
              </a:prstGeom>
              <a:ln>
                <a:solidFill>
                  <a:schemeClr val="bg1">
                    <a:lumMod val="8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6" name="Прямая соединительная линия 115"/>
              <p:cNvCxnSpPr/>
              <p:nvPr/>
            </p:nvCxnSpPr>
            <p:spPr>
              <a:xfrm>
                <a:off x="1071538" y="1071546"/>
                <a:ext cx="2570974" cy="1588"/>
              </a:xfrm>
              <a:prstGeom prst="line">
                <a:avLst/>
              </a:prstGeom>
              <a:ln>
                <a:solidFill>
                  <a:schemeClr val="bg1">
                    <a:lumMod val="8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7" name="Прямая соединительная линия 116"/>
              <p:cNvCxnSpPr/>
              <p:nvPr/>
            </p:nvCxnSpPr>
            <p:spPr>
              <a:xfrm>
                <a:off x="1070744" y="1500174"/>
                <a:ext cx="2570974" cy="1588"/>
              </a:xfrm>
              <a:prstGeom prst="line">
                <a:avLst/>
              </a:prstGeom>
              <a:ln>
                <a:solidFill>
                  <a:schemeClr val="bg1">
                    <a:lumMod val="8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8" name="Прямая соединительная линия 117"/>
              <p:cNvCxnSpPr/>
              <p:nvPr/>
            </p:nvCxnSpPr>
            <p:spPr>
              <a:xfrm>
                <a:off x="1070744" y="1285860"/>
                <a:ext cx="2570974" cy="1588"/>
              </a:xfrm>
              <a:prstGeom prst="line">
                <a:avLst/>
              </a:prstGeom>
              <a:ln>
                <a:solidFill>
                  <a:schemeClr val="bg1">
                    <a:lumMod val="8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9" name="Прямая соединительная линия 118"/>
              <p:cNvCxnSpPr/>
              <p:nvPr/>
            </p:nvCxnSpPr>
            <p:spPr>
              <a:xfrm>
                <a:off x="1070744" y="857232"/>
                <a:ext cx="2570974" cy="1588"/>
              </a:xfrm>
              <a:prstGeom prst="line">
                <a:avLst/>
              </a:prstGeom>
              <a:ln>
                <a:solidFill>
                  <a:schemeClr val="bg1">
                    <a:lumMod val="8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0" name="Прямая соединительная линия 119"/>
              <p:cNvCxnSpPr/>
              <p:nvPr/>
            </p:nvCxnSpPr>
            <p:spPr>
              <a:xfrm>
                <a:off x="1070744" y="642918"/>
                <a:ext cx="2570974" cy="1588"/>
              </a:xfrm>
              <a:prstGeom prst="line">
                <a:avLst/>
              </a:prstGeom>
              <a:ln>
                <a:solidFill>
                  <a:schemeClr val="bg1">
                    <a:lumMod val="8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21" name="Прямая со стрелкой 120"/>
            <p:cNvCxnSpPr/>
            <p:nvPr/>
          </p:nvCxnSpPr>
          <p:spPr>
            <a:xfrm rot="5400000" flipH="1" flipV="1">
              <a:off x="1358084" y="4426750"/>
              <a:ext cx="2571768" cy="1588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2" name="Прямая со стрелкой 121"/>
            <p:cNvCxnSpPr/>
            <p:nvPr/>
          </p:nvCxnSpPr>
          <p:spPr>
            <a:xfrm>
              <a:off x="1142976" y="5070486"/>
              <a:ext cx="2428892" cy="1588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3" name="TextBox 122"/>
            <p:cNvSpPr txBox="1"/>
            <p:nvPr/>
          </p:nvSpPr>
          <p:spPr>
            <a:xfrm>
              <a:off x="2786050" y="3070222"/>
              <a:ext cx="28575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uk-UA" dirty="0"/>
                <a:t>у</a:t>
              </a:r>
              <a:endParaRPr lang="ru-RU" dirty="0"/>
            </a:p>
          </p:txBody>
        </p:sp>
        <p:sp>
          <p:nvSpPr>
            <p:cNvPr id="124" name="TextBox 123"/>
            <p:cNvSpPr txBox="1"/>
            <p:nvPr/>
          </p:nvSpPr>
          <p:spPr>
            <a:xfrm>
              <a:off x="3500430" y="5070486"/>
              <a:ext cx="28575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uk-UA" dirty="0"/>
                <a:t>х</a:t>
              </a:r>
              <a:endParaRPr lang="ru-RU" dirty="0"/>
            </a:p>
          </p:txBody>
        </p:sp>
        <p:sp>
          <p:nvSpPr>
            <p:cNvPr id="125" name="TextBox 124"/>
            <p:cNvSpPr txBox="1"/>
            <p:nvPr/>
          </p:nvSpPr>
          <p:spPr>
            <a:xfrm>
              <a:off x="2643174" y="5070486"/>
              <a:ext cx="285752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uk-UA" sz="1600" dirty="0"/>
                <a:t>0</a:t>
              </a:r>
              <a:endParaRPr lang="ru-RU" sz="1600" dirty="0"/>
            </a:p>
          </p:txBody>
        </p:sp>
        <p:sp>
          <p:nvSpPr>
            <p:cNvPr id="126" name="TextBox 125"/>
            <p:cNvSpPr txBox="1"/>
            <p:nvPr/>
          </p:nvSpPr>
          <p:spPr>
            <a:xfrm>
              <a:off x="2928926" y="5070486"/>
              <a:ext cx="285752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uk-UA" sz="1600" dirty="0"/>
                <a:t>1</a:t>
              </a:r>
              <a:endParaRPr lang="ru-RU" sz="1600" dirty="0"/>
            </a:p>
          </p:txBody>
        </p:sp>
        <p:sp>
          <p:nvSpPr>
            <p:cNvPr id="127" name="TextBox 126"/>
            <p:cNvSpPr txBox="1"/>
            <p:nvPr/>
          </p:nvSpPr>
          <p:spPr>
            <a:xfrm>
              <a:off x="1571604" y="5070486"/>
              <a:ext cx="623379" cy="3982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uk-UA" sz="1600" dirty="0"/>
                <a:t>-2</a:t>
              </a:r>
              <a:endParaRPr lang="ru-RU" sz="1600" dirty="0"/>
            </a:p>
          </p:txBody>
        </p:sp>
        <p:cxnSp>
          <p:nvCxnSpPr>
            <p:cNvPr id="128" name="Прямая соединительная линия 127"/>
            <p:cNvCxnSpPr/>
            <p:nvPr/>
          </p:nvCxnSpPr>
          <p:spPr>
            <a:xfrm rot="5400000">
              <a:off x="3000364" y="5069692"/>
              <a:ext cx="142876" cy="1588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9" name="Прямая соединительная линия 128"/>
            <p:cNvCxnSpPr/>
            <p:nvPr/>
          </p:nvCxnSpPr>
          <p:spPr>
            <a:xfrm>
              <a:off x="2571736" y="4641858"/>
              <a:ext cx="142876" cy="1588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0" name="Прямая соединительная линия 129"/>
            <p:cNvCxnSpPr/>
            <p:nvPr/>
          </p:nvCxnSpPr>
          <p:spPr>
            <a:xfrm rot="5400000">
              <a:off x="1715274" y="5069692"/>
              <a:ext cx="142876" cy="1588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1" name="Прямая соединительная линия 130"/>
            <p:cNvCxnSpPr/>
            <p:nvPr/>
          </p:nvCxnSpPr>
          <p:spPr>
            <a:xfrm>
              <a:off x="2571736" y="4213230"/>
              <a:ext cx="142876" cy="1588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2" name="Прямая соединительная линия 131"/>
            <p:cNvCxnSpPr/>
            <p:nvPr/>
          </p:nvCxnSpPr>
          <p:spPr>
            <a:xfrm>
              <a:off x="2571736" y="3784602"/>
              <a:ext cx="142876" cy="1588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3" name="Прямая соединительная линия 132"/>
            <p:cNvCxnSpPr/>
            <p:nvPr/>
          </p:nvCxnSpPr>
          <p:spPr>
            <a:xfrm>
              <a:off x="2571736" y="3355974"/>
              <a:ext cx="142876" cy="1588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4" name="Прямая соединительная линия 133"/>
            <p:cNvCxnSpPr/>
            <p:nvPr/>
          </p:nvCxnSpPr>
          <p:spPr>
            <a:xfrm>
              <a:off x="2571736" y="5499114"/>
              <a:ext cx="142876" cy="1588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5" name="Прямая соединительная линия 134"/>
            <p:cNvCxnSpPr/>
            <p:nvPr/>
          </p:nvCxnSpPr>
          <p:spPr>
            <a:xfrm rot="5400000">
              <a:off x="2143902" y="5069692"/>
              <a:ext cx="142876" cy="1588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6" name="Полилиния 135"/>
            <p:cNvSpPr/>
            <p:nvPr/>
          </p:nvSpPr>
          <p:spPr>
            <a:xfrm rot="10800000">
              <a:off x="1785918" y="3355974"/>
              <a:ext cx="1280160" cy="1502410"/>
            </a:xfrm>
            <a:custGeom>
              <a:avLst/>
              <a:gdLst>
                <a:gd name="connsiteX0" fmla="*/ 0 w 1280160"/>
                <a:gd name="connsiteY0" fmla="*/ 0 h 1502410"/>
                <a:gd name="connsiteX1" fmla="*/ 441960 w 1280160"/>
                <a:gd name="connsiteY1" fmla="*/ 1089660 h 1502410"/>
                <a:gd name="connsiteX2" fmla="*/ 861060 w 1280160"/>
                <a:gd name="connsiteY2" fmla="*/ 1501140 h 1502410"/>
                <a:gd name="connsiteX3" fmla="*/ 1280160 w 1280160"/>
                <a:gd name="connsiteY3" fmla="*/ 1097280 h 15024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280160" h="1502410">
                  <a:moveTo>
                    <a:pt x="0" y="0"/>
                  </a:moveTo>
                  <a:cubicBezTo>
                    <a:pt x="149225" y="419735"/>
                    <a:pt x="298450" y="839470"/>
                    <a:pt x="441960" y="1089660"/>
                  </a:cubicBezTo>
                  <a:cubicBezTo>
                    <a:pt x="585470" y="1339850"/>
                    <a:pt x="721360" y="1499870"/>
                    <a:pt x="861060" y="1501140"/>
                  </a:cubicBezTo>
                  <a:cubicBezTo>
                    <a:pt x="1000760" y="1502410"/>
                    <a:pt x="1140460" y="1299845"/>
                    <a:pt x="1280160" y="1097280"/>
                  </a:cubicBezTo>
                </a:path>
              </a:pathLst>
            </a:custGeom>
            <a:ln w="28575">
              <a:solidFill>
                <a:schemeClr val="accent5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38" name="TextBox 137"/>
          <p:cNvSpPr txBox="1"/>
          <p:nvPr/>
        </p:nvSpPr>
        <p:spPr>
          <a:xfrm>
            <a:off x="285720" y="3000372"/>
            <a:ext cx="621510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000" dirty="0"/>
              <a:t>Функція у=</a:t>
            </a:r>
            <a:r>
              <a:rPr lang="en-US" sz="2000" dirty="0"/>
              <a:t>g(x)</a:t>
            </a:r>
            <a:r>
              <a:rPr lang="uk-UA" sz="2000" dirty="0"/>
              <a:t> на відрізку </a:t>
            </a:r>
            <a:r>
              <a:rPr lang="en-US" sz="2000" dirty="0"/>
              <a:t>[-2; 1]</a:t>
            </a:r>
            <a:r>
              <a:rPr lang="uk-UA" sz="2000" dirty="0"/>
              <a:t> має найбільше значення при х=-1 (точка максимуму)  і найменше значення при х=1.</a:t>
            </a:r>
          </a:p>
        </p:txBody>
      </p:sp>
      <p:grpSp>
        <p:nvGrpSpPr>
          <p:cNvPr id="139" name="Группа 138"/>
          <p:cNvGrpSpPr/>
          <p:nvPr/>
        </p:nvGrpSpPr>
        <p:grpSpPr>
          <a:xfrm>
            <a:off x="428596" y="4286256"/>
            <a:ext cx="2000264" cy="2214578"/>
            <a:chOff x="1070744" y="571480"/>
            <a:chExt cx="2715438" cy="2859108"/>
          </a:xfrm>
        </p:grpSpPr>
        <p:grpSp>
          <p:nvGrpSpPr>
            <p:cNvPr id="140" name="Группа 92"/>
            <p:cNvGrpSpPr/>
            <p:nvPr/>
          </p:nvGrpSpPr>
          <p:grpSpPr>
            <a:xfrm>
              <a:off x="1070744" y="571480"/>
              <a:ext cx="2572562" cy="2859108"/>
              <a:chOff x="1070744" y="571480"/>
              <a:chExt cx="2572562" cy="2859108"/>
            </a:xfrm>
          </p:grpSpPr>
          <p:cxnSp>
            <p:nvCxnSpPr>
              <p:cNvPr id="157" name="Прямая соединительная линия 156"/>
              <p:cNvCxnSpPr/>
              <p:nvPr/>
            </p:nvCxnSpPr>
            <p:spPr>
              <a:xfrm rot="5400000">
                <a:off x="-285387" y="1999843"/>
                <a:ext cx="2857520" cy="794"/>
              </a:xfrm>
              <a:prstGeom prst="line">
                <a:avLst/>
              </a:prstGeom>
              <a:ln>
                <a:solidFill>
                  <a:schemeClr val="bg1">
                    <a:lumMod val="8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8" name="Прямая соединительная линия 157"/>
              <p:cNvCxnSpPr/>
              <p:nvPr/>
            </p:nvCxnSpPr>
            <p:spPr>
              <a:xfrm>
                <a:off x="1072332" y="3000372"/>
                <a:ext cx="2570974" cy="1588"/>
              </a:xfrm>
              <a:prstGeom prst="line">
                <a:avLst/>
              </a:prstGeom>
              <a:ln>
                <a:solidFill>
                  <a:schemeClr val="bg1">
                    <a:lumMod val="8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9" name="Прямая соединительная линия 158"/>
              <p:cNvCxnSpPr/>
              <p:nvPr/>
            </p:nvCxnSpPr>
            <p:spPr>
              <a:xfrm rot="5400000">
                <a:off x="143241" y="1999843"/>
                <a:ext cx="2857520" cy="794"/>
              </a:xfrm>
              <a:prstGeom prst="line">
                <a:avLst/>
              </a:prstGeom>
              <a:ln>
                <a:solidFill>
                  <a:schemeClr val="bg1">
                    <a:lumMod val="8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0" name="Прямая соединительная линия 159"/>
              <p:cNvCxnSpPr/>
              <p:nvPr/>
            </p:nvCxnSpPr>
            <p:spPr>
              <a:xfrm rot="5400000">
                <a:off x="-71073" y="1999843"/>
                <a:ext cx="2857520" cy="794"/>
              </a:xfrm>
              <a:prstGeom prst="line">
                <a:avLst/>
              </a:prstGeom>
              <a:ln>
                <a:solidFill>
                  <a:schemeClr val="bg1">
                    <a:lumMod val="8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1" name="Прямая соединительная линия 160"/>
              <p:cNvCxnSpPr/>
              <p:nvPr/>
            </p:nvCxnSpPr>
            <p:spPr>
              <a:xfrm rot="5400000">
                <a:off x="571869" y="1999843"/>
                <a:ext cx="2857520" cy="794"/>
              </a:xfrm>
              <a:prstGeom prst="line">
                <a:avLst/>
              </a:prstGeom>
              <a:ln>
                <a:solidFill>
                  <a:schemeClr val="bg1">
                    <a:lumMod val="8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2" name="Прямая соединительная линия 161"/>
              <p:cNvCxnSpPr/>
              <p:nvPr/>
            </p:nvCxnSpPr>
            <p:spPr>
              <a:xfrm rot="5400000">
                <a:off x="357555" y="1999843"/>
                <a:ext cx="2857520" cy="794"/>
              </a:xfrm>
              <a:prstGeom prst="line">
                <a:avLst/>
              </a:prstGeom>
              <a:ln>
                <a:solidFill>
                  <a:schemeClr val="bg1">
                    <a:lumMod val="8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3" name="Прямая соединительная линия 162"/>
              <p:cNvCxnSpPr/>
              <p:nvPr/>
            </p:nvCxnSpPr>
            <p:spPr>
              <a:xfrm rot="5400000">
                <a:off x="1000497" y="1999843"/>
                <a:ext cx="2857520" cy="794"/>
              </a:xfrm>
              <a:prstGeom prst="line">
                <a:avLst/>
              </a:prstGeom>
              <a:ln>
                <a:solidFill>
                  <a:schemeClr val="bg1">
                    <a:lumMod val="8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4" name="Прямая соединительная линия 163"/>
              <p:cNvCxnSpPr/>
              <p:nvPr/>
            </p:nvCxnSpPr>
            <p:spPr>
              <a:xfrm rot="5400000">
                <a:off x="786183" y="1999843"/>
                <a:ext cx="2857520" cy="794"/>
              </a:xfrm>
              <a:prstGeom prst="line">
                <a:avLst/>
              </a:prstGeom>
              <a:ln>
                <a:solidFill>
                  <a:schemeClr val="bg1">
                    <a:lumMod val="8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5" name="Прямая соединительная линия 164"/>
              <p:cNvCxnSpPr/>
              <p:nvPr/>
            </p:nvCxnSpPr>
            <p:spPr>
              <a:xfrm rot="5400000">
                <a:off x="1429125" y="1999843"/>
                <a:ext cx="2857520" cy="794"/>
              </a:xfrm>
              <a:prstGeom prst="line">
                <a:avLst/>
              </a:prstGeom>
              <a:ln>
                <a:solidFill>
                  <a:schemeClr val="bg1">
                    <a:lumMod val="8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6" name="Прямая соединительная линия 165"/>
              <p:cNvCxnSpPr/>
              <p:nvPr/>
            </p:nvCxnSpPr>
            <p:spPr>
              <a:xfrm rot="5400000">
                <a:off x="1214811" y="1999843"/>
                <a:ext cx="2857520" cy="794"/>
              </a:xfrm>
              <a:prstGeom prst="line">
                <a:avLst/>
              </a:prstGeom>
              <a:ln>
                <a:solidFill>
                  <a:schemeClr val="bg1">
                    <a:lumMod val="8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7" name="Прямая соединительная линия 166"/>
              <p:cNvCxnSpPr/>
              <p:nvPr/>
            </p:nvCxnSpPr>
            <p:spPr>
              <a:xfrm rot="5400000">
                <a:off x="1857753" y="1999843"/>
                <a:ext cx="2857520" cy="794"/>
              </a:xfrm>
              <a:prstGeom prst="line">
                <a:avLst/>
              </a:prstGeom>
              <a:ln>
                <a:solidFill>
                  <a:schemeClr val="bg1">
                    <a:lumMod val="8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8" name="Прямая соединительная линия 167"/>
              <p:cNvCxnSpPr/>
              <p:nvPr/>
            </p:nvCxnSpPr>
            <p:spPr>
              <a:xfrm rot="5400000">
                <a:off x="1643439" y="1999843"/>
                <a:ext cx="2857520" cy="794"/>
              </a:xfrm>
              <a:prstGeom prst="line">
                <a:avLst/>
              </a:prstGeom>
              <a:ln>
                <a:solidFill>
                  <a:schemeClr val="bg1">
                    <a:lumMod val="8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9" name="Прямая соединительная линия 168"/>
              <p:cNvCxnSpPr/>
              <p:nvPr/>
            </p:nvCxnSpPr>
            <p:spPr>
              <a:xfrm rot="5400000">
                <a:off x="2072067" y="1999843"/>
                <a:ext cx="2857520" cy="794"/>
              </a:xfrm>
              <a:prstGeom prst="line">
                <a:avLst/>
              </a:prstGeom>
              <a:ln>
                <a:solidFill>
                  <a:schemeClr val="bg1">
                    <a:lumMod val="8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0" name="Прямая соединительная линия 169"/>
              <p:cNvCxnSpPr/>
              <p:nvPr/>
            </p:nvCxnSpPr>
            <p:spPr>
              <a:xfrm>
                <a:off x="1071538" y="3429000"/>
                <a:ext cx="2570974" cy="1588"/>
              </a:xfrm>
              <a:prstGeom prst="line">
                <a:avLst/>
              </a:prstGeom>
              <a:ln>
                <a:solidFill>
                  <a:schemeClr val="bg1">
                    <a:lumMod val="8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1" name="Прямая соединительная линия 170"/>
              <p:cNvCxnSpPr/>
              <p:nvPr/>
            </p:nvCxnSpPr>
            <p:spPr>
              <a:xfrm>
                <a:off x="1071538" y="3214686"/>
                <a:ext cx="2570974" cy="1588"/>
              </a:xfrm>
              <a:prstGeom prst="line">
                <a:avLst/>
              </a:prstGeom>
              <a:ln>
                <a:solidFill>
                  <a:schemeClr val="bg1">
                    <a:lumMod val="8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2" name="Прямая соединительная линия 171"/>
              <p:cNvCxnSpPr/>
              <p:nvPr/>
            </p:nvCxnSpPr>
            <p:spPr>
              <a:xfrm>
                <a:off x="1071538" y="2357430"/>
                <a:ext cx="2570974" cy="1588"/>
              </a:xfrm>
              <a:prstGeom prst="line">
                <a:avLst/>
              </a:prstGeom>
              <a:ln>
                <a:solidFill>
                  <a:schemeClr val="bg1">
                    <a:lumMod val="8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3" name="Прямая соединительная линия 172"/>
              <p:cNvCxnSpPr/>
              <p:nvPr/>
            </p:nvCxnSpPr>
            <p:spPr>
              <a:xfrm>
                <a:off x="1070744" y="2786058"/>
                <a:ext cx="2570974" cy="1588"/>
              </a:xfrm>
              <a:prstGeom prst="line">
                <a:avLst/>
              </a:prstGeom>
              <a:ln>
                <a:solidFill>
                  <a:schemeClr val="bg1">
                    <a:lumMod val="8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4" name="Прямая соединительная линия 173"/>
              <p:cNvCxnSpPr/>
              <p:nvPr/>
            </p:nvCxnSpPr>
            <p:spPr>
              <a:xfrm>
                <a:off x="1070744" y="2571744"/>
                <a:ext cx="2570974" cy="1588"/>
              </a:xfrm>
              <a:prstGeom prst="line">
                <a:avLst/>
              </a:prstGeom>
              <a:ln>
                <a:solidFill>
                  <a:schemeClr val="bg1">
                    <a:lumMod val="8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5" name="Прямая соединительная линия 174"/>
              <p:cNvCxnSpPr/>
              <p:nvPr/>
            </p:nvCxnSpPr>
            <p:spPr>
              <a:xfrm>
                <a:off x="1071538" y="1714488"/>
                <a:ext cx="2570974" cy="1588"/>
              </a:xfrm>
              <a:prstGeom prst="line">
                <a:avLst/>
              </a:prstGeom>
              <a:ln>
                <a:solidFill>
                  <a:schemeClr val="bg1">
                    <a:lumMod val="8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6" name="Прямая соединительная линия 175"/>
              <p:cNvCxnSpPr/>
              <p:nvPr/>
            </p:nvCxnSpPr>
            <p:spPr>
              <a:xfrm>
                <a:off x="1070744" y="2143116"/>
                <a:ext cx="2570974" cy="1588"/>
              </a:xfrm>
              <a:prstGeom prst="line">
                <a:avLst/>
              </a:prstGeom>
              <a:ln>
                <a:solidFill>
                  <a:schemeClr val="bg1">
                    <a:lumMod val="8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7" name="Прямая соединительная линия 176"/>
              <p:cNvCxnSpPr/>
              <p:nvPr/>
            </p:nvCxnSpPr>
            <p:spPr>
              <a:xfrm>
                <a:off x="1070744" y="1928802"/>
                <a:ext cx="2570974" cy="1588"/>
              </a:xfrm>
              <a:prstGeom prst="line">
                <a:avLst/>
              </a:prstGeom>
              <a:ln>
                <a:solidFill>
                  <a:schemeClr val="bg1">
                    <a:lumMod val="8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8" name="Прямая соединительная линия 177"/>
              <p:cNvCxnSpPr/>
              <p:nvPr/>
            </p:nvCxnSpPr>
            <p:spPr>
              <a:xfrm>
                <a:off x="1071538" y="1071546"/>
                <a:ext cx="2570974" cy="1588"/>
              </a:xfrm>
              <a:prstGeom prst="line">
                <a:avLst/>
              </a:prstGeom>
              <a:ln>
                <a:solidFill>
                  <a:schemeClr val="bg1">
                    <a:lumMod val="8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9" name="Прямая соединительная линия 178"/>
              <p:cNvCxnSpPr/>
              <p:nvPr/>
            </p:nvCxnSpPr>
            <p:spPr>
              <a:xfrm>
                <a:off x="1070744" y="1500174"/>
                <a:ext cx="2570974" cy="1588"/>
              </a:xfrm>
              <a:prstGeom prst="line">
                <a:avLst/>
              </a:prstGeom>
              <a:ln>
                <a:solidFill>
                  <a:schemeClr val="bg1">
                    <a:lumMod val="8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0" name="Прямая соединительная линия 179"/>
              <p:cNvCxnSpPr/>
              <p:nvPr/>
            </p:nvCxnSpPr>
            <p:spPr>
              <a:xfrm>
                <a:off x="1070744" y="1285860"/>
                <a:ext cx="2570974" cy="1588"/>
              </a:xfrm>
              <a:prstGeom prst="line">
                <a:avLst/>
              </a:prstGeom>
              <a:ln>
                <a:solidFill>
                  <a:schemeClr val="bg1">
                    <a:lumMod val="8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1" name="Прямая соединительная линия 180"/>
              <p:cNvCxnSpPr/>
              <p:nvPr/>
            </p:nvCxnSpPr>
            <p:spPr>
              <a:xfrm>
                <a:off x="1070744" y="857232"/>
                <a:ext cx="2570974" cy="1588"/>
              </a:xfrm>
              <a:prstGeom prst="line">
                <a:avLst/>
              </a:prstGeom>
              <a:ln>
                <a:solidFill>
                  <a:schemeClr val="bg1">
                    <a:lumMod val="8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2" name="Прямая соединительная линия 181"/>
              <p:cNvCxnSpPr/>
              <p:nvPr/>
            </p:nvCxnSpPr>
            <p:spPr>
              <a:xfrm>
                <a:off x="1070744" y="642918"/>
                <a:ext cx="2570974" cy="1588"/>
              </a:xfrm>
              <a:prstGeom prst="line">
                <a:avLst/>
              </a:prstGeom>
              <a:ln>
                <a:solidFill>
                  <a:schemeClr val="bg1">
                    <a:lumMod val="8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41" name="Прямая со стрелкой 140"/>
            <p:cNvCxnSpPr/>
            <p:nvPr/>
          </p:nvCxnSpPr>
          <p:spPr>
            <a:xfrm rot="5400000" flipH="1" flipV="1">
              <a:off x="1358084" y="1928008"/>
              <a:ext cx="2571768" cy="1588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2" name="Прямая со стрелкой 141"/>
            <p:cNvCxnSpPr/>
            <p:nvPr/>
          </p:nvCxnSpPr>
          <p:spPr>
            <a:xfrm>
              <a:off x="1142976" y="2571744"/>
              <a:ext cx="2428892" cy="1588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3" name="TextBox 142"/>
            <p:cNvSpPr txBox="1"/>
            <p:nvPr/>
          </p:nvSpPr>
          <p:spPr>
            <a:xfrm>
              <a:off x="2786050" y="571480"/>
              <a:ext cx="28575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uk-UA" dirty="0"/>
                <a:t>у</a:t>
              </a:r>
              <a:endParaRPr lang="ru-RU" dirty="0"/>
            </a:p>
          </p:txBody>
        </p:sp>
        <p:sp>
          <p:nvSpPr>
            <p:cNvPr id="144" name="TextBox 143"/>
            <p:cNvSpPr txBox="1"/>
            <p:nvPr/>
          </p:nvSpPr>
          <p:spPr>
            <a:xfrm>
              <a:off x="3500430" y="2571744"/>
              <a:ext cx="28575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uk-UA" dirty="0"/>
                <a:t>х</a:t>
              </a:r>
              <a:endParaRPr lang="ru-RU" dirty="0"/>
            </a:p>
          </p:txBody>
        </p:sp>
        <p:sp>
          <p:nvSpPr>
            <p:cNvPr id="145" name="TextBox 144"/>
            <p:cNvSpPr txBox="1"/>
            <p:nvPr/>
          </p:nvSpPr>
          <p:spPr>
            <a:xfrm>
              <a:off x="2643174" y="2571744"/>
              <a:ext cx="285752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uk-UA" sz="1600" dirty="0"/>
                <a:t>0</a:t>
              </a:r>
              <a:endParaRPr lang="ru-RU" sz="1600" dirty="0"/>
            </a:p>
          </p:txBody>
        </p:sp>
        <p:sp>
          <p:nvSpPr>
            <p:cNvPr id="146" name="TextBox 145"/>
            <p:cNvSpPr txBox="1"/>
            <p:nvPr/>
          </p:nvSpPr>
          <p:spPr>
            <a:xfrm>
              <a:off x="2928926" y="2571744"/>
              <a:ext cx="285752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uk-UA" sz="1600" dirty="0"/>
                <a:t>1</a:t>
              </a:r>
              <a:endParaRPr lang="ru-RU" sz="1600" dirty="0"/>
            </a:p>
          </p:txBody>
        </p:sp>
        <p:sp>
          <p:nvSpPr>
            <p:cNvPr id="147" name="TextBox 146"/>
            <p:cNvSpPr txBox="1"/>
            <p:nvPr/>
          </p:nvSpPr>
          <p:spPr>
            <a:xfrm>
              <a:off x="1571602" y="2571742"/>
              <a:ext cx="609440" cy="4105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uk-UA" sz="1600" dirty="0"/>
                <a:t>-2</a:t>
              </a:r>
              <a:endParaRPr lang="ru-RU" sz="1600" dirty="0"/>
            </a:p>
          </p:txBody>
        </p:sp>
        <p:cxnSp>
          <p:nvCxnSpPr>
            <p:cNvPr id="148" name="Прямая соединительная линия 147"/>
            <p:cNvCxnSpPr/>
            <p:nvPr/>
          </p:nvCxnSpPr>
          <p:spPr>
            <a:xfrm rot="5400000">
              <a:off x="3000364" y="2570950"/>
              <a:ext cx="142876" cy="1588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9" name="Прямая соединительная линия 148"/>
            <p:cNvCxnSpPr/>
            <p:nvPr/>
          </p:nvCxnSpPr>
          <p:spPr>
            <a:xfrm>
              <a:off x="2571736" y="2143116"/>
              <a:ext cx="142876" cy="1588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0" name="Прямая соединительная линия 149"/>
            <p:cNvCxnSpPr/>
            <p:nvPr/>
          </p:nvCxnSpPr>
          <p:spPr>
            <a:xfrm rot="5400000">
              <a:off x="1715274" y="2570950"/>
              <a:ext cx="142876" cy="1588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1" name="Прямая соединительная линия 150"/>
            <p:cNvCxnSpPr/>
            <p:nvPr/>
          </p:nvCxnSpPr>
          <p:spPr>
            <a:xfrm>
              <a:off x="2571736" y="1714488"/>
              <a:ext cx="142876" cy="1588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2" name="Прямая соединительная линия 151"/>
            <p:cNvCxnSpPr/>
            <p:nvPr/>
          </p:nvCxnSpPr>
          <p:spPr>
            <a:xfrm>
              <a:off x="2571736" y="1285860"/>
              <a:ext cx="142876" cy="1588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3" name="Прямая соединительная линия 152"/>
            <p:cNvCxnSpPr/>
            <p:nvPr/>
          </p:nvCxnSpPr>
          <p:spPr>
            <a:xfrm>
              <a:off x="2571736" y="857232"/>
              <a:ext cx="142876" cy="1588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4" name="Прямая соединительная линия 153"/>
            <p:cNvCxnSpPr/>
            <p:nvPr/>
          </p:nvCxnSpPr>
          <p:spPr>
            <a:xfrm>
              <a:off x="2571736" y="3000372"/>
              <a:ext cx="142876" cy="1588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5" name="Прямая соединительная линия 154"/>
            <p:cNvCxnSpPr/>
            <p:nvPr/>
          </p:nvCxnSpPr>
          <p:spPr>
            <a:xfrm rot="5400000">
              <a:off x="2143902" y="2570950"/>
              <a:ext cx="142876" cy="1588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6" name="Полилиния 155"/>
            <p:cNvSpPr/>
            <p:nvPr/>
          </p:nvSpPr>
          <p:spPr>
            <a:xfrm>
              <a:off x="1798320" y="861060"/>
              <a:ext cx="1264920" cy="1287780"/>
            </a:xfrm>
            <a:custGeom>
              <a:avLst/>
              <a:gdLst>
                <a:gd name="connsiteX0" fmla="*/ 0 w 1264920"/>
                <a:gd name="connsiteY0" fmla="*/ 1280160 h 1287780"/>
                <a:gd name="connsiteX1" fmla="*/ 632460 w 1264920"/>
                <a:gd name="connsiteY1" fmla="*/ 1074420 h 1287780"/>
                <a:gd name="connsiteX2" fmla="*/ 1264920 w 1264920"/>
                <a:gd name="connsiteY2" fmla="*/ 0 h 12877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264920" h="1287780">
                  <a:moveTo>
                    <a:pt x="0" y="1280160"/>
                  </a:moveTo>
                  <a:cubicBezTo>
                    <a:pt x="210820" y="1283970"/>
                    <a:pt x="421640" y="1287780"/>
                    <a:pt x="632460" y="1074420"/>
                  </a:cubicBezTo>
                  <a:cubicBezTo>
                    <a:pt x="843280" y="861060"/>
                    <a:pt x="1162050" y="177800"/>
                    <a:pt x="1264920" y="0"/>
                  </a:cubicBezTo>
                </a:path>
              </a:pathLst>
            </a:custGeom>
            <a:ln w="28575">
              <a:solidFill>
                <a:schemeClr val="accent5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83" name="TextBox 182"/>
          <p:cNvSpPr txBox="1"/>
          <p:nvPr/>
        </p:nvSpPr>
        <p:spPr>
          <a:xfrm>
            <a:off x="2500298" y="4857760"/>
            <a:ext cx="621510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000" dirty="0"/>
              <a:t>Функція у=</a:t>
            </a:r>
            <a:r>
              <a:rPr lang="en-US" sz="2000" dirty="0"/>
              <a:t>f(x)</a:t>
            </a:r>
            <a:r>
              <a:rPr lang="uk-UA" sz="2000" dirty="0"/>
              <a:t> неперервна на відрізку </a:t>
            </a:r>
            <a:r>
              <a:rPr lang="en-US" sz="2000" dirty="0"/>
              <a:t>[-2; 1]</a:t>
            </a:r>
            <a:r>
              <a:rPr lang="uk-UA" sz="2000" dirty="0"/>
              <a:t> і не має на ньому точок екстремуму.</a:t>
            </a:r>
          </a:p>
          <a:p>
            <a:r>
              <a:rPr lang="uk-UA" sz="2000" dirty="0"/>
              <a:t>Її найбільше значення на цьому відрізку при х=1,</a:t>
            </a:r>
          </a:p>
          <a:p>
            <a:r>
              <a:rPr lang="uk-UA" sz="2000" dirty="0"/>
              <a:t>найменше значення при х=-2 (на кінцях відрізка).</a:t>
            </a:r>
            <a:endParaRPr lang="ru-RU" sz="2000" dirty="0"/>
          </a:p>
        </p:txBody>
      </p:sp>
      <p:pic>
        <p:nvPicPr>
          <p:cNvPr id="184" name="Picture 4" descr="C:\Users\User\Desktop\img_user_file_5c35f99f828cc_1_13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3F5F3"/>
              </a:clrFrom>
              <a:clrTo>
                <a:srgbClr val="F3F5F3">
                  <a:alpha val="0"/>
                </a:srgbClr>
              </a:clrTo>
            </a:clrChange>
          </a:blip>
          <a:srcRect l="2500" t="6667" r="4999" b="3333"/>
          <a:stretch>
            <a:fillRect/>
          </a:stretch>
        </p:blipFill>
        <p:spPr bwMode="auto">
          <a:xfrm>
            <a:off x="7559199" y="5857892"/>
            <a:ext cx="1370518" cy="100010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8" grpId="0"/>
      <p:bldP spid="18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14282" y="214290"/>
            <a:ext cx="85725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b="1" dirty="0">
                <a:solidFill>
                  <a:srgbClr val="FF0000"/>
                </a:solidFill>
              </a:rPr>
              <a:t>ТЕМА. Найбільше і найменше значення функції на проміжку</a:t>
            </a:r>
            <a:endParaRPr lang="ru-RU" sz="2400" b="1" dirty="0">
              <a:solidFill>
                <a:srgbClr val="FF0000"/>
              </a:solidFill>
            </a:endParaRPr>
          </a:p>
        </p:txBody>
      </p:sp>
      <p:sp>
        <p:nvSpPr>
          <p:cNvPr id="180" name="TextBox 179"/>
          <p:cNvSpPr txBox="1"/>
          <p:nvPr/>
        </p:nvSpPr>
        <p:spPr>
          <a:xfrm>
            <a:off x="428596" y="785794"/>
            <a:ext cx="7822461" cy="4524315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uk-UA" sz="2400" dirty="0"/>
              <a:t>Для </a:t>
            </a:r>
            <a:r>
              <a:rPr lang="uk-UA" sz="2400" u="sng" dirty="0"/>
              <a:t>знаходження найбільшого і найменшого значень функції </a:t>
            </a:r>
            <a:r>
              <a:rPr lang="en-US" sz="2400" u="sng" dirty="0"/>
              <a:t>f(x)</a:t>
            </a:r>
            <a:r>
              <a:rPr lang="uk-UA" sz="2400" u="sng" dirty="0"/>
              <a:t> на заданому проміжку</a:t>
            </a:r>
            <a:r>
              <a:rPr lang="uk-UA" sz="2400" dirty="0"/>
              <a:t>, треба:</a:t>
            </a:r>
          </a:p>
          <a:p>
            <a:pPr marL="457200" indent="-457200">
              <a:buAutoNum type="arabicParenR"/>
            </a:pPr>
            <a:r>
              <a:rPr lang="uk-UA" sz="2400" dirty="0"/>
              <a:t>перевірити, що проміжок належить області визначення функції;</a:t>
            </a:r>
          </a:p>
          <a:p>
            <a:pPr marL="457200" indent="-457200"/>
            <a:r>
              <a:rPr lang="uk-UA" sz="2400" dirty="0"/>
              <a:t>2) знайти похідну функції;</a:t>
            </a:r>
          </a:p>
          <a:p>
            <a:pPr marL="457200" indent="-457200"/>
            <a:r>
              <a:rPr lang="uk-UA" sz="2400" dirty="0"/>
              <a:t>3) знайти критичні точки функції;</a:t>
            </a:r>
          </a:p>
          <a:p>
            <a:pPr marL="457200" indent="-457200"/>
            <a:r>
              <a:rPr lang="uk-UA" sz="2400" dirty="0"/>
              <a:t>4) вибрати ті критичні точки, що належать  заданому проміжку;</a:t>
            </a:r>
          </a:p>
          <a:p>
            <a:pPr marL="457200" indent="-457200"/>
            <a:r>
              <a:rPr lang="uk-UA" sz="2400" dirty="0"/>
              <a:t>5) обчислити значення функції у вибраних критичних точках та на кінцях відрізку;</a:t>
            </a:r>
          </a:p>
          <a:p>
            <a:pPr marL="457200" indent="-457200"/>
            <a:r>
              <a:rPr lang="uk-UA" sz="2400" dirty="0"/>
              <a:t>6) вибрати серед одержаних значень найбільше і найменше.</a:t>
            </a:r>
            <a:endParaRPr lang="ru-RU" sz="2400" dirty="0"/>
          </a:p>
        </p:txBody>
      </p:sp>
      <p:pic>
        <p:nvPicPr>
          <p:cNvPr id="5" name="Picture 4" descr="C:\Users\User\Desktop\img_user_file_5c35f99f828cc_1_13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3F5F3"/>
              </a:clrFrom>
              <a:clrTo>
                <a:srgbClr val="F3F5F3">
                  <a:alpha val="0"/>
                </a:srgbClr>
              </a:clrTo>
            </a:clrChange>
          </a:blip>
          <a:srcRect l="2500" t="6667" r="4999" b="3333"/>
          <a:stretch>
            <a:fillRect/>
          </a:stretch>
        </p:blipFill>
        <p:spPr bwMode="auto">
          <a:xfrm>
            <a:off x="6715140" y="5715016"/>
            <a:ext cx="1566311" cy="114298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14282" y="214290"/>
            <a:ext cx="85725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b="1" dirty="0">
                <a:solidFill>
                  <a:srgbClr val="FF0000"/>
                </a:solidFill>
              </a:rPr>
              <a:t>ТЕМА. Найбільше і найменше значення функції на проміжку</a:t>
            </a:r>
            <a:endParaRPr lang="ru-RU" sz="2400" b="1" dirty="0">
              <a:solidFill>
                <a:srgbClr val="FF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85720" y="785794"/>
            <a:ext cx="8643998" cy="830997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uk-UA" sz="2400" b="1" dirty="0">
                <a:solidFill>
                  <a:srgbClr val="002060"/>
                </a:solidFill>
              </a:rPr>
              <a:t>Приклад 1. </a:t>
            </a:r>
            <a:r>
              <a:rPr lang="uk-UA" sz="2400" dirty="0"/>
              <a:t>Знайти найбільше і найменше значення функції </a:t>
            </a:r>
            <a:r>
              <a:rPr lang="en-US" sz="2400" dirty="0"/>
              <a:t>f</a:t>
            </a:r>
            <a:r>
              <a:rPr lang="uk-UA" sz="2400" dirty="0"/>
              <a:t>(</a:t>
            </a:r>
            <a:r>
              <a:rPr lang="en-US" sz="2400" dirty="0"/>
              <a:t>x)</a:t>
            </a:r>
            <a:r>
              <a:rPr lang="uk-UA" sz="2400" dirty="0"/>
              <a:t>=2х</a:t>
            </a:r>
            <a:r>
              <a:rPr lang="uk-UA" sz="2400" baseline="30000" dirty="0"/>
              <a:t>3</a:t>
            </a:r>
            <a:r>
              <a:rPr lang="uk-UA" sz="2400" dirty="0"/>
              <a:t>-3х</a:t>
            </a:r>
            <a:r>
              <a:rPr lang="uk-UA" sz="2400" baseline="30000" dirty="0"/>
              <a:t>2</a:t>
            </a:r>
            <a:r>
              <a:rPr lang="uk-UA" sz="2400" dirty="0"/>
              <a:t>-12х+1 на проміжку </a:t>
            </a:r>
            <a:r>
              <a:rPr lang="en-US" sz="2400" dirty="0"/>
              <a:t>[0; 3]</a:t>
            </a:r>
            <a:r>
              <a:rPr lang="uk-UA" sz="2400" dirty="0"/>
              <a:t>.</a:t>
            </a:r>
            <a:endParaRPr lang="ru-RU" sz="2400" dirty="0"/>
          </a:p>
        </p:txBody>
      </p:sp>
      <p:sp>
        <p:nvSpPr>
          <p:cNvPr id="6" name="TextBox 5"/>
          <p:cNvSpPr txBox="1"/>
          <p:nvPr/>
        </p:nvSpPr>
        <p:spPr>
          <a:xfrm>
            <a:off x="857224" y="1643050"/>
            <a:ext cx="37147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2060"/>
                </a:solidFill>
              </a:rPr>
              <a:t>D(f)=R</a:t>
            </a:r>
            <a:r>
              <a:rPr lang="uk-UA" sz="2400" dirty="0">
                <a:solidFill>
                  <a:srgbClr val="002060"/>
                </a:solidFill>
              </a:rPr>
              <a:t>;   </a:t>
            </a:r>
            <a:r>
              <a:rPr lang="en-US" sz="2400" dirty="0">
                <a:solidFill>
                  <a:srgbClr val="002060"/>
                </a:solidFill>
              </a:rPr>
              <a:t>[0; 3]</a:t>
            </a:r>
            <a:r>
              <a:rPr lang="en-US" sz="2400" dirty="0">
                <a:solidFill>
                  <a:srgbClr val="002060"/>
                </a:solidFill>
                <a:sym typeface="Symbol"/>
              </a:rPr>
              <a:t>R;</a:t>
            </a:r>
            <a:endParaRPr lang="ru-RU" sz="2400" dirty="0">
              <a:solidFill>
                <a:srgbClr val="00206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857224" y="2357430"/>
            <a:ext cx="18573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2060"/>
                </a:solidFill>
              </a:rPr>
              <a:t>f’(x)</a:t>
            </a:r>
            <a:r>
              <a:rPr lang="uk-UA" sz="2400" dirty="0">
                <a:solidFill>
                  <a:srgbClr val="002060"/>
                </a:solidFill>
              </a:rPr>
              <a:t>= </a:t>
            </a:r>
            <a:r>
              <a:rPr lang="en-US" sz="2400" dirty="0">
                <a:solidFill>
                  <a:srgbClr val="002060"/>
                </a:solidFill>
              </a:rPr>
              <a:t>0</a:t>
            </a:r>
            <a:r>
              <a:rPr lang="uk-UA" sz="2400" dirty="0">
                <a:solidFill>
                  <a:srgbClr val="002060"/>
                </a:solidFill>
              </a:rPr>
              <a:t>;</a:t>
            </a:r>
            <a:endParaRPr lang="ru-RU" sz="2400" dirty="0">
              <a:solidFill>
                <a:srgbClr val="00206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57224" y="2000240"/>
            <a:ext cx="271464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2060"/>
                </a:solidFill>
              </a:rPr>
              <a:t>f’(x)</a:t>
            </a:r>
            <a:r>
              <a:rPr lang="uk-UA" sz="2400" dirty="0">
                <a:solidFill>
                  <a:srgbClr val="002060"/>
                </a:solidFill>
              </a:rPr>
              <a:t>= </a:t>
            </a:r>
            <a:r>
              <a:rPr lang="en-US" sz="2400" dirty="0">
                <a:solidFill>
                  <a:srgbClr val="002060"/>
                </a:solidFill>
              </a:rPr>
              <a:t>6</a:t>
            </a:r>
            <a:r>
              <a:rPr lang="uk-UA" sz="2400" dirty="0">
                <a:solidFill>
                  <a:srgbClr val="002060"/>
                </a:solidFill>
              </a:rPr>
              <a:t>х</a:t>
            </a:r>
            <a:r>
              <a:rPr lang="en-US" sz="2400" baseline="30000" dirty="0">
                <a:solidFill>
                  <a:srgbClr val="002060"/>
                </a:solidFill>
              </a:rPr>
              <a:t>2</a:t>
            </a:r>
            <a:r>
              <a:rPr lang="en-US" sz="2400" dirty="0">
                <a:solidFill>
                  <a:srgbClr val="002060"/>
                </a:solidFill>
              </a:rPr>
              <a:t>-6</a:t>
            </a:r>
            <a:r>
              <a:rPr lang="uk-UA" sz="2400" dirty="0">
                <a:solidFill>
                  <a:srgbClr val="002060"/>
                </a:solidFill>
              </a:rPr>
              <a:t>х</a:t>
            </a:r>
            <a:r>
              <a:rPr lang="en-US" sz="2400" dirty="0">
                <a:solidFill>
                  <a:srgbClr val="002060"/>
                </a:solidFill>
              </a:rPr>
              <a:t>-12</a:t>
            </a:r>
            <a:r>
              <a:rPr lang="uk-UA" sz="2400" dirty="0">
                <a:solidFill>
                  <a:srgbClr val="002060"/>
                </a:solidFill>
              </a:rPr>
              <a:t>;</a:t>
            </a:r>
            <a:endParaRPr lang="ru-RU" sz="2400" dirty="0">
              <a:solidFill>
                <a:srgbClr val="00206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285984" y="2357430"/>
            <a:ext cx="18573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2060"/>
                </a:solidFill>
              </a:rPr>
              <a:t>6</a:t>
            </a:r>
            <a:r>
              <a:rPr lang="uk-UA" sz="2400" dirty="0">
                <a:solidFill>
                  <a:srgbClr val="002060"/>
                </a:solidFill>
              </a:rPr>
              <a:t>х</a:t>
            </a:r>
            <a:r>
              <a:rPr lang="en-US" sz="2400" baseline="30000" dirty="0">
                <a:solidFill>
                  <a:srgbClr val="002060"/>
                </a:solidFill>
              </a:rPr>
              <a:t>2</a:t>
            </a:r>
            <a:r>
              <a:rPr lang="en-US" sz="2400" dirty="0">
                <a:solidFill>
                  <a:srgbClr val="002060"/>
                </a:solidFill>
              </a:rPr>
              <a:t>-6</a:t>
            </a:r>
            <a:r>
              <a:rPr lang="uk-UA" sz="2400" dirty="0">
                <a:solidFill>
                  <a:srgbClr val="002060"/>
                </a:solidFill>
              </a:rPr>
              <a:t>х</a:t>
            </a:r>
            <a:r>
              <a:rPr lang="en-US" sz="2400" dirty="0">
                <a:solidFill>
                  <a:srgbClr val="002060"/>
                </a:solidFill>
              </a:rPr>
              <a:t>-12=0</a:t>
            </a:r>
            <a:r>
              <a:rPr lang="uk-UA" sz="2400" dirty="0">
                <a:solidFill>
                  <a:srgbClr val="002060"/>
                </a:solidFill>
              </a:rPr>
              <a:t>;</a:t>
            </a:r>
            <a:endParaRPr lang="ru-RU" sz="2400" dirty="0">
              <a:solidFill>
                <a:srgbClr val="00206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214810" y="2714620"/>
            <a:ext cx="37147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dirty="0">
                <a:solidFill>
                  <a:srgbClr val="002060"/>
                </a:solidFill>
              </a:rPr>
              <a:t>х</a:t>
            </a:r>
            <a:r>
              <a:rPr lang="en-US" sz="2400" dirty="0">
                <a:solidFill>
                  <a:srgbClr val="002060"/>
                </a:solidFill>
              </a:rPr>
              <a:t>=-1, x=2 – </a:t>
            </a:r>
            <a:r>
              <a:rPr lang="uk-UA" sz="2400" dirty="0">
                <a:solidFill>
                  <a:srgbClr val="002060"/>
                </a:solidFill>
              </a:rPr>
              <a:t>критичні точки;</a:t>
            </a:r>
            <a:endParaRPr lang="ru-RU" sz="2400" dirty="0">
              <a:solidFill>
                <a:srgbClr val="00206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286248" y="2357430"/>
            <a:ext cx="18573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dirty="0">
                <a:solidFill>
                  <a:srgbClr val="002060"/>
                </a:solidFill>
              </a:rPr>
              <a:t>х</a:t>
            </a:r>
            <a:r>
              <a:rPr lang="en-US" sz="2400" baseline="30000" dirty="0">
                <a:solidFill>
                  <a:srgbClr val="002060"/>
                </a:solidFill>
              </a:rPr>
              <a:t>2</a:t>
            </a:r>
            <a:r>
              <a:rPr lang="en-US" sz="2400" dirty="0">
                <a:solidFill>
                  <a:srgbClr val="002060"/>
                </a:solidFill>
              </a:rPr>
              <a:t>-</a:t>
            </a:r>
            <a:r>
              <a:rPr lang="uk-UA" sz="2400" dirty="0">
                <a:solidFill>
                  <a:srgbClr val="002060"/>
                </a:solidFill>
              </a:rPr>
              <a:t>х</a:t>
            </a:r>
            <a:r>
              <a:rPr lang="en-US" sz="2400" dirty="0">
                <a:solidFill>
                  <a:srgbClr val="002060"/>
                </a:solidFill>
              </a:rPr>
              <a:t>-2=0</a:t>
            </a:r>
            <a:r>
              <a:rPr lang="uk-UA" sz="2400" dirty="0">
                <a:solidFill>
                  <a:srgbClr val="002060"/>
                </a:solidFill>
              </a:rPr>
              <a:t>;</a:t>
            </a:r>
            <a:endParaRPr lang="ru-RU" sz="2400" dirty="0">
              <a:solidFill>
                <a:srgbClr val="00206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785786" y="3098069"/>
            <a:ext cx="757242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2060"/>
                </a:solidFill>
              </a:rPr>
              <a:t>-1</a:t>
            </a:r>
            <a:r>
              <a:rPr lang="en-US" sz="2400" dirty="0">
                <a:solidFill>
                  <a:srgbClr val="002060"/>
                </a:solidFill>
                <a:sym typeface="Symbol"/>
              </a:rPr>
              <a:t>[0;3]</a:t>
            </a:r>
            <a:r>
              <a:rPr lang="en-US" sz="2400" dirty="0">
                <a:solidFill>
                  <a:srgbClr val="002060"/>
                </a:solidFill>
              </a:rPr>
              <a:t>,   2</a:t>
            </a:r>
            <a:r>
              <a:rPr lang="en-US" sz="2400" dirty="0">
                <a:solidFill>
                  <a:srgbClr val="002060"/>
                </a:solidFill>
                <a:sym typeface="Symbol"/>
              </a:rPr>
              <a:t>[0</a:t>
            </a:r>
            <a:r>
              <a:rPr lang="uk-UA" sz="2400" dirty="0">
                <a:solidFill>
                  <a:srgbClr val="002060"/>
                </a:solidFill>
              </a:rPr>
              <a:t>;</a:t>
            </a:r>
            <a:r>
              <a:rPr lang="en-US" sz="2400" dirty="0">
                <a:solidFill>
                  <a:srgbClr val="002060"/>
                </a:solidFill>
              </a:rPr>
              <a:t>3]</a:t>
            </a:r>
            <a:r>
              <a:rPr lang="uk-UA" sz="2400" dirty="0">
                <a:solidFill>
                  <a:srgbClr val="002060"/>
                </a:solidFill>
              </a:rPr>
              <a:t>, тоді знаходимо значення функції  </a:t>
            </a:r>
            <a:r>
              <a:rPr lang="en-US" sz="2400" dirty="0">
                <a:solidFill>
                  <a:srgbClr val="002060"/>
                </a:solidFill>
              </a:rPr>
              <a:t>f(x) </a:t>
            </a:r>
            <a:r>
              <a:rPr lang="uk-UA" sz="2400" dirty="0">
                <a:solidFill>
                  <a:srgbClr val="002060"/>
                </a:solidFill>
              </a:rPr>
              <a:t>в точці х=2 і на кінцях відрізка х=0 і х=3</a:t>
            </a:r>
            <a:endParaRPr lang="ru-RU" sz="2400" dirty="0">
              <a:solidFill>
                <a:srgbClr val="00206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500166" y="3857628"/>
            <a:ext cx="15716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2060"/>
                </a:solidFill>
              </a:rPr>
              <a:t>f(2)=-19;</a:t>
            </a:r>
            <a:endParaRPr lang="ru-RU" sz="2400" dirty="0">
              <a:solidFill>
                <a:srgbClr val="00206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500166" y="4286256"/>
            <a:ext cx="107157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2060"/>
                </a:solidFill>
              </a:rPr>
              <a:t>f(0)=1;</a:t>
            </a:r>
            <a:endParaRPr lang="ru-RU" sz="2400" dirty="0">
              <a:solidFill>
                <a:srgbClr val="002060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500166" y="4714884"/>
            <a:ext cx="135732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2060"/>
                </a:solidFill>
              </a:rPr>
              <a:t>f(3)=-8;</a:t>
            </a:r>
            <a:endParaRPr lang="ru-RU" sz="2400" dirty="0">
              <a:solidFill>
                <a:srgbClr val="002060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214282" y="5214950"/>
            <a:ext cx="707236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dirty="0"/>
              <a:t>Відповідь: </a:t>
            </a:r>
            <a:r>
              <a:rPr lang="en-US" sz="2400" dirty="0"/>
              <a:t>max f(x) =f(0)=1;</a:t>
            </a:r>
            <a:r>
              <a:rPr lang="uk-UA" sz="2400" dirty="0"/>
              <a:t>    </a:t>
            </a:r>
            <a:r>
              <a:rPr lang="en-US" sz="2400" dirty="0"/>
              <a:t>min f(x)=f(2)=-19.</a:t>
            </a:r>
            <a:endParaRPr lang="ru-RU" sz="2400" dirty="0"/>
          </a:p>
        </p:txBody>
      </p:sp>
      <p:sp>
        <p:nvSpPr>
          <p:cNvPr id="18" name="TextBox 17"/>
          <p:cNvSpPr txBox="1"/>
          <p:nvPr/>
        </p:nvSpPr>
        <p:spPr>
          <a:xfrm>
            <a:off x="2643174" y="4324657"/>
            <a:ext cx="31432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dirty="0">
                <a:solidFill>
                  <a:schemeClr val="bg1">
                    <a:lumMod val="50000"/>
                  </a:schemeClr>
                </a:solidFill>
              </a:rPr>
              <a:t>- найбільше значення</a:t>
            </a:r>
            <a:endParaRPr lang="ru-RU" sz="24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3000364" y="3857628"/>
            <a:ext cx="31432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dirty="0">
                <a:solidFill>
                  <a:schemeClr val="bg1">
                    <a:lumMod val="50000"/>
                  </a:schemeClr>
                </a:solidFill>
              </a:rPr>
              <a:t>- найменше значення</a:t>
            </a:r>
            <a:endParaRPr lang="ru-RU" sz="24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1643042" y="5500702"/>
            <a:ext cx="8572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[0; 3]</a:t>
            </a:r>
            <a:endParaRPr lang="ru-RU" dirty="0"/>
          </a:p>
        </p:txBody>
      </p:sp>
      <p:sp>
        <p:nvSpPr>
          <p:cNvPr id="21" name="TextBox 20"/>
          <p:cNvSpPr txBox="1"/>
          <p:nvPr/>
        </p:nvSpPr>
        <p:spPr>
          <a:xfrm>
            <a:off x="3929058" y="5500702"/>
            <a:ext cx="8572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[0; 3]</a:t>
            </a:r>
            <a:endParaRPr lang="ru-RU" dirty="0"/>
          </a:p>
        </p:txBody>
      </p:sp>
      <p:pic>
        <p:nvPicPr>
          <p:cNvPr id="22" name="Picture 4" descr="C:\Users\User\Desktop\img_user_file_5c35f99f828cc_1_13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3F5F3"/>
              </a:clrFrom>
              <a:clrTo>
                <a:srgbClr val="F3F5F3">
                  <a:alpha val="0"/>
                </a:srgbClr>
              </a:clrTo>
            </a:clrChange>
          </a:blip>
          <a:srcRect l="2500" t="6667" r="4999" b="3333"/>
          <a:stretch>
            <a:fillRect/>
          </a:stretch>
        </p:blipFill>
        <p:spPr bwMode="auto">
          <a:xfrm>
            <a:off x="6500826" y="5572140"/>
            <a:ext cx="1566311" cy="114298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2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14282" y="214290"/>
            <a:ext cx="85725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b="1" dirty="0">
                <a:solidFill>
                  <a:srgbClr val="FF0000"/>
                </a:solidFill>
              </a:rPr>
              <a:t>ТЕМА. Найбільше і найменше значення функції на проміжку</a:t>
            </a:r>
            <a:endParaRPr lang="ru-RU" sz="2400" b="1" dirty="0">
              <a:solidFill>
                <a:srgbClr val="FF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85720" y="785794"/>
            <a:ext cx="8643998" cy="830997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uk-UA" sz="2400" b="1" dirty="0">
                <a:solidFill>
                  <a:srgbClr val="002060"/>
                </a:solidFill>
              </a:rPr>
              <a:t>Приклад 2. </a:t>
            </a:r>
            <a:r>
              <a:rPr lang="uk-UA" sz="2400" dirty="0"/>
              <a:t>Знайти найбільше і найменше значення функції </a:t>
            </a:r>
            <a:r>
              <a:rPr lang="en-US" sz="2400" dirty="0"/>
              <a:t>f</a:t>
            </a:r>
            <a:r>
              <a:rPr lang="uk-UA" sz="2400" dirty="0"/>
              <a:t>(</a:t>
            </a:r>
            <a:r>
              <a:rPr lang="en-US" sz="2400" dirty="0"/>
              <a:t>x)</a:t>
            </a:r>
            <a:r>
              <a:rPr lang="uk-UA" sz="2400" dirty="0"/>
              <a:t>=х</a:t>
            </a:r>
            <a:r>
              <a:rPr lang="uk-UA" sz="2400" baseline="30000" dirty="0"/>
              <a:t>4</a:t>
            </a:r>
            <a:r>
              <a:rPr lang="uk-UA" sz="2400" dirty="0"/>
              <a:t>-2х</a:t>
            </a:r>
            <a:r>
              <a:rPr lang="uk-UA" sz="2400" baseline="30000" dirty="0"/>
              <a:t>2</a:t>
            </a:r>
            <a:r>
              <a:rPr lang="uk-UA" sz="2400" dirty="0"/>
              <a:t>+5 </a:t>
            </a:r>
            <a:r>
              <a:rPr lang="en-US" sz="2400" dirty="0"/>
              <a:t>, [-1; 3]</a:t>
            </a:r>
            <a:r>
              <a:rPr lang="uk-UA" sz="2400" dirty="0"/>
              <a:t>.</a:t>
            </a:r>
            <a:endParaRPr lang="ru-RU" sz="2400" dirty="0"/>
          </a:p>
        </p:txBody>
      </p:sp>
      <p:sp>
        <p:nvSpPr>
          <p:cNvPr id="6" name="TextBox 5"/>
          <p:cNvSpPr txBox="1"/>
          <p:nvPr/>
        </p:nvSpPr>
        <p:spPr>
          <a:xfrm>
            <a:off x="857224" y="1643050"/>
            <a:ext cx="37147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2060"/>
                </a:solidFill>
              </a:rPr>
              <a:t>D(f)=R</a:t>
            </a:r>
            <a:r>
              <a:rPr lang="uk-UA" sz="2400" dirty="0">
                <a:solidFill>
                  <a:srgbClr val="002060"/>
                </a:solidFill>
              </a:rPr>
              <a:t>;   </a:t>
            </a:r>
            <a:r>
              <a:rPr lang="en-US" sz="2400" dirty="0">
                <a:solidFill>
                  <a:srgbClr val="002060"/>
                </a:solidFill>
              </a:rPr>
              <a:t>[-1; 3]</a:t>
            </a:r>
            <a:r>
              <a:rPr lang="en-US" sz="2400" dirty="0">
                <a:solidFill>
                  <a:srgbClr val="002060"/>
                </a:solidFill>
                <a:sym typeface="Symbol"/>
              </a:rPr>
              <a:t>R;</a:t>
            </a:r>
            <a:endParaRPr lang="ru-RU" sz="2400" dirty="0">
              <a:solidFill>
                <a:srgbClr val="00206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857224" y="2357430"/>
            <a:ext cx="18573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2060"/>
                </a:solidFill>
              </a:rPr>
              <a:t>f’(x)</a:t>
            </a:r>
            <a:r>
              <a:rPr lang="uk-UA" sz="2400" dirty="0">
                <a:solidFill>
                  <a:srgbClr val="002060"/>
                </a:solidFill>
              </a:rPr>
              <a:t>= </a:t>
            </a:r>
            <a:r>
              <a:rPr lang="en-US" sz="2400" dirty="0">
                <a:solidFill>
                  <a:srgbClr val="002060"/>
                </a:solidFill>
              </a:rPr>
              <a:t>0</a:t>
            </a:r>
            <a:r>
              <a:rPr lang="uk-UA" sz="2400" dirty="0">
                <a:solidFill>
                  <a:srgbClr val="002060"/>
                </a:solidFill>
              </a:rPr>
              <a:t>;</a:t>
            </a:r>
            <a:endParaRPr lang="ru-RU" sz="2400" dirty="0">
              <a:solidFill>
                <a:srgbClr val="00206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57224" y="2000240"/>
            <a:ext cx="271464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2060"/>
                </a:solidFill>
              </a:rPr>
              <a:t>f’(x)</a:t>
            </a:r>
            <a:r>
              <a:rPr lang="uk-UA" sz="2400" dirty="0">
                <a:solidFill>
                  <a:srgbClr val="002060"/>
                </a:solidFill>
              </a:rPr>
              <a:t>= </a:t>
            </a:r>
            <a:r>
              <a:rPr lang="en-US" sz="2400" dirty="0">
                <a:solidFill>
                  <a:srgbClr val="002060"/>
                </a:solidFill>
              </a:rPr>
              <a:t>4</a:t>
            </a:r>
            <a:r>
              <a:rPr lang="uk-UA" sz="2400" dirty="0">
                <a:solidFill>
                  <a:srgbClr val="002060"/>
                </a:solidFill>
              </a:rPr>
              <a:t>х</a:t>
            </a:r>
            <a:r>
              <a:rPr lang="en-US" sz="2400" baseline="30000" dirty="0">
                <a:solidFill>
                  <a:srgbClr val="002060"/>
                </a:solidFill>
              </a:rPr>
              <a:t>3</a:t>
            </a:r>
            <a:r>
              <a:rPr lang="en-US" sz="2400" dirty="0">
                <a:solidFill>
                  <a:srgbClr val="002060"/>
                </a:solidFill>
              </a:rPr>
              <a:t>-4</a:t>
            </a:r>
            <a:r>
              <a:rPr lang="uk-UA" sz="2400" dirty="0">
                <a:solidFill>
                  <a:srgbClr val="002060"/>
                </a:solidFill>
              </a:rPr>
              <a:t>х;</a:t>
            </a:r>
            <a:endParaRPr lang="ru-RU" sz="2400" dirty="0">
              <a:solidFill>
                <a:srgbClr val="00206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285984" y="2357430"/>
            <a:ext cx="18573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2060"/>
                </a:solidFill>
              </a:rPr>
              <a:t>4</a:t>
            </a:r>
            <a:r>
              <a:rPr lang="uk-UA" sz="2400" dirty="0">
                <a:solidFill>
                  <a:srgbClr val="002060"/>
                </a:solidFill>
              </a:rPr>
              <a:t>х</a:t>
            </a:r>
            <a:r>
              <a:rPr lang="en-US" sz="2400" baseline="30000" dirty="0">
                <a:solidFill>
                  <a:srgbClr val="002060"/>
                </a:solidFill>
              </a:rPr>
              <a:t>3</a:t>
            </a:r>
            <a:r>
              <a:rPr lang="en-US" sz="2400" dirty="0">
                <a:solidFill>
                  <a:srgbClr val="002060"/>
                </a:solidFill>
              </a:rPr>
              <a:t>-4</a:t>
            </a:r>
            <a:r>
              <a:rPr lang="uk-UA" sz="2400" dirty="0">
                <a:solidFill>
                  <a:srgbClr val="002060"/>
                </a:solidFill>
              </a:rPr>
              <a:t>х</a:t>
            </a:r>
            <a:r>
              <a:rPr lang="en-US" sz="2400" dirty="0">
                <a:solidFill>
                  <a:srgbClr val="002060"/>
                </a:solidFill>
              </a:rPr>
              <a:t>=0</a:t>
            </a:r>
            <a:r>
              <a:rPr lang="uk-UA" sz="2400" dirty="0">
                <a:solidFill>
                  <a:srgbClr val="002060"/>
                </a:solidFill>
              </a:rPr>
              <a:t>;</a:t>
            </a:r>
            <a:endParaRPr lang="ru-RU" sz="2400" dirty="0">
              <a:solidFill>
                <a:srgbClr val="00206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214810" y="2714620"/>
            <a:ext cx="464347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2060"/>
                </a:solidFill>
              </a:rPr>
              <a:t>x=0, </a:t>
            </a:r>
            <a:r>
              <a:rPr lang="uk-UA" sz="2400" dirty="0">
                <a:solidFill>
                  <a:srgbClr val="002060"/>
                </a:solidFill>
              </a:rPr>
              <a:t>х</a:t>
            </a:r>
            <a:r>
              <a:rPr lang="en-US" sz="2400" dirty="0">
                <a:solidFill>
                  <a:srgbClr val="002060"/>
                </a:solidFill>
              </a:rPr>
              <a:t>=-1, x=1 – </a:t>
            </a:r>
            <a:r>
              <a:rPr lang="uk-UA" sz="2400" dirty="0">
                <a:solidFill>
                  <a:srgbClr val="002060"/>
                </a:solidFill>
              </a:rPr>
              <a:t>критичні точки;</a:t>
            </a:r>
            <a:endParaRPr lang="ru-RU" sz="2400" dirty="0">
              <a:solidFill>
                <a:srgbClr val="00206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286248" y="2357430"/>
            <a:ext cx="18573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2060"/>
                </a:solidFill>
              </a:rPr>
              <a:t>4x(</a:t>
            </a:r>
            <a:r>
              <a:rPr lang="uk-UA" sz="2400" dirty="0">
                <a:solidFill>
                  <a:srgbClr val="002060"/>
                </a:solidFill>
              </a:rPr>
              <a:t>х</a:t>
            </a:r>
            <a:r>
              <a:rPr lang="en-US" sz="2400" baseline="30000" dirty="0">
                <a:solidFill>
                  <a:srgbClr val="002060"/>
                </a:solidFill>
              </a:rPr>
              <a:t>2</a:t>
            </a:r>
            <a:r>
              <a:rPr lang="en-US" sz="2400" dirty="0">
                <a:solidFill>
                  <a:srgbClr val="002060"/>
                </a:solidFill>
              </a:rPr>
              <a:t>-1)=0</a:t>
            </a:r>
            <a:r>
              <a:rPr lang="uk-UA" sz="2400" dirty="0">
                <a:solidFill>
                  <a:srgbClr val="002060"/>
                </a:solidFill>
              </a:rPr>
              <a:t>;</a:t>
            </a:r>
            <a:endParaRPr lang="ru-RU" sz="2400" dirty="0">
              <a:solidFill>
                <a:srgbClr val="00206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785786" y="3098069"/>
            <a:ext cx="757242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2060"/>
                </a:solidFill>
              </a:rPr>
              <a:t>-1</a:t>
            </a:r>
            <a:r>
              <a:rPr lang="en-US" sz="2400" dirty="0">
                <a:solidFill>
                  <a:srgbClr val="002060"/>
                </a:solidFill>
                <a:sym typeface="Symbol"/>
              </a:rPr>
              <a:t>[-1;3]</a:t>
            </a:r>
            <a:r>
              <a:rPr lang="en-US" sz="2400" dirty="0">
                <a:solidFill>
                  <a:srgbClr val="002060"/>
                </a:solidFill>
              </a:rPr>
              <a:t>,   0</a:t>
            </a:r>
            <a:r>
              <a:rPr lang="en-US" sz="2400" dirty="0">
                <a:solidFill>
                  <a:srgbClr val="002060"/>
                </a:solidFill>
                <a:sym typeface="Symbol"/>
              </a:rPr>
              <a:t>[-1</a:t>
            </a:r>
            <a:r>
              <a:rPr lang="uk-UA" sz="2400" dirty="0">
                <a:solidFill>
                  <a:srgbClr val="002060"/>
                </a:solidFill>
              </a:rPr>
              <a:t>;</a:t>
            </a:r>
            <a:r>
              <a:rPr lang="en-US" sz="2400" dirty="0">
                <a:solidFill>
                  <a:srgbClr val="002060"/>
                </a:solidFill>
              </a:rPr>
              <a:t>3]</a:t>
            </a:r>
            <a:r>
              <a:rPr lang="uk-UA" sz="2400" dirty="0">
                <a:solidFill>
                  <a:srgbClr val="002060"/>
                </a:solidFill>
              </a:rPr>
              <a:t>, </a:t>
            </a:r>
            <a:r>
              <a:rPr lang="en-US" sz="2400" dirty="0">
                <a:solidFill>
                  <a:srgbClr val="002060"/>
                </a:solidFill>
              </a:rPr>
              <a:t>1</a:t>
            </a:r>
            <a:r>
              <a:rPr lang="en-US" sz="2400" dirty="0">
                <a:solidFill>
                  <a:srgbClr val="002060"/>
                </a:solidFill>
                <a:sym typeface="Symbol"/>
              </a:rPr>
              <a:t>[-1</a:t>
            </a:r>
            <a:r>
              <a:rPr lang="uk-UA" sz="2400" dirty="0">
                <a:solidFill>
                  <a:srgbClr val="002060"/>
                </a:solidFill>
              </a:rPr>
              <a:t>;</a:t>
            </a:r>
            <a:r>
              <a:rPr lang="en-US" sz="2400" dirty="0">
                <a:solidFill>
                  <a:srgbClr val="002060"/>
                </a:solidFill>
              </a:rPr>
              <a:t>3] </a:t>
            </a:r>
            <a:r>
              <a:rPr lang="uk-UA" sz="2400" dirty="0">
                <a:solidFill>
                  <a:srgbClr val="002060"/>
                </a:solidFill>
              </a:rPr>
              <a:t>тоді знаходимо значення функції  </a:t>
            </a:r>
            <a:r>
              <a:rPr lang="en-US" sz="2400" dirty="0">
                <a:solidFill>
                  <a:srgbClr val="002060"/>
                </a:solidFill>
              </a:rPr>
              <a:t>f(x) </a:t>
            </a:r>
            <a:r>
              <a:rPr lang="uk-UA" sz="2400" dirty="0">
                <a:solidFill>
                  <a:srgbClr val="002060"/>
                </a:solidFill>
              </a:rPr>
              <a:t>в точках  х=0, х=-1, х=1, х=3</a:t>
            </a:r>
            <a:endParaRPr lang="ru-RU" sz="2400" dirty="0">
              <a:solidFill>
                <a:srgbClr val="00206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500166" y="3857628"/>
            <a:ext cx="15716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2060"/>
                </a:solidFill>
              </a:rPr>
              <a:t>f(</a:t>
            </a:r>
            <a:r>
              <a:rPr lang="uk-UA" sz="2400" dirty="0">
                <a:solidFill>
                  <a:srgbClr val="002060"/>
                </a:solidFill>
              </a:rPr>
              <a:t>-1</a:t>
            </a:r>
            <a:r>
              <a:rPr lang="en-US" sz="2400" dirty="0">
                <a:solidFill>
                  <a:srgbClr val="002060"/>
                </a:solidFill>
              </a:rPr>
              <a:t>)=</a:t>
            </a:r>
            <a:r>
              <a:rPr lang="uk-UA" sz="2400" dirty="0">
                <a:solidFill>
                  <a:srgbClr val="002060"/>
                </a:solidFill>
              </a:rPr>
              <a:t>4</a:t>
            </a:r>
            <a:r>
              <a:rPr lang="en-US" sz="2400" dirty="0">
                <a:solidFill>
                  <a:srgbClr val="002060"/>
                </a:solidFill>
              </a:rPr>
              <a:t>;</a:t>
            </a:r>
            <a:endParaRPr lang="ru-RU" sz="2400" dirty="0">
              <a:solidFill>
                <a:srgbClr val="00206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500166" y="4286256"/>
            <a:ext cx="107157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2060"/>
                </a:solidFill>
              </a:rPr>
              <a:t>f(0)=</a:t>
            </a:r>
            <a:r>
              <a:rPr lang="uk-UA" sz="2400" dirty="0">
                <a:solidFill>
                  <a:srgbClr val="002060"/>
                </a:solidFill>
              </a:rPr>
              <a:t>5</a:t>
            </a:r>
            <a:endParaRPr lang="ru-RU" sz="2400" dirty="0">
              <a:solidFill>
                <a:srgbClr val="002060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500166" y="4714884"/>
            <a:ext cx="135732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2060"/>
                </a:solidFill>
              </a:rPr>
              <a:t>f(</a:t>
            </a:r>
            <a:r>
              <a:rPr lang="uk-UA" sz="2400" dirty="0">
                <a:solidFill>
                  <a:srgbClr val="002060"/>
                </a:solidFill>
              </a:rPr>
              <a:t>1</a:t>
            </a:r>
            <a:r>
              <a:rPr lang="en-US" sz="2400" dirty="0">
                <a:solidFill>
                  <a:srgbClr val="002060"/>
                </a:solidFill>
              </a:rPr>
              <a:t>)=</a:t>
            </a:r>
            <a:r>
              <a:rPr lang="uk-UA" sz="2400" dirty="0">
                <a:solidFill>
                  <a:srgbClr val="002060"/>
                </a:solidFill>
              </a:rPr>
              <a:t>4</a:t>
            </a:r>
            <a:r>
              <a:rPr lang="en-US" sz="2400" dirty="0">
                <a:solidFill>
                  <a:srgbClr val="002060"/>
                </a:solidFill>
              </a:rPr>
              <a:t>;</a:t>
            </a:r>
            <a:endParaRPr lang="ru-RU" sz="2400" dirty="0">
              <a:solidFill>
                <a:srgbClr val="002060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214282" y="5715016"/>
            <a:ext cx="707236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dirty="0"/>
              <a:t>Відповідь: </a:t>
            </a:r>
            <a:r>
              <a:rPr lang="en-US" sz="2400" dirty="0"/>
              <a:t>max f(x) =f(</a:t>
            </a:r>
            <a:r>
              <a:rPr lang="uk-UA" sz="2400" dirty="0"/>
              <a:t>3</a:t>
            </a:r>
            <a:r>
              <a:rPr lang="en-US" sz="2400" dirty="0"/>
              <a:t>)=</a:t>
            </a:r>
            <a:r>
              <a:rPr lang="uk-UA" sz="2400" dirty="0"/>
              <a:t>68</a:t>
            </a:r>
            <a:r>
              <a:rPr lang="en-US" sz="2400" dirty="0"/>
              <a:t>;</a:t>
            </a:r>
            <a:r>
              <a:rPr lang="uk-UA" sz="2400" dirty="0"/>
              <a:t>    </a:t>
            </a:r>
            <a:r>
              <a:rPr lang="en-US" sz="2400" dirty="0"/>
              <a:t>min f(x)=f(</a:t>
            </a:r>
            <a:r>
              <a:rPr lang="uk-UA" sz="2400" dirty="0"/>
              <a:t>-1</a:t>
            </a:r>
            <a:r>
              <a:rPr lang="en-US" sz="2400" dirty="0"/>
              <a:t>)=f(</a:t>
            </a:r>
            <a:r>
              <a:rPr lang="uk-UA" sz="2400" dirty="0"/>
              <a:t>1)=4</a:t>
            </a:r>
            <a:r>
              <a:rPr lang="en-US" sz="2400" dirty="0"/>
              <a:t>.</a:t>
            </a:r>
            <a:endParaRPr lang="ru-RU" sz="2400" dirty="0"/>
          </a:p>
        </p:txBody>
      </p:sp>
      <p:sp>
        <p:nvSpPr>
          <p:cNvPr id="18" name="TextBox 17"/>
          <p:cNvSpPr txBox="1"/>
          <p:nvPr/>
        </p:nvSpPr>
        <p:spPr>
          <a:xfrm>
            <a:off x="2643174" y="5143512"/>
            <a:ext cx="31432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dirty="0">
                <a:solidFill>
                  <a:schemeClr val="bg1">
                    <a:lumMod val="50000"/>
                  </a:schemeClr>
                </a:solidFill>
              </a:rPr>
              <a:t>- найбільше значення</a:t>
            </a:r>
            <a:endParaRPr lang="ru-RU" sz="24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3000364" y="3857628"/>
            <a:ext cx="31432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dirty="0">
                <a:solidFill>
                  <a:schemeClr val="bg1">
                    <a:lumMod val="50000"/>
                  </a:schemeClr>
                </a:solidFill>
              </a:rPr>
              <a:t>- найменше значення</a:t>
            </a:r>
            <a:endParaRPr lang="ru-RU" sz="24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1643042" y="6033805"/>
            <a:ext cx="8572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[</a:t>
            </a:r>
            <a:r>
              <a:rPr lang="uk-UA" dirty="0"/>
              <a:t>-1</a:t>
            </a:r>
            <a:r>
              <a:rPr lang="en-US" dirty="0"/>
              <a:t>; 3]</a:t>
            </a:r>
            <a:endParaRPr lang="ru-RU" dirty="0"/>
          </a:p>
        </p:txBody>
      </p:sp>
      <p:sp>
        <p:nvSpPr>
          <p:cNvPr id="21" name="TextBox 20"/>
          <p:cNvSpPr txBox="1"/>
          <p:nvPr/>
        </p:nvSpPr>
        <p:spPr>
          <a:xfrm>
            <a:off x="4214810" y="6033805"/>
            <a:ext cx="8572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[</a:t>
            </a:r>
            <a:r>
              <a:rPr lang="uk-UA" dirty="0"/>
              <a:t>-1</a:t>
            </a:r>
            <a:r>
              <a:rPr lang="en-US" dirty="0"/>
              <a:t>; 3]</a:t>
            </a:r>
            <a:endParaRPr lang="ru-RU" dirty="0"/>
          </a:p>
        </p:txBody>
      </p:sp>
      <p:sp>
        <p:nvSpPr>
          <p:cNvPr id="22" name="TextBox 21"/>
          <p:cNvSpPr txBox="1"/>
          <p:nvPr/>
        </p:nvSpPr>
        <p:spPr>
          <a:xfrm>
            <a:off x="1500166" y="5143512"/>
            <a:ext cx="135732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2060"/>
                </a:solidFill>
              </a:rPr>
              <a:t>f(</a:t>
            </a:r>
            <a:r>
              <a:rPr lang="uk-UA" sz="2400" dirty="0">
                <a:solidFill>
                  <a:srgbClr val="002060"/>
                </a:solidFill>
              </a:rPr>
              <a:t>3</a:t>
            </a:r>
            <a:r>
              <a:rPr lang="en-US" sz="2400" dirty="0">
                <a:solidFill>
                  <a:srgbClr val="002060"/>
                </a:solidFill>
              </a:rPr>
              <a:t>)=</a:t>
            </a:r>
            <a:r>
              <a:rPr lang="uk-UA" sz="2400" dirty="0">
                <a:solidFill>
                  <a:srgbClr val="002060"/>
                </a:solidFill>
              </a:rPr>
              <a:t>68</a:t>
            </a:r>
            <a:r>
              <a:rPr lang="en-US" sz="2400" dirty="0">
                <a:solidFill>
                  <a:srgbClr val="002060"/>
                </a:solidFill>
              </a:rPr>
              <a:t>;</a:t>
            </a:r>
            <a:endParaRPr lang="ru-RU" sz="2400" dirty="0">
              <a:solidFill>
                <a:srgbClr val="002060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2571736" y="4714884"/>
            <a:ext cx="31432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dirty="0">
                <a:solidFill>
                  <a:schemeClr val="bg1">
                    <a:lumMod val="50000"/>
                  </a:schemeClr>
                </a:solidFill>
              </a:rPr>
              <a:t>- найменше значення</a:t>
            </a:r>
            <a:endParaRPr lang="ru-RU" sz="2400" dirty="0">
              <a:solidFill>
                <a:schemeClr val="bg1">
                  <a:lumMod val="50000"/>
                </a:schemeClr>
              </a:solidFill>
            </a:endParaRPr>
          </a:p>
        </p:txBody>
      </p:sp>
      <p:pic>
        <p:nvPicPr>
          <p:cNvPr id="24" name="Picture 4" descr="C:\Users\User\Desktop\img_user_file_5c35f99f828cc_1_13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3F5F3"/>
              </a:clrFrom>
              <a:clrTo>
                <a:srgbClr val="F3F5F3">
                  <a:alpha val="0"/>
                </a:srgbClr>
              </a:clrTo>
            </a:clrChange>
          </a:blip>
          <a:srcRect l="2500" t="6667" r="4999" b="3333"/>
          <a:stretch>
            <a:fillRect/>
          </a:stretch>
        </p:blipFill>
        <p:spPr bwMode="auto">
          <a:xfrm>
            <a:off x="6786578" y="5715016"/>
            <a:ext cx="1566311" cy="114298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21" grpId="0"/>
      <p:bldP spid="22" grpId="0"/>
      <p:bldP spid="2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14282" y="214290"/>
            <a:ext cx="85725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b="1" dirty="0">
                <a:solidFill>
                  <a:srgbClr val="FF0000"/>
                </a:solidFill>
              </a:rPr>
              <a:t>ТЕМА. Найбільше і найменше значення функції на проміжку</a:t>
            </a:r>
            <a:endParaRPr lang="ru-RU" sz="2400" b="1" dirty="0">
              <a:solidFill>
                <a:srgbClr val="FF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85720" y="785794"/>
            <a:ext cx="8643998" cy="830997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uk-UA" sz="2400" b="1" dirty="0">
                <a:solidFill>
                  <a:srgbClr val="002060"/>
                </a:solidFill>
              </a:rPr>
              <a:t>Приклад 3. </a:t>
            </a:r>
            <a:r>
              <a:rPr lang="uk-UA" sz="2400" dirty="0"/>
              <a:t>Знайти область значень функції у=х</a:t>
            </a:r>
            <a:r>
              <a:rPr lang="uk-UA" sz="2400" baseline="30000" dirty="0"/>
              <a:t>3</a:t>
            </a:r>
            <a:r>
              <a:rPr lang="uk-UA" sz="2400" dirty="0"/>
              <a:t>-9х</a:t>
            </a:r>
            <a:r>
              <a:rPr lang="uk-UA" sz="2400" baseline="30000" dirty="0"/>
              <a:t>2</a:t>
            </a:r>
            <a:r>
              <a:rPr lang="uk-UA" sz="2400" dirty="0"/>
              <a:t>-7, якщо х</a:t>
            </a:r>
            <a:r>
              <a:rPr lang="uk-UA" sz="2400" dirty="0">
                <a:sym typeface="Symbol"/>
              </a:rPr>
              <a:t></a:t>
            </a:r>
            <a:r>
              <a:rPr lang="en-US" sz="2400" dirty="0"/>
              <a:t>[0; </a:t>
            </a:r>
            <a:r>
              <a:rPr lang="uk-UA" sz="2400" dirty="0"/>
              <a:t>10</a:t>
            </a:r>
            <a:r>
              <a:rPr lang="en-US" sz="2400" dirty="0"/>
              <a:t>]</a:t>
            </a:r>
            <a:r>
              <a:rPr lang="uk-UA" sz="2400" dirty="0"/>
              <a:t>.</a:t>
            </a:r>
            <a:endParaRPr lang="ru-RU" sz="2400" dirty="0"/>
          </a:p>
        </p:txBody>
      </p:sp>
      <p:sp>
        <p:nvSpPr>
          <p:cNvPr id="6" name="TextBox 5"/>
          <p:cNvSpPr txBox="1"/>
          <p:nvPr/>
        </p:nvSpPr>
        <p:spPr>
          <a:xfrm>
            <a:off x="857224" y="1714488"/>
            <a:ext cx="37147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2060"/>
                </a:solidFill>
              </a:rPr>
              <a:t>D(</a:t>
            </a:r>
            <a:r>
              <a:rPr lang="uk-UA" sz="2400" dirty="0">
                <a:solidFill>
                  <a:srgbClr val="002060"/>
                </a:solidFill>
              </a:rPr>
              <a:t>у</a:t>
            </a:r>
            <a:r>
              <a:rPr lang="en-US" sz="2400" dirty="0">
                <a:solidFill>
                  <a:srgbClr val="002060"/>
                </a:solidFill>
              </a:rPr>
              <a:t>)=R</a:t>
            </a:r>
            <a:r>
              <a:rPr lang="uk-UA" sz="2400" dirty="0">
                <a:solidFill>
                  <a:srgbClr val="002060"/>
                </a:solidFill>
              </a:rPr>
              <a:t>;   </a:t>
            </a:r>
            <a:r>
              <a:rPr lang="en-US" sz="2400" dirty="0">
                <a:solidFill>
                  <a:srgbClr val="002060"/>
                </a:solidFill>
              </a:rPr>
              <a:t>[0; </a:t>
            </a:r>
            <a:r>
              <a:rPr lang="uk-UA" sz="2400" dirty="0">
                <a:solidFill>
                  <a:srgbClr val="002060"/>
                </a:solidFill>
              </a:rPr>
              <a:t>10</a:t>
            </a:r>
            <a:r>
              <a:rPr lang="en-US" sz="2400" dirty="0">
                <a:solidFill>
                  <a:srgbClr val="002060"/>
                </a:solidFill>
              </a:rPr>
              <a:t>]</a:t>
            </a:r>
            <a:r>
              <a:rPr lang="en-US" sz="2400" dirty="0">
                <a:solidFill>
                  <a:srgbClr val="002060"/>
                </a:solidFill>
                <a:sym typeface="Symbol"/>
              </a:rPr>
              <a:t>R;</a:t>
            </a:r>
            <a:endParaRPr lang="ru-RU" sz="2400" dirty="0">
              <a:solidFill>
                <a:srgbClr val="00206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857224" y="2571744"/>
            <a:ext cx="18573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dirty="0">
                <a:solidFill>
                  <a:srgbClr val="002060"/>
                </a:solidFill>
              </a:rPr>
              <a:t>у</a:t>
            </a:r>
            <a:r>
              <a:rPr lang="en-US" sz="2400" dirty="0">
                <a:solidFill>
                  <a:srgbClr val="002060"/>
                </a:solidFill>
              </a:rPr>
              <a:t>’(x)</a:t>
            </a:r>
            <a:r>
              <a:rPr lang="uk-UA" sz="2400" dirty="0">
                <a:solidFill>
                  <a:srgbClr val="002060"/>
                </a:solidFill>
              </a:rPr>
              <a:t>= </a:t>
            </a:r>
            <a:r>
              <a:rPr lang="en-US" sz="2400" dirty="0">
                <a:solidFill>
                  <a:srgbClr val="002060"/>
                </a:solidFill>
              </a:rPr>
              <a:t>0</a:t>
            </a:r>
            <a:r>
              <a:rPr lang="uk-UA" sz="2400" dirty="0">
                <a:solidFill>
                  <a:srgbClr val="002060"/>
                </a:solidFill>
              </a:rPr>
              <a:t>;</a:t>
            </a:r>
            <a:endParaRPr lang="ru-RU" sz="2400" dirty="0">
              <a:solidFill>
                <a:srgbClr val="00206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57224" y="2143116"/>
            <a:ext cx="271464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dirty="0">
                <a:solidFill>
                  <a:srgbClr val="002060"/>
                </a:solidFill>
              </a:rPr>
              <a:t>у</a:t>
            </a:r>
            <a:r>
              <a:rPr lang="en-US" sz="2400" dirty="0">
                <a:solidFill>
                  <a:srgbClr val="002060"/>
                </a:solidFill>
              </a:rPr>
              <a:t>’</a:t>
            </a:r>
            <a:r>
              <a:rPr lang="uk-UA" sz="2400" dirty="0">
                <a:solidFill>
                  <a:srgbClr val="002060"/>
                </a:solidFill>
              </a:rPr>
              <a:t>(х)= 3х</a:t>
            </a:r>
            <a:r>
              <a:rPr lang="en-US" sz="2400" baseline="30000" dirty="0">
                <a:solidFill>
                  <a:srgbClr val="002060"/>
                </a:solidFill>
              </a:rPr>
              <a:t>2</a:t>
            </a:r>
            <a:r>
              <a:rPr lang="en-US" sz="2400" dirty="0">
                <a:solidFill>
                  <a:srgbClr val="002060"/>
                </a:solidFill>
              </a:rPr>
              <a:t>-</a:t>
            </a:r>
            <a:r>
              <a:rPr lang="uk-UA" sz="2400" dirty="0">
                <a:solidFill>
                  <a:srgbClr val="002060"/>
                </a:solidFill>
              </a:rPr>
              <a:t>18х;</a:t>
            </a:r>
            <a:endParaRPr lang="ru-RU" sz="2400" dirty="0">
              <a:solidFill>
                <a:srgbClr val="00206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000232" y="2571744"/>
            <a:ext cx="18573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dirty="0">
                <a:solidFill>
                  <a:srgbClr val="002060"/>
                </a:solidFill>
              </a:rPr>
              <a:t>3х</a:t>
            </a:r>
            <a:r>
              <a:rPr lang="en-US" sz="2400" baseline="30000" dirty="0">
                <a:solidFill>
                  <a:srgbClr val="002060"/>
                </a:solidFill>
              </a:rPr>
              <a:t>2</a:t>
            </a:r>
            <a:r>
              <a:rPr lang="en-US" sz="2400" dirty="0">
                <a:solidFill>
                  <a:srgbClr val="002060"/>
                </a:solidFill>
              </a:rPr>
              <a:t>-</a:t>
            </a:r>
            <a:r>
              <a:rPr lang="uk-UA" sz="2400" dirty="0">
                <a:solidFill>
                  <a:srgbClr val="002060"/>
                </a:solidFill>
              </a:rPr>
              <a:t>18х</a:t>
            </a:r>
            <a:r>
              <a:rPr lang="en-US" sz="2400" dirty="0">
                <a:solidFill>
                  <a:srgbClr val="002060"/>
                </a:solidFill>
              </a:rPr>
              <a:t>=0</a:t>
            </a:r>
            <a:r>
              <a:rPr lang="uk-UA" sz="2400" dirty="0">
                <a:solidFill>
                  <a:srgbClr val="002060"/>
                </a:solidFill>
              </a:rPr>
              <a:t>;</a:t>
            </a:r>
            <a:endParaRPr lang="ru-RU" sz="2400" dirty="0">
              <a:solidFill>
                <a:srgbClr val="00206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714744" y="2967335"/>
            <a:ext cx="37147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dirty="0">
                <a:solidFill>
                  <a:srgbClr val="002060"/>
                </a:solidFill>
              </a:rPr>
              <a:t>х</a:t>
            </a:r>
            <a:r>
              <a:rPr lang="en-US" sz="2400" dirty="0">
                <a:solidFill>
                  <a:srgbClr val="002060"/>
                </a:solidFill>
              </a:rPr>
              <a:t>=</a:t>
            </a:r>
            <a:r>
              <a:rPr lang="uk-UA" sz="2400" dirty="0">
                <a:solidFill>
                  <a:srgbClr val="002060"/>
                </a:solidFill>
              </a:rPr>
              <a:t>0</a:t>
            </a:r>
            <a:r>
              <a:rPr lang="en-US" sz="2400" dirty="0">
                <a:solidFill>
                  <a:srgbClr val="002060"/>
                </a:solidFill>
              </a:rPr>
              <a:t>, x=</a:t>
            </a:r>
            <a:r>
              <a:rPr lang="uk-UA" sz="2400" dirty="0">
                <a:solidFill>
                  <a:srgbClr val="002060"/>
                </a:solidFill>
              </a:rPr>
              <a:t>6</a:t>
            </a:r>
            <a:r>
              <a:rPr lang="en-US" sz="2400" dirty="0">
                <a:solidFill>
                  <a:srgbClr val="002060"/>
                </a:solidFill>
              </a:rPr>
              <a:t> – </a:t>
            </a:r>
            <a:r>
              <a:rPr lang="uk-UA" sz="2400" dirty="0">
                <a:solidFill>
                  <a:srgbClr val="002060"/>
                </a:solidFill>
              </a:rPr>
              <a:t>критичні точки;</a:t>
            </a:r>
            <a:endParaRPr lang="ru-RU" sz="2400" dirty="0">
              <a:solidFill>
                <a:srgbClr val="00206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643306" y="2571744"/>
            <a:ext cx="18573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dirty="0">
                <a:solidFill>
                  <a:srgbClr val="002060"/>
                </a:solidFill>
              </a:rPr>
              <a:t>3х(х</a:t>
            </a:r>
            <a:r>
              <a:rPr lang="en-US" sz="2400" dirty="0">
                <a:solidFill>
                  <a:srgbClr val="002060"/>
                </a:solidFill>
              </a:rPr>
              <a:t>-</a:t>
            </a:r>
            <a:r>
              <a:rPr lang="uk-UA" sz="2400" dirty="0">
                <a:solidFill>
                  <a:srgbClr val="002060"/>
                </a:solidFill>
              </a:rPr>
              <a:t>6)</a:t>
            </a:r>
            <a:r>
              <a:rPr lang="en-US" sz="2400" dirty="0">
                <a:solidFill>
                  <a:srgbClr val="002060"/>
                </a:solidFill>
              </a:rPr>
              <a:t>=0</a:t>
            </a:r>
            <a:r>
              <a:rPr lang="uk-UA" sz="2400" dirty="0">
                <a:solidFill>
                  <a:srgbClr val="002060"/>
                </a:solidFill>
              </a:rPr>
              <a:t>;</a:t>
            </a:r>
            <a:endParaRPr lang="ru-RU" sz="2400" dirty="0">
              <a:solidFill>
                <a:srgbClr val="00206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857224" y="3429000"/>
            <a:ext cx="307183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dirty="0">
                <a:solidFill>
                  <a:srgbClr val="002060"/>
                </a:solidFill>
              </a:rPr>
              <a:t>0</a:t>
            </a:r>
            <a:r>
              <a:rPr lang="en-US" sz="2400" dirty="0">
                <a:solidFill>
                  <a:srgbClr val="002060"/>
                </a:solidFill>
                <a:sym typeface="Symbol"/>
              </a:rPr>
              <a:t>[0;</a:t>
            </a:r>
            <a:r>
              <a:rPr lang="uk-UA" sz="2400" dirty="0">
                <a:solidFill>
                  <a:srgbClr val="002060"/>
                </a:solidFill>
                <a:sym typeface="Symbol"/>
              </a:rPr>
              <a:t>10</a:t>
            </a:r>
            <a:r>
              <a:rPr lang="en-US" sz="2400" dirty="0">
                <a:solidFill>
                  <a:srgbClr val="002060"/>
                </a:solidFill>
                <a:sym typeface="Symbol"/>
              </a:rPr>
              <a:t>]</a:t>
            </a:r>
            <a:r>
              <a:rPr lang="en-US" sz="2400" dirty="0">
                <a:solidFill>
                  <a:srgbClr val="002060"/>
                </a:solidFill>
              </a:rPr>
              <a:t>,   </a:t>
            </a:r>
            <a:r>
              <a:rPr lang="uk-UA" sz="2400" dirty="0">
                <a:solidFill>
                  <a:srgbClr val="002060"/>
                </a:solidFill>
              </a:rPr>
              <a:t>6</a:t>
            </a:r>
            <a:r>
              <a:rPr lang="en-US" sz="2400" dirty="0">
                <a:solidFill>
                  <a:srgbClr val="002060"/>
                </a:solidFill>
                <a:sym typeface="Symbol"/>
              </a:rPr>
              <a:t>[0</a:t>
            </a:r>
            <a:r>
              <a:rPr lang="uk-UA" sz="2400" dirty="0">
                <a:solidFill>
                  <a:srgbClr val="002060"/>
                </a:solidFill>
              </a:rPr>
              <a:t>;10</a:t>
            </a:r>
            <a:r>
              <a:rPr lang="en-US" sz="2400" dirty="0">
                <a:solidFill>
                  <a:srgbClr val="002060"/>
                </a:solidFill>
              </a:rPr>
              <a:t>]</a:t>
            </a:r>
            <a:endParaRPr lang="ru-RU" sz="2400" dirty="0">
              <a:solidFill>
                <a:srgbClr val="00206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143108" y="4572008"/>
            <a:ext cx="15716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dirty="0">
                <a:solidFill>
                  <a:srgbClr val="002060"/>
                </a:solidFill>
              </a:rPr>
              <a:t>у</a:t>
            </a:r>
            <a:r>
              <a:rPr lang="en-US" sz="2400" dirty="0">
                <a:solidFill>
                  <a:srgbClr val="002060"/>
                </a:solidFill>
              </a:rPr>
              <a:t>(</a:t>
            </a:r>
            <a:r>
              <a:rPr lang="uk-UA" sz="2400" dirty="0">
                <a:solidFill>
                  <a:srgbClr val="002060"/>
                </a:solidFill>
              </a:rPr>
              <a:t>0</a:t>
            </a:r>
            <a:r>
              <a:rPr lang="en-US" sz="2400" dirty="0">
                <a:solidFill>
                  <a:srgbClr val="002060"/>
                </a:solidFill>
              </a:rPr>
              <a:t>)=-</a:t>
            </a:r>
            <a:r>
              <a:rPr lang="uk-UA" sz="2400" dirty="0">
                <a:solidFill>
                  <a:srgbClr val="002060"/>
                </a:solidFill>
              </a:rPr>
              <a:t>7</a:t>
            </a:r>
            <a:r>
              <a:rPr lang="en-US" sz="2400" dirty="0">
                <a:solidFill>
                  <a:srgbClr val="002060"/>
                </a:solidFill>
              </a:rPr>
              <a:t>;</a:t>
            </a:r>
            <a:endParaRPr lang="ru-RU" sz="2400" dirty="0">
              <a:solidFill>
                <a:srgbClr val="00206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2143108" y="4955457"/>
            <a:ext cx="150019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dirty="0">
                <a:solidFill>
                  <a:srgbClr val="002060"/>
                </a:solidFill>
              </a:rPr>
              <a:t>у</a:t>
            </a:r>
            <a:r>
              <a:rPr lang="en-US" sz="2400" dirty="0">
                <a:solidFill>
                  <a:srgbClr val="002060"/>
                </a:solidFill>
              </a:rPr>
              <a:t>(</a:t>
            </a:r>
            <a:r>
              <a:rPr lang="uk-UA" sz="2400" dirty="0">
                <a:solidFill>
                  <a:srgbClr val="002060"/>
                </a:solidFill>
              </a:rPr>
              <a:t>6</a:t>
            </a:r>
            <a:r>
              <a:rPr lang="en-US" sz="2400" dirty="0">
                <a:solidFill>
                  <a:srgbClr val="002060"/>
                </a:solidFill>
              </a:rPr>
              <a:t>)=</a:t>
            </a:r>
            <a:r>
              <a:rPr lang="uk-UA" sz="2400" dirty="0">
                <a:solidFill>
                  <a:srgbClr val="002060"/>
                </a:solidFill>
              </a:rPr>
              <a:t>-115</a:t>
            </a:r>
            <a:r>
              <a:rPr lang="en-US" sz="2400" dirty="0">
                <a:solidFill>
                  <a:srgbClr val="002060"/>
                </a:solidFill>
              </a:rPr>
              <a:t>;</a:t>
            </a:r>
            <a:endParaRPr lang="ru-RU" sz="2400" dirty="0">
              <a:solidFill>
                <a:srgbClr val="002060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2143108" y="5384085"/>
            <a:ext cx="150019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dirty="0">
                <a:solidFill>
                  <a:srgbClr val="002060"/>
                </a:solidFill>
              </a:rPr>
              <a:t>у</a:t>
            </a:r>
            <a:r>
              <a:rPr lang="en-US" sz="2400" dirty="0">
                <a:solidFill>
                  <a:srgbClr val="002060"/>
                </a:solidFill>
              </a:rPr>
              <a:t>(</a:t>
            </a:r>
            <a:r>
              <a:rPr lang="uk-UA" sz="2400" dirty="0">
                <a:solidFill>
                  <a:srgbClr val="002060"/>
                </a:solidFill>
              </a:rPr>
              <a:t>10</a:t>
            </a:r>
            <a:r>
              <a:rPr lang="en-US" sz="2400" dirty="0">
                <a:solidFill>
                  <a:srgbClr val="002060"/>
                </a:solidFill>
              </a:rPr>
              <a:t>)=</a:t>
            </a:r>
            <a:r>
              <a:rPr lang="uk-UA" sz="2400" dirty="0">
                <a:solidFill>
                  <a:srgbClr val="002060"/>
                </a:solidFill>
              </a:rPr>
              <a:t>93</a:t>
            </a:r>
            <a:r>
              <a:rPr lang="en-US" sz="2400" dirty="0">
                <a:solidFill>
                  <a:srgbClr val="002060"/>
                </a:solidFill>
              </a:rPr>
              <a:t>;</a:t>
            </a:r>
            <a:endParaRPr lang="ru-RU" sz="2400" dirty="0">
              <a:solidFill>
                <a:srgbClr val="002060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785786" y="5786454"/>
            <a:ext cx="707236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dirty="0"/>
              <a:t>Відповідь: область значень функції </a:t>
            </a:r>
            <a:r>
              <a:rPr lang="en-US" sz="2400" dirty="0"/>
              <a:t>[-115; 93].</a:t>
            </a:r>
            <a:endParaRPr lang="ru-RU" sz="2400" dirty="0"/>
          </a:p>
        </p:txBody>
      </p:sp>
      <p:sp>
        <p:nvSpPr>
          <p:cNvPr id="18" name="TextBox 17"/>
          <p:cNvSpPr txBox="1"/>
          <p:nvPr/>
        </p:nvSpPr>
        <p:spPr>
          <a:xfrm>
            <a:off x="3500430" y="5396227"/>
            <a:ext cx="31432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dirty="0">
                <a:solidFill>
                  <a:schemeClr val="bg1">
                    <a:lumMod val="50000"/>
                  </a:schemeClr>
                </a:solidFill>
              </a:rPr>
              <a:t>- найбільше значення</a:t>
            </a:r>
            <a:endParaRPr lang="ru-RU" sz="24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3500430" y="4967599"/>
            <a:ext cx="31432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dirty="0">
                <a:solidFill>
                  <a:schemeClr val="bg1">
                    <a:lumMod val="50000"/>
                  </a:schemeClr>
                </a:solidFill>
              </a:rPr>
              <a:t>- найменше значення</a:t>
            </a:r>
            <a:endParaRPr lang="ru-RU" sz="24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785786" y="3786190"/>
            <a:ext cx="764386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dirty="0">
                <a:solidFill>
                  <a:srgbClr val="002060"/>
                </a:solidFill>
              </a:rPr>
              <a:t>Знайдемо значення функції на кінцях проміжку </a:t>
            </a:r>
            <a:r>
              <a:rPr lang="en-US" sz="2400" dirty="0">
                <a:solidFill>
                  <a:srgbClr val="002060"/>
                </a:solidFill>
              </a:rPr>
              <a:t>[0; 10] </a:t>
            </a:r>
            <a:r>
              <a:rPr lang="uk-UA" sz="2400" dirty="0">
                <a:solidFill>
                  <a:srgbClr val="002060"/>
                </a:solidFill>
              </a:rPr>
              <a:t>і в критичній точці х=6</a:t>
            </a:r>
            <a:r>
              <a:rPr lang="en-US" sz="2400" dirty="0">
                <a:solidFill>
                  <a:srgbClr val="002060"/>
                </a:solidFill>
              </a:rPr>
              <a:t> </a:t>
            </a:r>
            <a:endParaRPr lang="ru-RU" sz="2400" dirty="0">
              <a:solidFill>
                <a:srgbClr val="002060"/>
              </a:solidFill>
            </a:endParaRPr>
          </a:p>
        </p:txBody>
      </p:sp>
      <p:pic>
        <p:nvPicPr>
          <p:cNvPr id="20" name="Picture 4" descr="C:\Users\User\Desktop\img_user_file_5c35f99f828cc_1_13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3F5F3"/>
              </a:clrFrom>
              <a:clrTo>
                <a:srgbClr val="F3F5F3">
                  <a:alpha val="0"/>
                </a:srgbClr>
              </a:clrTo>
            </a:clrChange>
          </a:blip>
          <a:srcRect l="2500" t="6667" r="4999" b="3333"/>
          <a:stretch>
            <a:fillRect/>
          </a:stretch>
        </p:blipFill>
        <p:spPr bwMode="auto">
          <a:xfrm>
            <a:off x="6929454" y="5715016"/>
            <a:ext cx="1566311" cy="114298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19" grpId="0"/>
      <p:bldP spid="2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Picture 2"/>
          <p:cNvPicPr>
            <a:picLocks noChangeAspect="1" noChangeArrowheads="1"/>
          </p:cNvPicPr>
          <p:nvPr/>
        </p:nvPicPr>
        <p:blipFill>
          <a:blip r:embed="rId2">
            <a:grayscl/>
          </a:blip>
          <a:srcRect l="64844" t="32864" r="27734" b="47916"/>
          <a:stretch>
            <a:fillRect/>
          </a:stretch>
        </p:blipFill>
        <p:spPr bwMode="auto">
          <a:xfrm>
            <a:off x="7429520" y="2714621"/>
            <a:ext cx="1071570" cy="15609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8" name="TextBox 27"/>
          <p:cNvSpPr txBox="1"/>
          <p:nvPr/>
        </p:nvSpPr>
        <p:spPr>
          <a:xfrm>
            <a:off x="250001" y="1857364"/>
            <a:ext cx="864399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b="1" dirty="0" err="1">
                <a:solidFill>
                  <a:srgbClr val="002060"/>
                </a:solidFill>
              </a:rPr>
              <a:t>Розв</a:t>
            </a:r>
            <a:r>
              <a:rPr lang="en-US" b="1" dirty="0">
                <a:solidFill>
                  <a:srgbClr val="002060"/>
                </a:solidFill>
              </a:rPr>
              <a:t>’</a:t>
            </a:r>
            <a:r>
              <a:rPr lang="uk-UA" b="1" dirty="0" err="1">
                <a:solidFill>
                  <a:srgbClr val="002060"/>
                </a:solidFill>
              </a:rPr>
              <a:t>язання</a:t>
            </a:r>
            <a:r>
              <a:rPr lang="uk-UA" b="1" dirty="0">
                <a:solidFill>
                  <a:srgbClr val="002060"/>
                </a:solidFill>
              </a:rPr>
              <a:t>. </a:t>
            </a:r>
            <a:r>
              <a:rPr lang="uk-UA" dirty="0">
                <a:solidFill>
                  <a:srgbClr val="002060"/>
                </a:solidFill>
              </a:rPr>
              <a:t>Позначимо через х (у м) довжину однієї з двох сторін паркана, тоді </a:t>
            </a:r>
          </a:p>
          <a:p>
            <a:r>
              <a:rPr lang="uk-UA" dirty="0">
                <a:solidFill>
                  <a:srgbClr val="002060"/>
                </a:solidFill>
              </a:rPr>
              <a:t>Р=2х+а=80, </a:t>
            </a:r>
          </a:p>
          <a:p>
            <a:r>
              <a:rPr lang="uk-UA" dirty="0">
                <a:solidFill>
                  <a:srgbClr val="002060"/>
                </a:solidFill>
              </a:rPr>
              <a:t>друга сторона буде а=80-2х, причому </a:t>
            </a:r>
            <a:r>
              <a:rPr lang="en-US" dirty="0">
                <a:solidFill>
                  <a:srgbClr val="002060"/>
                </a:solidFill>
              </a:rPr>
              <a:t>0&lt;x&lt;40</a:t>
            </a:r>
            <a:r>
              <a:rPr lang="uk-UA" dirty="0">
                <a:solidFill>
                  <a:srgbClr val="002060"/>
                </a:solidFill>
              </a:rPr>
              <a:t>.</a:t>
            </a: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214282" y="214290"/>
            <a:ext cx="85725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b="1" dirty="0">
                <a:solidFill>
                  <a:srgbClr val="FF0000"/>
                </a:solidFill>
              </a:rPr>
              <a:t>ТЕМА. Найбільше і найменше значення функції на проміжку</a:t>
            </a:r>
            <a:endParaRPr lang="ru-RU" sz="2400" b="1" dirty="0">
              <a:solidFill>
                <a:srgbClr val="FF0000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285720" y="714356"/>
            <a:ext cx="8643998" cy="369332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uk-UA" b="1" dirty="0"/>
              <a:t>Практичний зміст найбільшого або найменшого значення деякої величини</a:t>
            </a:r>
            <a:endParaRPr lang="ru-RU" b="1" dirty="0"/>
          </a:p>
        </p:txBody>
      </p:sp>
      <p:sp>
        <p:nvSpPr>
          <p:cNvPr id="23" name="TextBox 22"/>
          <p:cNvSpPr txBox="1"/>
          <p:nvPr/>
        </p:nvSpPr>
        <p:spPr>
          <a:xfrm>
            <a:off x="250001" y="1142984"/>
            <a:ext cx="8643998" cy="646331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uk-UA" b="1" dirty="0">
                <a:solidFill>
                  <a:srgbClr val="002060"/>
                </a:solidFill>
              </a:rPr>
              <a:t>Приклад 4. </a:t>
            </a:r>
            <a:r>
              <a:rPr lang="uk-UA" dirty="0"/>
              <a:t>Парканом, довжина якого 80м, треба огородити з трьох сторін ділянку прямокутної форми якомога більшої площі. Знайти розміри такої ділянки. (див. мал.)</a:t>
            </a:r>
            <a:endParaRPr lang="ru-RU" dirty="0"/>
          </a:p>
        </p:txBody>
      </p:sp>
      <p:sp>
        <p:nvSpPr>
          <p:cNvPr id="25" name="TextBox 24"/>
          <p:cNvSpPr txBox="1"/>
          <p:nvPr/>
        </p:nvSpPr>
        <p:spPr>
          <a:xfrm>
            <a:off x="7858148" y="2643182"/>
            <a:ext cx="4286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/>
              <a:t>х</a:t>
            </a:r>
            <a:endParaRPr lang="ru-RU" dirty="0"/>
          </a:p>
        </p:txBody>
      </p:sp>
      <p:sp>
        <p:nvSpPr>
          <p:cNvPr id="26" name="TextBox 25"/>
          <p:cNvSpPr txBox="1"/>
          <p:nvPr/>
        </p:nvSpPr>
        <p:spPr>
          <a:xfrm>
            <a:off x="8215338" y="3244334"/>
            <a:ext cx="8572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/>
              <a:t>80-2х</a:t>
            </a:r>
            <a:endParaRPr lang="ru-RU" dirty="0"/>
          </a:p>
        </p:txBody>
      </p:sp>
      <p:sp>
        <p:nvSpPr>
          <p:cNvPr id="27" name="TextBox 26"/>
          <p:cNvSpPr txBox="1"/>
          <p:nvPr/>
        </p:nvSpPr>
        <p:spPr>
          <a:xfrm>
            <a:off x="7929586" y="3857628"/>
            <a:ext cx="4286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/>
              <a:t>х</a:t>
            </a:r>
            <a:endParaRPr lang="ru-RU" dirty="0"/>
          </a:p>
        </p:txBody>
      </p:sp>
      <p:sp>
        <p:nvSpPr>
          <p:cNvPr id="29" name="TextBox 28"/>
          <p:cNvSpPr txBox="1"/>
          <p:nvPr/>
        </p:nvSpPr>
        <p:spPr>
          <a:xfrm>
            <a:off x="285720" y="2782669"/>
            <a:ext cx="6750891" cy="64633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uk-UA" dirty="0">
                <a:solidFill>
                  <a:srgbClr val="002060"/>
                </a:solidFill>
              </a:rPr>
              <a:t>Складемо функцію залежності площі ділянки від довжини її сторони </a:t>
            </a:r>
            <a:r>
              <a:rPr lang="en-US" dirty="0">
                <a:solidFill>
                  <a:srgbClr val="002060"/>
                </a:solidFill>
              </a:rPr>
              <a:t>S(x)=x(80-2x)=80x-2x</a:t>
            </a:r>
            <a:r>
              <a:rPr lang="en-US" baseline="30000" dirty="0">
                <a:solidFill>
                  <a:srgbClr val="002060"/>
                </a:solidFill>
              </a:rPr>
              <a:t>2</a:t>
            </a:r>
            <a:endParaRPr lang="ru-RU" baseline="30000" dirty="0">
              <a:solidFill>
                <a:srgbClr val="002060"/>
              </a:solidFill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285720" y="3429000"/>
            <a:ext cx="6750891" cy="64633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uk-UA" dirty="0">
                <a:solidFill>
                  <a:srgbClr val="002060"/>
                </a:solidFill>
              </a:rPr>
              <a:t>Знайдемо найбільше значення функції </a:t>
            </a:r>
            <a:r>
              <a:rPr lang="en-US" dirty="0">
                <a:solidFill>
                  <a:srgbClr val="002060"/>
                </a:solidFill>
              </a:rPr>
              <a:t>S(x</a:t>
            </a:r>
            <a:r>
              <a:rPr lang="uk-UA" dirty="0">
                <a:solidFill>
                  <a:srgbClr val="002060"/>
                </a:solidFill>
              </a:rPr>
              <a:t>) за умови</a:t>
            </a:r>
            <a:r>
              <a:rPr lang="en-US" dirty="0">
                <a:solidFill>
                  <a:srgbClr val="002060"/>
                </a:solidFill>
              </a:rPr>
              <a:t> </a:t>
            </a:r>
          </a:p>
          <a:p>
            <a:r>
              <a:rPr lang="uk-UA" dirty="0">
                <a:solidFill>
                  <a:srgbClr val="002060"/>
                </a:solidFill>
              </a:rPr>
              <a:t> х</a:t>
            </a:r>
            <a:r>
              <a:rPr lang="uk-UA" dirty="0">
                <a:solidFill>
                  <a:srgbClr val="002060"/>
                </a:solidFill>
                <a:sym typeface="Symbol"/>
              </a:rPr>
              <a:t>(0; 40).</a:t>
            </a:r>
            <a:endParaRPr lang="ru-RU" baseline="30000" dirty="0">
              <a:solidFill>
                <a:srgbClr val="002060"/>
              </a:solidFill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285720" y="4059800"/>
            <a:ext cx="2786082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2060"/>
                </a:solidFill>
              </a:rPr>
              <a:t>S’(x</a:t>
            </a:r>
            <a:r>
              <a:rPr lang="uk-UA" dirty="0">
                <a:solidFill>
                  <a:srgbClr val="002060"/>
                </a:solidFill>
              </a:rPr>
              <a:t>)</a:t>
            </a:r>
            <a:r>
              <a:rPr lang="en-US" dirty="0">
                <a:solidFill>
                  <a:srgbClr val="002060"/>
                </a:solidFill>
              </a:rPr>
              <a:t>=80-4x=0, x=20</a:t>
            </a:r>
            <a:endParaRPr lang="ru-RU" baseline="30000" dirty="0">
              <a:solidFill>
                <a:srgbClr val="002060"/>
              </a:solidFill>
            </a:endParaRPr>
          </a:p>
        </p:txBody>
      </p:sp>
      <p:cxnSp>
        <p:nvCxnSpPr>
          <p:cNvPr id="46" name="Прямая со стрелкой 45"/>
          <p:cNvCxnSpPr/>
          <p:nvPr/>
        </p:nvCxnSpPr>
        <p:spPr>
          <a:xfrm>
            <a:off x="5072066" y="4357694"/>
            <a:ext cx="642942" cy="21431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TextBox 47"/>
          <p:cNvSpPr txBox="1"/>
          <p:nvPr/>
        </p:nvSpPr>
        <p:spPr>
          <a:xfrm>
            <a:off x="4572000" y="3714752"/>
            <a:ext cx="6429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002060"/>
                </a:solidFill>
              </a:rPr>
              <a:t>max</a:t>
            </a:r>
            <a:endParaRPr lang="ru-RU" b="1" dirty="0">
              <a:solidFill>
                <a:srgbClr val="002060"/>
              </a:solidFill>
            </a:endParaRPr>
          </a:p>
        </p:txBody>
      </p:sp>
      <p:cxnSp>
        <p:nvCxnSpPr>
          <p:cNvPr id="45" name="Прямая со стрелкой 44"/>
          <p:cNvCxnSpPr/>
          <p:nvPr/>
        </p:nvCxnSpPr>
        <p:spPr>
          <a:xfrm flipV="1">
            <a:off x="4071934" y="4357694"/>
            <a:ext cx="642942" cy="14287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7" name="Группа 56"/>
          <p:cNvGrpSpPr/>
          <p:nvPr/>
        </p:nvGrpSpPr>
        <p:grpSpPr>
          <a:xfrm>
            <a:off x="3643306" y="3857628"/>
            <a:ext cx="3061172" cy="767182"/>
            <a:chOff x="3643306" y="4357694"/>
            <a:chExt cx="3061172" cy="767182"/>
          </a:xfrm>
        </p:grpSpPr>
        <p:sp>
          <p:nvSpPr>
            <p:cNvPr id="52" name="Полилиния 51"/>
            <p:cNvSpPr/>
            <p:nvPr/>
          </p:nvSpPr>
          <p:spPr>
            <a:xfrm>
              <a:off x="4857752" y="4429132"/>
              <a:ext cx="930589" cy="304697"/>
            </a:xfrm>
            <a:custGeom>
              <a:avLst/>
              <a:gdLst>
                <a:gd name="connsiteX0" fmla="*/ 0 w 959223"/>
                <a:gd name="connsiteY0" fmla="*/ 300317 h 309282"/>
                <a:gd name="connsiteX1" fmla="*/ 161364 w 959223"/>
                <a:gd name="connsiteY1" fmla="*/ 67235 h 309282"/>
                <a:gd name="connsiteX2" fmla="*/ 770964 w 959223"/>
                <a:gd name="connsiteY2" fmla="*/ 40341 h 309282"/>
                <a:gd name="connsiteX3" fmla="*/ 959223 w 959223"/>
                <a:gd name="connsiteY3" fmla="*/ 309282 h 3092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59223" h="309282">
                  <a:moveTo>
                    <a:pt x="0" y="300317"/>
                  </a:moveTo>
                  <a:cubicBezTo>
                    <a:pt x="16435" y="205440"/>
                    <a:pt x="32870" y="110564"/>
                    <a:pt x="161364" y="67235"/>
                  </a:cubicBezTo>
                  <a:cubicBezTo>
                    <a:pt x="289858" y="23906"/>
                    <a:pt x="637988" y="0"/>
                    <a:pt x="770964" y="40341"/>
                  </a:cubicBezTo>
                  <a:cubicBezTo>
                    <a:pt x="903941" y="80682"/>
                    <a:pt x="931582" y="194982"/>
                    <a:pt x="959223" y="309282"/>
                  </a:cubicBezTo>
                </a:path>
              </a:pathLst>
            </a:cu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4214810" y="4357694"/>
              <a:ext cx="35719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uk-UA" sz="2000" dirty="0"/>
                <a:t>+</a:t>
              </a:r>
              <a:endParaRPr lang="ru-RU" sz="2000" dirty="0"/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5143504" y="4357694"/>
              <a:ext cx="35719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uk-UA" sz="2000" dirty="0"/>
                <a:t>–</a:t>
              </a:r>
              <a:endParaRPr lang="ru-RU" sz="2000" dirty="0"/>
            </a:p>
          </p:txBody>
        </p:sp>
        <p:sp>
          <p:nvSpPr>
            <p:cNvPr id="35" name="Полилиния 34"/>
            <p:cNvSpPr/>
            <p:nvPr/>
          </p:nvSpPr>
          <p:spPr>
            <a:xfrm>
              <a:off x="3929058" y="4429132"/>
              <a:ext cx="930589" cy="304697"/>
            </a:xfrm>
            <a:custGeom>
              <a:avLst/>
              <a:gdLst>
                <a:gd name="connsiteX0" fmla="*/ 0 w 959223"/>
                <a:gd name="connsiteY0" fmla="*/ 300317 h 309282"/>
                <a:gd name="connsiteX1" fmla="*/ 161364 w 959223"/>
                <a:gd name="connsiteY1" fmla="*/ 67235 h 309282"/>
                <a:gd name="connsiteX2" fmla="*/ 770964 w 959223"/>
                <a:gd name="connsiteY2" fmla="*/ 40341 h 309282"/>
                <a:gd name="connsiteX3" fmla="*/ 959223 w 959223"/>
                <a:gd name="connsiteY3" fmla="*/ 309282 h 3092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59223" h="309282">
                  <a:moveTo>
                    <a:pt x="0" y="300317"/>
                  </a:moveTo>
                  <a:cubicBezTo>
                    <a:pt x="16435" y="205440"/>
                    <a:pt x="32870" y="110564"/>
                    <a:pt x="161364" y="67235"/>
                  </a:cubicBezTo>
                  <a:cubicBezTo>
                    <a:pt x="289858" y="23906"/>
                    <a:pt x="637988" y="0"/>
                    <a:pt x="770964" y="40341"/>
                  </a:cubicBezTo>
                  <a:cubicBezTo>
                    <a:pt x="903941" y="80682"/>
                    <a:pt x="931582" y="194982"/>
                    <a:pt x="959223" y="309282"/>
                  </a:cubicBezTo>
                </a:path>
              </a:pathLst>
            </a:cu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cxnSp>
          <p:nvCxnSpPr>
            <p:cNvPr id="37" name="Прямая со стрелкой 36"/>
            <p:cNvCxnSpPr/>
            <p:nvPr/>
          </p:nvCxnSpPr>
          <p:spPr>
            <a:xfrm>
              <a:off x="3643306" y="4703801"/>
              <a:ext cx="2786082" cy="5607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9" name="TextBox 38"/>
            <p:cNvSpPr txBox="1"/>
            <p:nvPr/>
          </p:nvSpPr>
          <p:spPr>
            <a:xfrm>
              <a:off x="5643570" y="4714884"/>
              <a:ext cx="428628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/>
                <a:t>40</a:t>
              </a:r>
              <a:endParaRPr lang="ru-RU" sz="1600" dirty="0"/>
            </a:p>
          </p:txBody>
        </p:sp>
        <p:sp>
          <p:nvSpPr>
            <p:cNvPr id="41" name="TextBox 40"/>
            <p:cNvSpPr txBox="1"/>
            <p:nvPr/>
          </p:nvSpPr>
          <p:spPr>
            <a:xfrm>
              <a:off x="6357950" y="4709408"/>
              <a:ext cx="346528" cy="36385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uk-UA" dirty="0"/>
                <a:t>х</a:t>
              </a:r>
              <a:endParaRPr lang="ru-RU" dirty="0"/>
            </a:p>
          </p:txBody>
        </p:sp>
        <p:sp>
          <p:nvSpPr>
            <p:cNvPr id="50" name="Овал 49"/>
            <p:cNvSpPr/>
            <p:nvPr/>
          </p:nvSpPr>
          <p:spPr>
            <a:xfrm>
              <a:off x="3857620" y="4643446"/>
              <a:ext cx="142876" cy="142876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1" name="Овал 50"/>
            <p:cNvSpPr/>
            <p:nvPr/>
          </p:nvSpPr>
          <p:spPr>
            <a:xfrm>
              <a:off x="5715008" y="4643446"/>
              <a:ext cx="142876" cy="142876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3" name="Овал 52"/>
            <p:cNvSpPr/>
            <p:nvPr/>
          </p:nvSpPr>
          <p:spPr>
            <a:xfrm>
              <a:off x="4786314" y="4643446"/>
              <a:ext cx="142876" cy="142876"/>
            </a:xfrm>
            <a:prstGeom prst="ellipse">
              <a:avLst/>
            </a:prstGeom>
            <a:solidFill>
              <a:schemeClr val="accent5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4" name="TextBox 53"/>
            <p:cNvSpPr txBox="1"/>
            <p:nvPr/>
          </p:nvSpPr>
          <p:spPr>
            <a:xfrm>
              <a:off x="4714876" y="4786322"/>
              <a:ext cx="428628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/>
                <a:t>2</a:t>
              </a:r>
              <a:endParaRPr lang="ru-RU" sz="1600" dirty="0"/>
            </a:p>
          </p:txBody>
        </p:sp>
        <p:sp>
          <p:nvSpPr>
            <p:cNvPr id="55" name="TextBox 54"/>
            <p:cNvSpPr txBox="1"/>
            <p:nvPr/>
          </p:nvSpPr>
          <p:spPr>
            <a:xfrm>
              <a:off x="3714744" y="4714884"/>
              <a:ext cx="428628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/>
                <a:t>0</a:t>
              </a:r>
              <a:endParaRPr lang="ru-RU" sz="1600" dirty="0"/>
            </a:p>
          </p:txBody>
        </p:sp>
      </p:grpSp>
      <p:sp>
        <p:nvSpPr>
          <p:cNvPr id="58" name="TextBox 57"/>
          <p:cNvSpPr txBox="1"/>
          <p:nvPr/>
        </p:nvSpPr>
        <p:spPr>
          <a:xfrm>
            <a:off x="357158" y="4714884"/>
            <a:ext cx="7858180" cy="64633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uk-UA" dirty="0">
                <a:solidFill>
                  <a:srgbClr val="002060"/>
                </a:solidFill>
              </a:rPr>
              <a:t>Оскільки функція </a:t>
            </a:r>
            <a:r>
              <a:rPr lang="en-US" dirty="0">
                <a:solidFill>
                  <a:srgbClr val="002060"/>
                </a:solidFill>
              </a:rPr>
              <a:t>S(x) </a:t>
            </a:r>
            <a:r>
              <a:rPr lang="uk-UA" dirty="0">
                <a:solidFill>
                  <a:srgbClr val="002060"/>
                </a:solidFill>
              </a:rPr>
              <a:t>має єдину точку максимуму </a:t>
            </a:r>
            <a:r>
              <a:rPr lang="en-US" dirty="0" err="1">
                <a:solidFill>
                  <a:srgbClr val="002060"/>
                </a:solidFill>
              </a:rPr>
              <a:t>x</a:t>
            </a:r>
            <a:r>
              <a:rPr lang="en-US" baseline="-25000" dirty="0" err="1">
                <a:solidFill>
                  <a:srgbClr val="002060"/>
                </a:solidFill>
              </a:rPr>
              <a:t>max</a:t>
            </a:r>
            <a:r>
              <a:rPr lang="en-US" dirty="0">
                <a:solidFill>
                  <a:srgbClr val="002060"/>
                </a:solidFill>
              </a:rPr>
              <a:t>=20</a:t>
            </a:r>
            <a:r>
              <a:rPr lang="uk-UA" dirty="0">
                <a:solidFill>
                  <a:srgbClr val="002060"/>
                </a:solidFill>
              </a:rPr>
              <a:t>, то у ній </a:t>
            </a:r>
            <a:r>
              <a:rPr lang="en-US" dirty="0">
                <a:solidFill>
                  <a:srgbClr val="002060"/>
                </a:solidFill>
              </a:rPr>
              <a:t>S(x) </a:t>
            </a:r>
            <a:r>
              <a:rPr lang="uk-UA" dirty="0">
                <a:solidFill>
                  <a:srgbClr val="002060"/>
                </a:solidFill>
              </a:rPr>
              <a:t>досягає найбільшого значення. </a:t>
            </a:r>
            <a:r>
              <a:rPr lang="en-US" dirty="0">
                <a:solidFill>
                  <a:srgbClr val="002060"/>
                </a:solidFill>
              </a:rPr>
              <a:t> </a:t>
            </a:r>
            <a:endParaRPr lang="ru-RU" baseline="30000" dirty="0">
              <a:solidFill>
                <a:srgbClr val="002060"/>
              </a:solidFill>
            </a:endParaRPr>
          </a:p>
        </p:txBody>
      </p:sp>
      <p:sp>
        <p:nvSpPr>
          <p:cNvPr id="59" name="TextBox 58"/>
          <p:cNvSpPr txBox="1"/>
          <p:nvPr/>
        </p:nvSpPr>
        <p:spPr>
          <a:xfrm>
            <a:off x="357158" y="5357826"/>
            <a:ext cx="7858180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uk-UA" dirty="0">
                <a:solidFill>
                  <a:srgbClr val="002060"/>
                </a:solidFill>
              </a:rPr>
              <a:t>Отже, розміри ділянки 20м і 80-2·20=40м.</a:t>
            </a:r>
            <a:endParaRPr lang="ru-RU" baseline="30000" dirty="0">
              <a:solidFill>
                <a:srgbClr val="002060"/>
              </a:solidFill>
            </a:endParaRPr>
          </a:p>
        </p:txBody>
      </p:sp>
      <p:sp>
        <p:nvSpPr>
          <p:cNvPr id="61" name="TextBox 60"/>
          <p:cNvSpPr txBox="1"/>
          <p:nvPr/>
        </p:nvSpPr>
        <p:spPr>
          <a:xfrm>
            <a:off x="357158" y="5715016"/>
            <a:ext cx="307183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dirty="0"/>
              <a:t>Відповідь: 20м ; 40м</a:t>
            </a:r>
            <a:r>
              <a:rPr lang="en-US" sz="2400" dirty="0"/>
              <a:t>.</a:t>
            </a:r>
            <a:endParaRPr lang="ru-RU" sz="2400" dirty="0"/>
          </a:p>
        </p:txBody>
      </p:sp>
      <p:pic>
        <p:nvPicPr>
          <p:cNvPr id="34" name="Picture 4" descr="C:\Users\User\Desktop\img_user_file_5c35f99f828cc_1_13.jp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3F5F3"/>
              </a:clrFrom>
              <a:clrTo>
                <a:srgbClr val="F3F5F3">
                  <a:alpha val="0"/>
                </a:srgbClr>
              </a:clrTo>
            </a:clrChange>
          </a:blip>
          <a:srcRect l="2500" t="6667" r="4999" b="3333"/>
          <a:stretch>
            <a:fillRect/>
          </a:stretch>
        </p:blipFill>
        <p:spPr bwMode="auto">
          <a:xfrm>
            <a:off x="6786578" y="5715016"/>
            <a:ext cx="1566311" cy="114298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/>
      <p:bldP spid="25" grpId="0"/>
      <p:bldP spid="26" grpId="0"/>
      <p:bldP spid="27" grpId="0"/>
      <p:bldP spid="29" grpId="0" animBg="1"/>
      <p:bldP spid="30" grpId="0" animBg="1"/>
      <p:bldP spid="31" grpId="0" animBg="1"/>
      <p:bldP spid="48" grpId="0"/>
      <p:bldP spid="58" grpId="0" animBg="1"/>
      <p:bldP spid="59" grpId="0" animBg="1"/>
      <p:bldP spid="6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TextBox 27"/>
          <p:cNvSpPr txBox="1"/>
          <p:nvPr/>
        </p:nvSpPr>
        <p:spPr>
          <a:xfrm>
            <a:off x="250001" y="1928802"/>
            <a:ext cx="864399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000" b="1" dirty="0" err="1">
                <a:solidFill>
                  <a:srgbClr val="002060"/>
                </a:solidFill>
              </a:rPr>
              <a:t>Розв</a:t>
            </a:r>
            <a:r>
              <a:rPr lang="en-US" sz="2000" b="1" dirty="0">
                <a:solidFill>
                  <a:srgbClr val="002060"/>
                </a:solidFill>
              </a:rPr>
              <a:t>’</a:t>
            </a:r>
            <a:r>
              <a:rPr lang="uk-UA" sz="2000" b="1" dirty="0" err="1">
                <a:solidFill>
                  <a:srgbClr val="002060"/>
                </a:solidFill>
              </a:rPr>
              <a:t>язання</a:t>
            </a:r>
            <a:r>
              <a:rPr lang="uk-UA" sz="2000" b="1" dirty="0">
                <a:solidFill>
                  <a:srgbClr val="002060"/>
                </a:solidFill>
              </a:rPr>
              <a:t>. </a:t>
            </a:r>
            <a:r>
              <a:rPr lang="uk-UA" sz="2000" dirty="0">
                <a:solidFill>
                  <a:srgbClr val="002060"/>
                </a:solidFill>
              </a:rPr>
              <a:t>Позначимо через х (у м) довжину однієї з двох сторін прямокутника, тоді  Р=2(</a:t>
            </a:r>
            <a:r>
              <a:rPr lang="uk-UA" sz="2000" dirty="0" err="1">
                <a:solidFill>
                  <a:srgbClr val="002060"/>
                </a:solidFill>
              </a:rPr>
              <a:t>х+а</a:t>
            </a:r>
            <a:r>
              <a:rPr lang="uk-UA" sz="2000" dirty="0">
                <a:solidFill>
                  <a:srgbClr val="002060"/>
                </a:solidFill>
              </a:rPr>
              <a:t>)=100,  х+а=50; </a:t>
            </a:r>
          </a:p>
          <a:p>
            <a:r>
              <a:rPr lang="uk-UA" sz="2000" dirty="0">
                <a:solidFill>
                  <a:srgbClr val="002060"/>
                </a:solidFill>
              </a:rPr>
              <a:t>друга сторона буде 50-х (м), </a:t>
            </a:r>
            <a:r>
              <a:rPr lang="en-US" sz="2000" dirty="0">
                <a:solidFill>
                  <a:srgbClr val="002060"/>
                </a:solidFill>
              </a:rPr>
              <a:t>0&lt;x&lt;50</a:t>
            </a:r>
            <a:r>
              <a:rPr lang="uk-UA" sz="2000" dirty="0">
                <a:solidFill>
                  <a:srgbClr val="002060"/>
                </a:solidFill>
              </a:rPr>
              <a:t>.</a:t>
            </a:r>
            <a:endParaRPr lang="ru-RU" sz="2000" dirty="0"/>
          </a:p>
        </p:txBody>
      </p:sp>
      <p:sp>
        <p:nvSpPr>
          <p:cNvPr id="4" name="TextBox 3"/>
          <p:cNvSpPr txBox="1"/>
          <p:nvPr/>
        </p:nvSpPr>
        <p:spPr>
          <a:xfrm>
            <a:off x="214282" y="214290"/>
            <a:ext cx="85725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b="1" dirty="0">
                <a:solidFill>
                  <a:srgbClr val="FF0000"/>
                </a:solidFill>
              </a:rPr>
              <a:t>ТЕМА. Найбільше і найменше значення функції на проміжку</a:t>
            </a:r>
            <a:endParaRPr lang="ru-RU" sz="2400" b="1" dirty="0">
              <a:solidFill>
                <a:srgbClr val="FF0000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285720" y="714356"/>
            <a:ext cx="8643998" cy="40011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uk-UA" sz="2000" b="1" dirty="0"/>
              <a:t>Практичний зміст найбільшого або найменшого значення деякої величини</a:t>
            </a:r>
            <a:endParaRPr lang="ru-RU" sz="2000" b="1" dirty="0"/>
          </a:p>
        </p:txBody>
      </p:sp>
      <p:sp>
        <p:nvSpPr>
          <p:cNvPr id="23" name="TextBox 22"/>
          <p:cNvSpPr txBox="1"/>
          <p:nvPr/>
        </p:nvSpPr>
        <p:spPr>
          <a:xfrm>
            <a:off x="250001" y="1214422"/>
            <a:ext cx="8643998" cy="707886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uk-UA" sz="2000" b="1" dirty="0">
                <a:solidFill>
                  <a:srgbClr val="002060"/>
                </a:solidFill>
              </a:rPr>
              <a:t>Приклад 5. </a:t>
            </a:r>
            <a:r>
              <a:rPr lang="uk-UA" sz="2000" dirty="0"/>
              <a:t>Є дріт завдовжки 100м. Потрібно огородити ним прямокутну ділянку найбільшої площі. Знайти розміри ділянки</a:t>
            </a:r>
            <a:endParaRPr lang="ru-RU" sz="2000" dirty="0"/>
          </a:p>
        </p:txBody>
      </p:sp>
      <p:sp>
        <p:nvSpPr>
          <p:cNvPr id="25" name="TextBox 24"/>
          <p:cNvSpPr txBox="1"/>
          <p:nvPr/>
        </p:nvSpPr>
        <p:spPr>
          <a:xfrm>
            <a:off x="7786710" y="2214554"/>
            <a:ext cx="4286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dirty="0"/>
              <a:t>х</a:t>
            </a:r>
            <a:endParaRPr lang="ru-RU" sz="2400" dirty="0"/>
          </a:p>
        </p:txBody>
      </p:sp>
      <p:sp>
        <p:nvSpPr>
          <p:cNvPr id="26" name="TextBox 25"/>
          <p:cNvSpPr txBox="1"/>
          <p:nvPr/>
        </p:nvSpPr>
        <p:spPr>
          <a:xfrm>
            <a:off x="8286776" y="3016891"/>
            <a:ext cx="8572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dirty="0"/>
              <a:t>50-х</a:t>
            </a:r>
            <a:endParaRPr lang="ru-RU" sz="2400" dirty="0"/>
          </a:p>
        </p:txBody>
      </p:sp>
      <p:sp>
        <p:nvSpPr>
          <p:cNvPr id="27" name="TextBox 26"/>
          <p:cNvSpPr txBox="1"/>
          <p:nvPr/>
        </p:nvSpPr>
        <p:spPr>
          <a:xfrm>
            <a:off x="7858148" y="3714752"/>
            <a:ext cx="4286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dirty="0"/>
              <a:t>х</a:t>
            </a:r>
            <a:endParaRPr lang="ru-RU" sz="2400" dirty="0"/>
          </a:p>
        </p:txBody>
      </p:sp>
      <p:sp>
        <p:nvSpPr>
          <p:cNvPr id="29" name="TextBox 28"/>
          <p:cNvSpPr txBox="1"/>
          <p:nvPr/>
        </p:nvSpPr>
        <p:spPr>
          <a:xfrm>
            <a:off x="285721" y="2857496"/>
            <a:ext cx="5214974" cy="40011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uk-UA" sz="2000" dirty="0">
                <a:solidFill>
                  <a:srgbClr val="002060"/>
                </a:solidFill>
              </a:rPr>
              <a:t>Площа прямокутника </a:t>
            </a:r>
            <a:r>
              <a:rPr lang="en-US" sz="2000" dirty="0">
                <a:solidFill>
                  <a:srgbClr val="002060"/>
                </a:solidFill>
              </a:rPr>
              <a:t>S(x)=x·</a:t>
            </a:r>
            <a:r>
              <a:rPr lang="uk-UA" sz="2000" dirty="0" err="1">
                <a:solidFill>
                  <a:srgbClr val="002060"/>
                </a:solidFill>
              </a:rPr>
              <a:t>а=х</a:t>
            </a:r>
            <a:r>
              <a:rPr lang="uk-UA" sz="2000" dirty="0">
                <a:solidFill>
                  <a:srgbClr val="002060"/>
                </a:solidFill>
              </a:rPr>
              <a:t>(50</a:t>
            </a:r>
            <a:r>
              <a:rPr lang="en-US" sz="2000" dirty="0">
                <a:solidFill>
                  <a:srgbClr val="002060"/>
                </a:solidFill>
              </a:rPr>
              <a:t>-x)=</a:t>
            </a:r>
            <a:r>
              <a:rPr lang="uk-UA" sz="2000" dirty="0">
                <a:solidFill>
                  <a:srgbClr val="002060"/>
                </a:solidFill>
              </a:rPr>
              <a:t>5</a:t>
            </a:r>
            <a:r>
              <a:rPr lang="en-US" sz="2000" dirty="0">
                <a:solidFill>
                  <a:srgbClr val="002060"/>
                </a:solidFill>
              </a:rPr>
              <a:t>0x-x</a:t>
            </a:r>
            <a:r>
              <a:rPr lang="en-US" sz="2000" baseline="30000" dirty="0">
                <a:solidFill>
                  <a:srgbClr val="002060"/>
                </a:solidFill>
              </a:rPr>
              <a:t>2</a:t>
            </a:r>
            <a:endParaRPr lang="ru-RU" sz="2000" baseline="30000" dirty="0">
              <a:solidFill>
                <a:srgbClr val="002060"/>
              </a:solidFill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285720" y="3214686"/>
            <a:ext cx="6750891" cy="707886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uk-UA" sz="2000" dirty="0">
                <a:solidFill>
                  <a:srgbClr val="002060"/>
                </a:solidFill>
              </a:rPr>
              <a:t>Знайдемо найбільше значення функції </a:t>
            </a:r>
            <a:r>
              <a:rPr lang="en-US" sz="2000" dirty="0">
                <a:solidFill>
                  <a:srgbClr val="002060"/>
                </a:solidFill>
              </a:rPr>
              <a:t>S(x</a:t>
            </a:r>
            <a:r>
              <a:rPr lang="uk-UA" sz="2000" dirty="0">
                <a:solidFill>
                  <a:srgbClr val="002060"/>
                </a:solidFill>
              </a:rPr>
              <a:t>) за умови</a:t>
            </a:r>
            <a:r>
              <a:rPr lang="en-US" sz="2000" dirty="0">
                <a:solidFill>
                  <a:srgbClr val="002060"/>
                </a:solidFill>
              </a:rPr>
              <a:t> </a:t>
            </a:r>
          </a:p>
          <a:p>
            <a:r>
              <a:rPr lang="uk-UA" sz="2000" dirty="0">
                <a:solidFill>
                  <a:srgbClr val="002060"/>
                </a:solidFill>
              </a:rPr>
              <a:t> х</a:t>
            </a:r>
            <a:r>
              <a:rPr lang="uk-UA" sz="2000" dirty="0">
                <a:solidFill>
                  <a:srgbClr val="002060"/>
                </a:solidFill>
                <a:sym typeface="Symbol"/>
              </a:rPr>
              <a:t>(0; 50).</a:t>
            </a:r>
            <a:endParaRPr lang="ru-RU" sz="2000" baseline="30000" dirty="0">
              <a:solidFill>
                <a:srgbClr val="002060"/>
              </a:solidFill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285720" y="3857628"/>
            <a:ext cx="3857652" cy="1015663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2060"/>
                </a:solidFill>
              </a:rPr>
              <a:t>S’(x</a:t>
            </a:r>
            <a:r>
              <a:rPr lang="uk-UA" sz="2000" dirty="0">
                <a:solidFill>
                  <a:srgbClr val="002060"/>
                </a:solidFill>
              </a:rPr>
              <a:t>)</a:t>
            </a:r>
            <a:r>
              <a:rPr lang="en-US" sz="2000" dirty="0">
                <a:solidFill>
                  <a:srgbClr val="002060"/>
                </a:solidFill>
              </a:rPr>
              <a:t>=50-2x;  </a:t>
            </a:r>
            <a:endParaRPr lang="uk-UA" sz="2000" dirty="0">
              <a:solidFill>
                <a:srgbClr val="002060"/>
              </a:solidFill>
            </a:endParaRPr>
          </a:p>
          <a:p>
            <a:r>
              <a:rPr lang="en-US" sz="2000" dirty="0">
                <a:solidFill>
                  <a:srgbClr val="002060"/>
                </a:solidFill>
              </a:rPr>
              <a:t>S’(x)=0, </a:t>
            </a:r>
          </a:p>
          <a:p>
            <a:r>
              <a:rPr lang="en-US" sz="2000" dirty="0">
                <a:solidFill>
                  <a:srgbClr val="002060"/>
                </a:solidFill>
              </a:rPr>
              <a:t>50-2x=0; x=25 – </a:t>
            </a:r>
            <a:r>
              <a:rPr lang="uk-UA" sz="2000" dirty="0">
                <a:solidFill>
                  <a:srgbClr val="002060"/>
                </a:solidFill>
              </a:rPr>
              <a:t>критична точка</a:t>
            </a:r>
            <a:endParaRPr lang="ru-RU" sz="2000" baseline="30000" dirty="0">
              <a:solidFill>
                <a:srgbClr val="002060"/>
              </a:solidFill>
            </a:endParaRPr>
          </a:p>
        </p:txBody>
      </p:sp>
      <p:cxnSp>
        <p:nvCxnSpPr>
          <p:cNvPr id="46" name="Прямая со стрелкой 45"/>
          <p:cNvCxnSpPr/>
          <p:nvPr/>
        </p:nvCxnSpPr>
        <p:spPr>
          <a:xfrm>
            <a:off x="5929322" y="4357694"/>
            <a:ext cx="642942" cy="28575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TextBox 47"/>
          <p:cNvSpPr txBox="1"/>
          <p:nvPr/>
        </p:nvSpPr>
        <p:spPr>
          <a:xfrm>
            <a:off x="5572132" y="3643314"/>
            <a:ext cx="6429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002060"/>
                </a:solidFill>
              </a:rPr>
              <a:t>max</a:t>
            </a:r>
            <a:endParaRPr lang="ru-RU" b="1" dirty="0">
              <a:solidFill>
                <a:srgbClr val="002060"/>
              </a:solidFill>
            </a:endParaRPr>
          </a:p>
        </p:txBody>
      </p:sp>
      <p:cxnSp>
        <p:nvCxnSpPr>
          <p:cNvPr id="45" name="Прямая со стрелкой 44"/>
          <p:cNvCxnSpPr/>
          <p:nvPr/>
        </p:nvCxnSpPr>
        <p:spPr>
          <a:xfrm flipV="1">
            <a:off x="4929190" y="4429132"/>
            <a:ext cx="642942" cy="21431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" name="Группа 56"/>
          <p:cNvGrpSpPr/>
          <p:nvPr/>
        </p:nvGrpSpPr>
        <p:grpSpPr>
          <a:xfrm>
            <a:off x="4572000" y="3929066"/>
            <a:ext cx="3061172" cy="767182"/>
            <a:chOff x="3643306" y="4357694"/>
            <a:chExt cx="3061172" cy="767182"/>
          </a:xfrm>
        </p:grpSpPr>
        <p:sp>
          <p:nvSpPr>
            <p:cNvPr id="52" name="Полилиния 51"/>
            <p:cNvSpPr/>
            <p:nvPr/>
          </p:nvSpPr>
          <p:spPr>
            <a:xfrm>
              <a:off x="4857752" y="4429132"/>
              <a:ext cx="930589" cy="304697"/>
            </a:xfrm>
            <a:custGeom>
              <a:avLst/>
              <a:gdLst>
                <a:gd name="connsiteX0" fmla="*/ 0 w 959223"/>
                <a:gd name="connsiteY0" fmla="*/ 300317 h 309282"/>
                <a:gd name="connsiteX1" fmla="*/ 161364 w 959223"/>
                <a:gd name="connsiteY1" fmla="*/ 67235 h 309282"/>
                <a:gd name="connsiteX2" fmla="*/ 770964 w 959223"/>
                <a:gd name="connsiteY2" fmla="*/ 40341 h 309282"/>
                <a:gd name="connsiteX3" fmla="*/ 959223 w 959223"/>
                <a:gd name="connsiteY3" fmla="*/ 309282 h 3092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59223" h="309282">
                  <a:moveTo>
                    <a:pt x="0" y="300317"/>
                  </a:moveTo>
                  <a:cubicBezTo>
                    <a:pt x="16435" y="205440"/>
                    <a:pt x="32870" y="110564"/>
                    <a:pt x="161364" y="67235"/>
                  </a:cubicBezTo>
                  <a:cubicBezTo>
                    <a:pt x="289858" y="23906"/>
                    <a:pt x="637988" y="0"/>
                    <a:pt x="770964" y="40341"/>
                  </a:cubicBezTo>
                  <a:cubicBezTo>
                    <a:pt x="903941" y="80682"/>
                    <a:pt x="931582" y="194982"/>
                    <a:pt x="959223" y="309282"/>
                  </a:cubicBezTo>
                </a:path>
              </a:pathLst>
            </a:cu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4214810" y="4357694"/>
              <a:ext cx="35719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uk-UA" sz="2000" dirty="0"/>
                <a:t>+</a:t>
              </a:r>
              <a:endParaRPr lang="ru-RU" sz="2000" dirty="0"/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5143504" y="4357694"/>
              <a:ext cx="35719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uk-UA" sz="2000" dirty="0"/>
                <a:t>–</a:t>
              </a:r>
              <a:endParaRPr lang="ru-RU" sz="2000" dirty="0"/>
            </a:p>
          </p:txBody>
        </p:sp>
        <p:sp>
          <p:nvSpPr>
            <p:cNvPr id="35" name="Полилиния 34"/>
            <p:cNvSpPr/>
            <p:nvPr/>
          </p:nvSpPr>
          <p:spPr>
            <a:xfrm>
              <a:off x="3929058" y="4429132"/>
              <a:ext cx="930589" cy="304697"/>
            </a:xfrm>
            <a:custGeom>
              <a:avLst/>
              <a:gdLst>
                <a:gd name="connsiteX0" fmla="*/ 0 w 959223"/>
                <a:gd name="connsiteY0" fmla="*/ 300317 h 309282"/>
                <a:gd name="connsiteX1" fmla="*/ 161364 w 959223"/>
                <a:gd name="connsiteY1" fmla="*/ 67235 h 309282"/>
                <a:gd name="connsiteX2" fmla="*/ 770964 w 959223"/>
                <a:gd name="connsiteY2" fmla="*/ 40341 h 309282"/>
                <a:gd name="connsiteX3" fmla="*/ 959223 w 959223"/>
                <a:gd name="connsiteY3" fmla="*/ 309282 h 3092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59223" h="309282">
                  <a:moveTo>
                    <a:pt x="0" y="300317"/>
                  </a:moveTo>
                  <a:cubicBezTo>
                    <a:pt x="16435" y="205440"/>
                    <a:pt x="32870" y="110564"/>
                    <a:pt x="161364" y="67235"/>
                  </a:cubicBezTo>
                  <a:cubicBezTo>
                    <a:pt x="289858" y="23906"/>
                    <a:pt x="637988" y="0"/>
                    <a:pt x="770964" y="40341"/>
                  </a:cubicBezTo>
                  <a:cubicBezTo>
                    <a:pt x="903941" y="80682"/>
                    <a:pt x="931582" y="194982"/>
                    <a:pt x="959223" y="309282"/>
                  </a:cubicBezTo>
                </a:path>
              </a:pathLst>
            </a:cu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cxnSp>
          <p:nvCxnSpPr>
            <p:cNvPr id="37" name="Прямая со стрелкой 36"/>
            <p:cNvCxnSpPr/>
            <p:nvPr/>
          </p:nvCxnSpPr>
          <p:spPr>
            <a:xfrm>
              <a:off x="3643306" y="4703801"/>
              <a:ext cx="2786082" cy="5607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9" name="TextBox 38"/>
            <p:cNvSpPr txBox="1"/>
            <p:nvPr/>
          </p:nvSpPr>
          <p:spPr>
            <a:xfrm>
              <a:off x="5643570" y="4714884"/>
              <a:ext cx="428628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uk-UA" sz="1600" dirty="0"/>
                <a:t>5</a:t>
              </a:r>
              <a:r>
                <a:rPr lang="en-US" sz="1600" dirty="0"/>
                <a:t>0</a:t>
              </a:r>
              <a:endParaRPr lang="ru-RU" sz="1600" dirty="0"/>
            </a:p>
          </p:txBody>
        </p:sp>
        <p:sp>
          <p:nvSpPr>
            <p:cNvPr id="41" name="TextBox 40"/>
            <p:cNvSpPr txBox="1"/>
            <p:nvPr/>
          </p:nvSpPr>
          <p:spPr>
            <a:xfrm>
              <a:off x="6357950" y="4709408"/>
              <a:ext cx="346528" cy="36385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uk-UA" dirty="0"/>
                <a:t>х</a:t>
              </a:r>
              <a:endParaRPr lang="ru-RU" dirty="0"/>
            </a:p>
          </p:txBody>
        </p:sp>
        <p:sp>
          <p:nvSpPr>
            <p:cNvPr id="50" name="Овал 49"/>
            <p:cNvSpPr/>
            <p:nvPr/>
          </p:nvSpPr>
          <p:spPr>
            <a:xfrm>
              <a:off x="3857620" y="4643446"/>
              <a:ext cx="142876" cy="142876"/>
            </a:xfrm>
            <a:prstGeom prst="ellipse">
              <a:avLst/>
            </a:prstGeom>
            <a:solidFill>
              <a:schemeClr val="accent5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1" name="Овал 50"/>
            <p:cNvSpPr/>
            <p:nvPr/>
          </p:nvSpPr>
          <p:spPr>
            <a:xfrm>
              <a:off x="5715008" y="4643446"/>
              <a:ext cx="142876" cy="142876"/>
            </a:xfrm>
            <a:prstGeom prst="ellipse">
              <a:avLst/>
            </a:prstGeom>
            <a:solidFill>
              <a:schemeClr val="accent5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3" name="Овал 52"/>
            <p:cNvSpPr/>
            <p:nvPr/>
          </p:nvSpPr>
          <p:spPr>
            <a:xfrm>
              <a:off x="4786314" y="4643446"/>
              <a:ext cx="142876" cy="142876"/>
            </a:xfrm>
            <a:prstGeom prst="ellipse">
              <a:avLst/>
            </a:prstGeom>
            <a:solidFill>
              <a:schemeClr val="accent5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4" name="TextBox 53"/>
            <p:cNvSpPr txBox="1"/>
            <p:nvPr/>
          </p:nvSpPr>
          <p:spPr>
            <a:xfrm>
              <a:off x="4714876" y="4786322"/>
              <a:ext cx="428628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/>
                <a:t>2</a:t>
              </a:r>
              <a:r>
                <a:rPr lang="uk-UA" sz="1600" dirty="0"/>
                <a:t>5</a:t>
              </a:r>
              <a:endParaRPr lang="ru-RU" sz="1600" dirty="0"/>
            </a:p>
          </p:txBody>
        </p:sp>
        <p:sp>
          <p:nvSpPr>
            <p:cNvPr id="55" name="TextBox 54"/>
            <p:cNvSpPr txBox="1"/>
            <p:nvPr/>
          </p:nvSpPr>
          <p:spPr>
            <a:xfrm>
              <a:off x="3714744" y="4714884"/>
              <a:ext cx="428628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/>
                <a:t>0</a:t>
              </a:r>
              <a:endParaRPr lang="ru-RU" sz="1600" dirty="0"/>
            </a:p>
          </p:txBody>
        </p:sp>
      </p:grpSp>
      <p:sp>
        <p:nvSpPr>
          <p:cNvPr id="58" name="TextBox 57"/>
          <p:cNvSpPr txBox="1"/>
          <p:nvPr/>
        </p:nvSpPr>
        <p:spPr>
          <a:xfrm>
            <a:off x="285720" y="4786322"/>
            <a:ext cx="7858180" cy="707886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2000" dirty="0" err="1">
                <a:solidFill>
                  <a:srgbClr val="002060"/>
                </a:solidFill>
              </a:rPr>
              <a:t>x</a:t>
            </a:r>
            <a:r>
              <a:rPr lang="en-US" sz="2000" baseline="-25000" dirty="0" err="1">
                <a:solidFill>
                  <a:srgbClr val="002060"/>
                </a:solidFill>
              </a:rPr>
              <a:t>max</a:t>
            </a:r>
            <a:r>
              <a:rPr lang="en-US" sz="2000" dirty="0">
                <a:solidFill>
                  <a:srgbClr val="002060"/>
                </a:solidFill>
              </a:rPr>
              <a:t>=2</a:t>
            </a:r>
            <a:r>
              <a:rPr lang="uk-UA" sz="2000" dirty="0">
                <a:solidFill>
                  <a:srgbClr val="002060"/>
                </a:solidFill>
              </a:rPr>
              <a:t>5 – точка максимуму, тоді  на заданому інтервалі функція </a:t>
            </a:r>
            <a:r>
              <a:rPr lang="en-US" sz="2000" dirty="0">
                <a:solidFill>
                  <a:srgbClr val="002060"/>
                </a:solidFill>
              </a:rPr>
              <a:t>S(x)</a:t>
            </a:r>
            <a:r>
              <a:rPr lang="uk-UA" sz="2000" dirty="0">
                <a:solidFill>
                  <a:srgbClr val="002060"/>
                </a:solidFill>
              </a:rPr>
              <a:t> набуває найбільшого значення в точці х=25. </a:t>
            </a:r>
            <a:r>
              <a:rPr lang="en-US" sz="2000" dirty="0">
                <a:solidFill>
                  <a:srgbClr val="002060"/>
                </a:solidFill>
              </a:rPr>
              <a:t> </a:t>
            </a:r>
            <a:endParaRPr lang="ru-RU" sz="2000" baseline="30000" dirty="0">
              <a:solidFill>
                <a:srgbClr val="002060"/>
              </a:solidFill>
            </a:endParaRPr>
          </a:p>
        </p:txBody>
      </p:sp>
      <p:sp>
        <p:nvSpPr>
          <p:cNvPr id="59" name="TextBox 58"/>
          <p:cNvSpPr txBox="1"/>
          <p:nvPr/>
        </p:nvSpPr>
        <p:spPr>
          <a:xfrm>
            <a:off x="285720" y="5435758"/>
            <a:ext cx="8286808" cy="707886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uk-UA" sz="2000" dirty="0">
                <a:solidFill>
                  <a:srgbClr val="002060"/>
                </a:solidFill>
              </a:rPr>
              <a:t>Отже, розміри ділянки 25м і 50-25=25м, тобто коли ділянка має форму квадрата зі стороною 25м</a:t>
            </a:r>
            <a:endParaRPr lang="ru-RU" sz="2000" baseline="30000" dirty="0">
              <a:solidFill>
                <a:srgbClr val="002060"/>
              </a:solidFill>
            </a:endParaRPr>
          </a:p>
        </p:txBody>
      </p:sp>
      <p:sp>
        <p:nvSpPr>
          <p:cNvPr id="61" name="TextBox 60"/>
          <p:cNvSpPr txBox="1"/>
          <p:nvPr/>
        </p:nvSpPr>
        <p:spPr>
          <a:xfrm>
            <a:off x="357158" y="6039169"/>
            <a:ext cx="707236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dirty="0"/>
              <a:t>Відповідь: 25м</a:t>
            </a:r>
            <a:r>
              <a:rPr lang="en-US" sz="2400" dirty="0"/>
              <a:t>.</a:t>
            </a:r>
            <a:endParaRPr lang="ru-RU" sz="2400" dirty="0"/>
          </a:p>
        </p:txBody>
      </p:sp>
      <p:sp>
        <p:nvSpPr>
          <p:cNvPr id="34" name="Прямоугольник 33"/>
          <p:cNvSpPr/>
          <p:nvPr/>
        </p:nvSpPr>
        <p:spPr>
          <a:xfrm>
            <a:off x="7643834" y="2643182"/>
            <a:ext cx="642918" cy="1126489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6" name="TextBox 35"/>
          <p:cNvSpPr txBox="1"/>
          <p:nvPr/>
        </p:nvSpPr>
        <p:spPr>
          <a:xfrm>
            <a:off x="6786578" y="2967335"/>
            <a:ext cx="8572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dirty="0"/>
              <a:t>50-х</a:t>
            </a:r>
            <a:endParaRPr lang="ru-RU" sz="2400" dirty="0"/>
          </a:p>
        </p:txBody>
      </p:sp>
      <p:pic>
        <p:nvPicPr>
          <p:cNvPr id="38" name="Picture 4" descr="C:\Users\User\Desktop\img_user_file_5c35f99f828cc_1_13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3F5F3"/>
              </a:clrFrom>
              <a:clrTo>
                <a:srgbClr val="F3F5F3">
                  <a:alpha val="0"/>
                </a:srgbClr>
              </a:clrTo>
            </a:clrChange>
          </a:blip>
          <a:srcRect l="2500" t="6667" r="4999" b="3333"/>
          <a:stretch>
            <a:fillRect/>
          </a:stretch>
        </p:blipFill>
        <p:spPr bwMode="auto">
          <a:xfrm>
            <a:off x="7215206" y="5715016"/>
            <a:ext cx="1566311" cy="114298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/>
      <p:bldP spid="25" grpId="0"/>
      <p:bldP spid="26" grpId="0"/>
      <p:bldP spid="27" grpId="0"/>
      <p:bldP spid="29" grpId="0" animBg="1"/>
      <p:bldP spid="30" grpId="0" animBg="1"/>
      <p:bldP spid="31" grpId="0" animBg="1"/>
      <p:bldP spid="48" grpId="0"/>
      <p:bldP spid="58" grpId="0" animBg="1"/>
      <p:bldP spid="59" grpId="0" animBg="1"/>
      <p:bldP spid="61" grpId="0"/>
      <p:bldP spid="3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TextBox 27"/>
          <p:cNvSpPr txBox="1"/>
          <p:nvPr/>
        </p:nvSpPr>
        <p:spPr>
          <a:xfrm>
            <a:off x="250001" y="1643050"/>
            <a:ext cx="864399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000" b="1" dirty="0" err="1">
                <a:solidFill>
                  <a:srgbClr val="002060"/>
                </a:solidFill>
              </a:rPr>
              <a:t>Розв</a:t>
            </a:r>
            <a:r>
              <a:rPr lang="en-US" sz="2000" b="1" dirty="0">
                <a:solidFill>
                  <a:srgbClr val="002060"/>
                </a:solidFill>
              </a:rPr>
              <a:t>’</a:t>
            </a:r>
            <a:r>
              <a:rPr lang="uk-UA" sz="2000" b="1" dirty="0" err="1">
                <a:solidFill>
                  <a:srgbClr val="002060"/>
                </a:solidFill>
              </a:rPr>
              <a:t>язання</a:t>
            </a:r>
            <a:r>
              <a:rPr lang="uk-UA" sz="2000" b="1" dirty="0">
                <a:solidFill>
                  <a:srgbClr val="002060"/>
                </a:solidFill>
              </a:rPr>
              <a:t>. </a:t>
            </a:r>
            <a:r>
              <a:rPr lang="uk-UA" sz="2000" dirty="0">
                <a:solidFill>
                  <a:srgbClr val="002060"/>
                </a:solidFill>
              </a:rPr>
              <a:t>Нехай І доданок буде х , тоді ІІ доданок буде 100-х, </a:t>
            </a:r>
            <a:r>
              <a:rPr lang="en-US" sz="2000" dirty="0">
                <a:solidFill>
                  <a:srgbClr val="002060"/>
                </a:solidFill>
              </a:rPr>
              <a:t>0&lt;x&lt;100.</a:t>
            </a:r>
            <a:endParaRPr lang="ru-RU" sz="2000" dirty="0"/>
          </a:p>
        </p:txBody>
      </p:sp>
      <p:sp>
        <p:nvSpPr>
          <p:cNvPr id="4" name="TextBox 3"/>
          <p:cNvSpPr txBox="1"/>
          <p:nvPr/>
        </p:nvSpPr>
        <p:spPr>
          <a:xfrm>
            <a:off x="214282" y="214290"/>
            <a:ext cx="85725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b="1" dirty="0">
                <a:solidFill>
                  <a:srgbClr val="FF0000"/>
                </a:solidFill>
              </a:rPr>
              <a:t>ТЕМА. Найбільше і найменше значення функції на проміжку</a:t>
            </a:r>
            <a:endParaRPr lang="ru-RU" sz="2400" b="1" dirty="0">
              <a:solidFill>
                <a:srgbClr val="FF0000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285720" y="714356"/>
            <a:ext cx="8643998" cy="40011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uk-UA" sz="2000" b="1" dirty="0"/>
              <a:t>Практичний зміст найбільшого або найменшого значення деякої величини</a:t>
            </a:r>
            <a:endParaRPr lang="ru-RU" sz="2000" b="1" dirty="0"/>
          </a:p>
        </p:txBody>
      </p:sp>
      <p:sp>
        <p:nvSpPr>
          <p:cNvPr id="23" name="TextBox 22"/>
          <p:cNvSpPr txBox="1"/>
          <p:nvPr/>
        </p:nvSpPr>
        <p:spPr>
          <a:xfrm>
            <a:off x="250001" y="1214422"/>
            <a:ext cx="8643998" cy="40011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uk-UA" sz="2000" b="1" dirty="0">
                <a:solidFill>
                  <a:srgbClr val="002060"/>
                </a:solidFill>
              </a:rPr>
              <a:t>Приклад 6. </a:t>
            </a:r>
            <a:r>
              <a:rPr lang="uk-UA" sz="2000" dirty="0"/>
              <a:t>Розкладіть число 100 на два доданки, добуток яких найбільший.</a:t>
            </a:r>
            <a:endParaRPr lang="ru-RU" sz="2000" dirty="0"/>
          </a:p>
        </p:txBody>
      </p:sp>
      <p:sp>
        <p:nvSpPr>
          <p:cNvPr id="29" name="TextBox 28"/>
          <p:cNvSpPr txBox="1"/>
          <p:nvPr/>
        </p:nvSpPr>
        <p:spPr>
          <a:xfrm>
            <a:off x="357158" y="2071678"/>
            <a:ext cx="5214974" cy="40011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uk-UA" sz="2000" dirty="0">
                <a:solidFill>
                  <a:srgbClr val="002060"/>
                </a:solidFill>
              </a:rPr>
              <a:t>Складаємо функцію  у</a:t>
            </a:r>
            <a:r>
              <a:rPr lang="en-US" sz="2000" dirty="0">
                <a:solidFill>
                  <a:srgbClr val="002060"/>
                </a:solidFill>
              </a:rPr>
              <a:t>=x·</a:t>
            </a:r>
            <a:r>
              <a:rPr lang="uk-UA" sz="2000" dirty="0">
                <a:solidFill>
                  <a:srgbClr val="002060"/>
                </a:solidFill>
              </a:rPr>
              <a:t>(100-х)=10</a:t>
            </a:r>
            <a:r>
              <a:rPr lang="en-US" sz="2000" dirty="0">
                <a:solidFill>
                  <a:srgbClr val="002060"/>
                </a:solidFill>
              </a:rPr>
              <a:t>0x-x</a:t>
            </a:r>
            <a:r>
              <a:rPr lang="en-US" sz="2000" baseline="30000" dirty="0">
                <a:solidFill>
                  <a:srgbClr val="002060"/>
                </a:solidFill>
              </a:rPr>
              <a:t>2</a:t>
            </a:r>
            <a:endParaRPr lang="ru-RU" sz="2000" baseline="30000" dirty="0">
              <a:solidFill>
                <a:srgbClr val="002060"/>
              </a:solidFill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285720" y="2428868"/>
            <a:ext cx="6929486" cy="40011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uk-UA" sz="2000" dirty="0">
                <a:solidFill>
                  <a:srgbClr val="002060"/>
                </a:solidFill>
              </a:rPr>
              <a:t>Знайдемо найбільше значення функції у за умови  х</a:t>
            </a:r>
            <a:r>
              <a:rPr lang="uk-UA" sz="2000" dirty="0">
                <a:solidFill>
                  <a:srgbClr val="002060"/>
                </a:solidFill>
                <a:sym typeface="Symbol"/>
              </a:rPr>
              <a:t>(0; 100).</a:t>
            </a:r>
            <a:endParaRPr lang="ru-RU" sz="2000" baseline="30000" dirty="0">
              <a:solidFill>
                <a:srgbClr val="002060"/>
              </a:solidFill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428596" y="2857496"/>
            <a:ext cx="3857652" cy="1015663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uk-UA" sz="2000" dirty="0">
                <a:solidFill>
                  <a:srgbClr val="002060"/>
                </a:solidFill>
              </a:rPr>
              <a:t>у</a:t>
            </a:r>
            <a:r>
              <a:rPr lang="en-US" sz="2000" dirty="0">
                <a:solidFill>
                  <a:srgbClr val="002060"/>
                </a:solidFill>
              </a:rPr>
              <a:t>’=</a:t>
            </a:r>
            <a:r>
              <a:rPr lang="uk-UA" sz="2000" dirty="0">
                <a:solidFill>
                  <a:srgbClr val="002060"/>
                </a:solidFill>
              </a:rPr>
              <a:t>10</a:t>
            </a:r>
            <a:r>
              <a:rPr lang="en-US" sz="2000" dirty="0">
                <a:solidFill>
                  <a:srgbClr val="002060"/>
                </a:solidFill>
              </a:rPr>
              <a:t>0-2x;  </a:t>
            </a:r>
            <a:endParaRPr lang="uk-UA" sz="2000" dirty="0">
              <a:solidFill>
                <a:srgbClr val="002060"/>
              </a:solidFill>
            </a:endParaRPr>
          </a:p>
          <a:p>
            <a:r>
              <a:rPr lang="uk-UA" sz="2000" dirty="0">
                <a:solidFill>
                  <a:srgbClr val="002060"/>
                </a:solidFill>
              </a:rPr>
              <a:t>у</a:t>
            </a:r>
            <a:r>
              <a:rPr lang="en-US" sz="2000" dirty="0">
                <a:solidFill>
                  <a:srgbClr val="002060"/>
                </a:solidFill>
              </a:rPr>
              <a:t>’=0, </a:t>
            </a:r>
          </a:p>
          <a:p>
            <a:r>
              <a:rPr lang="uk-UA" sz="2000" dirty="0">
                <a:solidFill>
                  <a:srgbClr val="002060"/>
                </a:solidFill>
              </a:rPr>
              <a:t>10</a:t>
            </a:r>
            <a:r>
              <a:rPr lang="en-US" sz="2000" dirty="0">
                <a:solidFill>
                  <a:srgbClr val="002060"/>
                </a:solidFill>
              </a:rPr>
              <a:t>0-</a:t>
            </a:r>
            <a:r>
              <a:rPr lang="uk-UA" sz="2000" dirty="0">
                <a:solidFill>
                  <a:srgbClr val="002060"/>
                </a:solidFill>
              </a:rPr>
              <a:t>2</a:t>
            </a:r>
            <a:r>
              <a:rPr lang="en-US" sz="2000" dirty="0">
                <a:solidFill>
                  <a:srgbClr val="002060"/>
                </a:solidFill>
              </a:rPr>
              <a:t>x=0; x=</a:t>
            </a:r>
            <a:r>
              <a:rPr lang="uk-UA" sz="2000" dirty="0">
                <a:solidFill>
                  <a:srgbClr val="002060"/>
                </a:solidFill>
              </a:rPr>
              <a:t>50</a:t>
            </a:r>
            <a:r>
              <a:rPr lang="en-US" sz="2000" dirty="0">
                <a:solidFill>
                  <a:srgbClr val="002060"/>
                </a:solidFill>
              </a:rPr>
              <a:t> – </a:t>
            </a:r>
            <a:r>
              <a:rPr lang="uk-UA" sz="2000" dirty="0">
                <a:solidFill>
                  <a:srgbClr val="002060"/>
                </a:solidFill>
              </a:rPr>
              <a:t>критична точка</a:t>
            </a:r>
            <a:endParaRPr lang="ru-RU" sz="2000" baseline="30000" dirty="0">
              <a:solidFill>
                <a:srgbClr val="002060"/>
              </a:solidFill>
            </a:endParaRPr>
          </a:p>
        </p:txBody>
      </p:sp>
      <p:cxnSp>
        <p:nvCxnSpPr>
          <p:cNvPr id="46" name="Прямая со стрелкой 45"/>
          <p:cNvCxnSpPr/>
          <p:nvPr/>
        </p:nvCxnSpPr>
        <p:spPr>
          <a:xfrm>
            <a:off x="6286512" y="3571876"/>
            <a:ext cx="642942" cy="28575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TextBox 47"/>
          <p:cNvSpPr txBox="1"/>
          <p:nvPr/>
        </p:nvSpPr>
        <p:spPr>
          <a:xfrm>
            <a:off x="5786446" y="2786058"/>
            <a:ext cx="6429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002060"/>
                </a:solidFill>
              </a:rPr>
              <a:t>max</a:t>
            </a:r>
            <a:endParaRPr lang="ru-RU" b="1" dirty="0">
              <a:solidFill>
                <a:srgbClr val="002060"/>
              </a:solidFill>
            </a:endParaRPr>
          </a:p>
        </p:txBody>
      </p:sp>
      <p:cxnSp>
        <p:nvCxnSpPr>
          <p:cNvPr id="45" name="Прямая со стрелкой 44"/>
          <p:cNvCxnSpPr/>
          <p:nvPr/>
        </p:nvCxnSpPr>
        <p:spPr>
          <a:xfrm flipV="1">
            <a:off x="5214942" y="3571876"/>
            <a:ext cx="642942" cy="21431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" name="Группа 56"/>
          <p:cNvGrpSpPr/>
          <p:nvPr/>
        </p:nvGrpSpPr>
        <p:grpSpPr>
          <a:xfrm>
            <a:off x="4857752" y="3090446"/>
            <a:ext cx="3061172" cy="767182"/>
            <a:chOff x="3643306" y="4357694"/>
            <a:chExt cx="3061172" cy="767182"/>
          </a:xfrm>
        </p:grpSpPr>
        <p:sp>
          <p:nvSpPr>
            <p:cNvPr id="52" name="Полилиния 51"/>
            <p:cNvSpPr/>
            <p:nvPr/>
          </p:nvSpPr>
          <p:spPr>
            <a:xfrm>
              <a:off x="4857752" y="4429132"/>
              <a:ext cx="930589" cy="304697"/>
            </a:xfrm>
            <a:custGeom>
              <a:avLst/>
              <a:gdLst>
                <a:gd name="connsiteX0" fmla="*/ 0 w 959223"/>
                <a:gd name="connsiteY0" fmla="*/ 300317 h 309282"/>
                <a:gd name="connsiteX1" fmla="*/ 161364 w 959223"/>
                <a:gd name="connsiteY1" fmla="*/ 67235 h 309282"/>
                <a:gd name="connsiteX2" fmla="*/ 770964 w 959223"/>
                <a:gd name="connsiteY2" fmla="*/ 40341 h 309282"/>
                <a:gd name="connsiteX3" fmla="*/ 959223 w 959223"/>
                <a:gd name="connsiteY3" fmla="*/ 309282 h 3092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59223" h="309282">
                  <a:moveTo>
                    <a:pt x="0" y="300317"/>
                  </a:moveTo>
                  <a:cubicBezTo>
                    <a:pt x="16435" y="205440"/>
                    <a:pt x="32870" y="110564"/>
                    <a:pt x="161364" y="67235"/>
                  </a:cubicBezTo>
                  <a:cubicBezTo>
                    <a:pt x="289858" y="23906"/>
                    <a:pt x="637988" y="0"/>
                    <a:pt x="770964" y="40341"/>
                  </a:cubicBezTo>
                  <a:cubicBezTo>
                    <a:pt x="903941" y="80682"/>
                    <a:pt x="931582" y="194982"/>
                    <a:pt x="959223" y="309282"/>
                  </a:cubicBezTo>
                </a:path>
              </a:pathLst>
            </a:cu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4214810" y="4357694"/>
              <a:ext cx="35719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uk-UA" sz="2000" dirty="0"/>
                <a:t>+</a:t>
              </a:r>
              <a:endParaRPr lang="ru-RU" sz="2000" dirty="0"/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5143504" y="4357694"/>
              <a:ext cx="35719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uk-UA" sz="2000" dirty="0"/>
                <a:t>–</a:t>
              </a:r>
              <a:endParaRPr lang="ru-RU" sz="2000" dirty="0"/>
            </a:p>
          </p:txBody>
        </p:sp>
        <p:sp>
          <p:nvSpPr>
            <p:cNvPr id="35" name="Полилиния 34"/>
            <p:cNvSpPr/>
            <p:nvPr/>
          </p:nvSpPr>
          <p:spPr>
            <a:xfrm>
              <a:off x="3929058" y="4429132"/>
              <a:ext cx="930589" cy="304697"/>
            </a:xfrm>
            <a:custGeom>
              <a:avLst/>
              <a:gdLst>
                <a:gd name="connsiteX0" fmla="*/ 0 w 959223"/>
                <a:gd name="connsiteY0" fmla="*/ 300317 h 309282"/>
                <a:gd name="connsiteX1" fmla="*/ 161364 w 959223"/>
                <a:gd name="connsiteY1" fmla="*/ 67235 h 309282"/>
                <a:gd name="connsiteX2" fmla="*/ 770964 w 959223"/>
                <a:gd name="connsiteY2" fmla="*/ 40341 h 309282"/>
                <a:gd name="connsiteX3" fmla="*/ 959223 w 959223"/>
                <a:gd name="connsiteY3" fmla="*/ 309282 h 3092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59223" h="309282">
                  <a:moveTo>
                    <a:pt x="0" y="300317"/>
                  </a:moveTo>
                  <a:cubicBezTo>
                    <a:pt x="16435" y="205440"/>
                    <a:pt x="32870" y="110564"/>
                    <a:pt x="161364" y="67235"/>
                  </a:cubicBezTo>
                  <a:cubicBezTo>
                    <a:pt x="289858" y="23906"/>
                    <a:pt x="637988" y="0"/>
                    <a:pt x="770964" y="40341"/>
                  </a:cubicBezTo>
                  <a:cubicBezTo>
                    <a:pt x="903941" y="80682"/>
                    <a:pt x="931582" y="194982"/>
                    <a:pt x="959223" y="309282"/>
                  </a:cubicBezTo>
                </a:path>
              </a:pathLst>
            </a:cu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cxnSp>
          <p:nvCxnSpPr>
            <p:cNvPr id="37" name="Прямая со стрелкой 36"/>
            <p:cNvCxnSpPr/>
            <p:nvPr/>
          </p:nvCxnSpPr>
          <p:spPr>
            <a:xfrm>
              <a:off x="3643306" y="4703801"/>
              <a:ext cx="2786082" cy="5607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9" name="TextBox 38"/>
            <p:cNvSpPr txBox="1"/>
            <p:nvPr/>
          </p:nvSpPr>
          <p:spPr>
            <a:xfrm>
              <a:off x="5643570" y="4714884"/>
              <a:ext cx="642942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uk-UA" sz="1600" dirty="0"/>
                <a:t>10</a:t>
              </a:r>
              <a:r>
                <a:rPr lang="en-US" sz="1600" dirty="0"/>
                <a:t>0</a:t>
              </a:r>
              <a:endParaRPr lang="ru-RU" sz="1600" dirty="0"/>
            </a:p>
          </p:txBody>
        </p:sp>
        <p:sp>
          <p:nvSpPr>
            <p:cNvPr id="41" name="TextBox 40"/>
            <p:cNvSpPr txBox="1"/>
            <p:nvPr/>
          </p:nvSpPr>
          <p:spPr>
            <a:xfrm>
              <a:off x="6357950" y="4709408"/>
              <a:ext cx="346528" cy="36385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uk-UA" dirty="0"/>
                <a:t>х</a:t>
              </a:r>
              <a:endParaRPr lang="ru-RU" dirty="0"/>
            </a:p>
          </p:txBody>
        </p:sp>
        <p:sp>
          <p:nvSpPr>
            <p:cNvPr id="50" name="Овал 49"/>
            <p:cNvSpPr/>
            <p:nvPr/>
          </p:nvSpPr>
          <p:spPr>
            <a:xfrm>
              <a:off x="3857620" y="4643446"/>
              <a:ext cx="142876" cy="142876"/>
            </a:xfrm>
            <a:prstGeom prst="ellipse">
              <a:avLst/>
            </a:prstGeom>
            <a:solidFill>
              <a:schemeClr val="accent5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1" name="Овал 50"/>
            <p:cNvSpPr/>
            <p:nvPr/>
          </p:nvSpPr>
          <p:spPr>
            <a:xfrm>
              <a:off x="5715008" y="4643446"/>
              <a:ext cx="142876" cy="142876"/>
            </a:xfrm>
            <a:prstGeom prst="ellipse">
              <a:avLst/>
            </a:prstGeom>
            <a:solidFill>
              <a:schemeClr val="accent5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3" name="Овал 52"/>
            <p:cNvSpPr/>
            <p:nvPr/>
          </p:nvSpPr>
          <p:spPr>
            <a:xfrm>
              <a:off x="4786314" y="4643446"/>
              <a:ext cx="142876" cy="142876"/>
            </a:xfrm>
            <a:prstGeom prst="ellipse">
              <a:avLst/>
            </a:prstGeom>
            <a:solidFill>
              <a:schemeClr val="accent5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4" name="TextBox 53"/>
            <p:cNvSpPr txBox="1"/>
            <p:nvPr/>
          </p:nvSpPr>
          <p:spPr>
            <a:xfrm>
              <a:off x="4714876" y="4786322"/>
              <a:ext cx="428628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uk-UA" sz="1600"/>
                <a:t>50</a:t>
              </a:r>
              <a:endParaRPr lang="ru-RU" sz="1600" dirty="0"/>
            </a:p>
          </p:txBody>
        </p:sp>
        <p:sp>
          <p:nvSpPr>
            <p:cNvPr id="55" name="TextBox 54"/>
            <p:cNvSpPr txBox="1"/>
            <p:nvPr/>
          </p:nvSpPr>
          <p:spPr>
            <a:xfrm>
              <a:off x="3714744" y="4714884"/>
              <a:ext cx="428628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/>
                <a:t>0</a:t>
              </a:r>
              <a:endParaRPr lang="ru-RU" sz="1600" dirty="0"/>
            </a:p>
          </p:txBody>
        </p:sp>
      </p:grpSp>
      <p:sp>
        <p:nvSpPr>
          <p:cNvPr id="58" name="TextBox 57"/>
          <p:cNvSpPr txBox="1"/>
          <p:nvPr/>
        </p:nvSpPr>
        <p:spPr>
          <a:xfrm>
            <a:off x="357158" y="4078436"/>
            <a:ext cx="7858180" cy="707886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2000" dirty="0" err="1">
                <a:solidFill>
                  <a:srgbClr val="002060"/>
                </a:solidFill>
              </a:rPr>
              <a:t>x</a:t>
            </a:r>
            <a:r>
              <a:rPr lang="en-US" sz="2000" baseline="-25000" dirty="0" err="1">
                <a:solidFill>
                  <a:srgbClr val="002060"/>
                </a:solidFill>
              </a:rPr>
              <a:t>max</a:t>
            </a:r>
            <a:r>
              <a:rPr lang="en-US" sz="2000" dirty="0">
                <a:solidFill>
                  <a:srgbClr val="002060"/>
                </a:solidFill>
              </a:rPr>
              <a:t>=</a:t>
            </a:r>
            <a:r>
              <a:rPr lang="uk-UA" sz="2000" dirty="0">
                <a:solidFill>
                  <a:srgbClr val="002060"/>
                </a:solidFill>
              </a:rPr>
              <a:t>50  – точка максимуму, тоді  на заданому інтервалі функція у набуває найбільшого значення в точці х=50. </a:t>
            </a:r>
            <a:r>
              <a:rPr lang="en-US" sz="2000" dirty="0">
                <a:solidFill>
                  <a:srgbClr val="002060"/>
                </a:solidFill>
              </a:rPr>
              <a:t> </a:t>
            </a:r>
            <a:endParaRPr lang="ru-RU" sz="2000" baseline="30000" dirty="0">
              <a:solidFill>
                <a:srgbClr val="002060"/>
              </a:solidFill>
            </a:endParaRPr>
          </a:p>
        </p:txBody>
      </p:sp>
      <p:sp>
        <p:nvSpPr>
          <p:cNvPr id="59" name="TextBox 58"/>
          <p:cNvSpPr txBox="1"/>
          <p:nvPr/>
        </p:nvSpPr>
        <p:spPr>
          <a:xfrm>
            <a:off x="285720" y="4786322"/>
            <a:ext cx="8286808" cy="40011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uk-UA" sz="2000" dirty="0">
                <a:solidFill>
                  <a:srgbClr val="002060"/>
                </a:solidFill>
              </a:rPr>
              <a:t>Тоді  І доданок і ІІ доданок будуть рівні 50.</a:t>
            </a:r>
            <a:endParaRPr lang="ru-RU" sz="2000" baseline="30000" dirty="0">
              <a:solidFill>
                <a:srgbClr val="002060"/>
              </a:solidFill>
            </a:endParaRPr>
          </a:p>
        </p:txBody>
      </p:sp>
      <p:sp>
        <p:nvSpPr>
          <p:cNvPr id="61" name="TextBox 60"/>
          <p:cNvSpPr txBox="1"/>
          <p:nvPr/>
        </p:nvSpPr>
        <p:spPr>
          <a:xfrm>
            <a:off x="357158" y="5286388"/>
            <a:ext cx="707236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dirty="0"/>
              <a:t>Відповідь: 100=50+50</a:t>
            </a:r>
            <a:r>
              <a:rPr lang="en-US" sz="2400" dirty="0"/>
              <a:t>.</a:t>
            </a:r>
            <a:endParaRPr lang="ru-RU" sz="2400" dirty="0"/>
          </a:p>
        </p:txBody>
      </p:sp>
      <p:pic>
        <p:nvPicPr>
          <p:cNvPr id="34" name="Picture 4" descr="C:\Users\User\Desktop\img_user_file_5c35f99f828cc_1_13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3F5F3"/>
              </a:clrFrom>
              <a:clrTo>
                <a:srgbClr val="F3F5F3">
                  <a:alpha val="0"/>
                </a:srgbClr>
              </a:clrTo>
            </a:clrChange>
          </a:blip>
          <a:srcRect l="2500" t="6667" r="4999" b="3333"/>
          <a:stretch>
            <a:fillRect/>
          </a:stretch>
        </p:blipFill>
        <p:spPr bwMode="auto">
          <a:xfrm>
            <a:off x="6786578" y="5715016"/>
            <a:ext cx="1566311" cy="114298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/>
      <p:bldP spid="29" grpId="0" animBg="1"/>
      <p:bldP spid="30" grpId="0" animBg="1"/>
      <p:bldP spid="31" grpId="0" animBg="1"/>
      <p:bldP spid="48" grpId="0"/>
      <p:bldP spid="58" grpId="0" animBg="1"/>
      <p:bldP spid="59" grpId="0" animBg="1"/>
      <p:bldP spid="61" grpId="0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203</TotalTime>
  <Words>1471</Words>
  <Application>Microsoft Macintosh PowerPoint</Application>
  <PresentationFormat>On-screen Show (4:3)</PresentationFormat>
  <Paragraphs>175</Paragraphs>
  <Slides>11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Calibri</vt:lpstr>
      <vt:lpstr>Тема Office</vt:lpstr>
      <vt:lpstr>Формула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Reanimator Extreme Edition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Microsoft Office User</cp:lastModifiedBy>
  <cp:revision>29</cp:revision>
  <dcterms:created xsi:type="dcterms:W3CDTF">2020-04-14T16:50:52Z</dcterms:created>
  <dcterms:modified xsi:type="dcterms:W3CDTF">2024-10-17T04:38:24Z</dcterms:modified>
</cp:coreProperties>
</file>