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howGuides="1"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7109A-1AA7-4526-9245-4836FD69B3EC}" type="datetimeFigureOut">
              <a:rPr lang="ru-RU" smtClean="0"/>
              <a:pPr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F349-F66E-4851-AB53-54862F3DA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01" y="642918"/>
            <a:ext cx="5107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Виконаємо разом</a:t>
            </a:r>
            <a:r>
              <a:rPr lang="en-US" sz="2400" b="1" dirty="0">
                <a:solidFill>
                  <a:srgbClr val="00B050"/>
                </a:solidFill>
              </a:rPr>
              <a:t> (</a:t>
            </a:r>
            <a:r>
              <a:rPr lang="uk-UA" sz="2400" b="1" dirty="0">
                <a:solidFill>
                  <a:srgbClr val="00B050"/>
                </a:solidFill>
              </a:rPr>
              <a:t>на повторення)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01" y="1071546"/>
            <a:ext cx="3893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№1. Знайти екстремуми функції: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000496" y="1000108"/>
          <a:ext cx="1659206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2" imgW="1143000" imgH="393480" progId="Equation.3">
                  <p:embed/>
                </p:oleObj>
              </mc:Choice>
              <mc:Fallback>
                <p:oleObj name="Формула" r:id="rId2" imgW="11430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1000108"/>
                        <a:ext cx="1659206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1428736"/>
            <a:ext cx="185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/>
              <a:t>Розв</a:t>
            </a:r>
            <a:r>
              <a:rPr lang="en-US" sz="2000" b="1" dirty="0"/>
              <a:t>’</a:t>
            </a:r>
            <a:r>
              <a:rPr lang="uk-UA" sz="2000" b="1" dirty="0" err="1"/>
              <a:t>язання</a:t>
            </a:r>
            <a:r>
              <a:rPr lang="uk-UA" sz="2000" b="1" dirty="0"/>
              <a:t>: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785926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D(g): x</a:t>
            </a:r>
            <a:r>
              <a:rPr lang="en-US" sz="2000" baseline="30000" dirty="0"/>
              <a:t>2</a:t>
            </a:r>
            <a:r>
              <a:rPr lang="en-US" sz="2000" dirty="0"/>
              <a:t>+6x+8≠0;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214311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x≠-4; x≠-2;  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3228945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g’(x)</a:t>
            </a:r>
            <a:r>
              <a:rPr lang="uk-UA" sz="2000" dirty="0"/>
              <a:t>= </a:t>
            </a:r>
            <a:r>
              <a:rPr lang="en-US" sz="2000" dirty="0"/>
              <a:t>0</a:t>
            </a:r>
            <a:r>
              <a:rPr lang="uk-UA" sz="2000" dirty="0"/>
              <a:t>;</a:t>
            </a:r>
            <a:r>
              <a:rPr lang="en-US" sz="2000" dirty="0"/>
              <a:t>     2x+6=0;</a:t>
            </a:r>
            <a:endParaRPr lang="ru-RU" sz="20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28662" y="2571744"/>
          <a:ext cx="3538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4" imgW="2438280" imgH="419040" progId="Equation.3">
                  <p:embed/>
                </p:oleObj>
              </mc:Choice>
              <mc:Fallback>
                <p:oleObj name="Формула" r:id="rId4" imgW="24382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571744"/>
                        <a:ext cx="35385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71670" y="3571876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x=-3;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357187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x≠-4;  x≠-2;  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42910" y="421481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74" y="4243336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–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714480" y="421481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+</a:t>
            </a:r>
            <a:endParaRPr lang="ru-RU" sz="20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571472" y="471488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500298" y="4714884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1571604" y="471488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71670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max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43306" y="421481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–</a:t>
            </a:r>
            <a:endParaRPr lang="ru-RU" sz="2000" dirty="0"/>
          </a:p>
        </p:txBody>
      </p:sp>
      <p:grpSp>
        <p:nvGrpSpPr>
          <p:cNvPr id="2" name="Группа 47"/>
          <p:cNvGrpSpPr/>
          <p:nvPr/>
        </p:nvGrpSpPr>
        <p:grpSpPr>
          <a:xfrm>
            <a:off x="500034" y="4214818"/>
            <a:ext cx="4071966" cy="797960"/>
            <a:chOff x="500034" y="4643446"/>
            <a:chExt cx="4071966" cy="797960"/>
          </a:xfrm>
        </p:grpSpPr>
        <p:sp>
          <p:nvSpPr>
            <p:cNvPr id="39" name="Полилиния 38"/>
            <p:cNvSpPr/>
            <p:nvPr/>
          </p:nvSpPr>
          <p:spPr>
            <a:xfrm>
              <a:off x="2357422" y="4714884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1428728" y="4714884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571472" y="4643446"/>
              <a:ext cx="834922" cy="335608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500034" y="5000636"/>
              <a:ext cx="39290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214414" y="507207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-4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3240" y="507207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</a:t>
              </a:r>
              <a:r>
                <a:rPr lang="uk-UA" dirty="0"/>
                <a:t>2</a:t>
              </a:r>
              <a:endParaRPr lang="ru-RU" dirty="0"/>
            </a:p>
          </p:txBody>
        </p:sp>
        <p:sp>
          <p:nvSpPr>
            <p:cNvPr id="25" name="Полилиния 24"/>
            <p:cNvSpPr/>
            <p:nvPr/>
          </p:nvSpPr>
          <p:spPr>
            <a:xfrm flipH="1">
              <a:off x="3286116" y="4643446"/>
              <a:ext cx="834922" cy="335608"/>
            </a:xfrm>
            <a:custGeom>
              <a:avLst/>
              <a:gdLst>
                <a:gd name="connsiteX0" fmla="*/ 0 w 860612"/>
                <a:gd name="connsiteY0" fmla="*/ 0 h 340659"/>
                <a:gd name="connsiteX1" fmla="*/ 618565 w 860612"/>
                <a:gd name="connsiteY1" fmla="*/ 71718 h 340659"/>
                <a:gd name="connsiteX2" fmla="*/ 860612 w 860612"/>
                <a:gd name="connsiteY2" fmla="*/ 340659 h 340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0612" h="340659">
                  <a:moveTo>
                    <a:pt x="0" y="0"/>
                  </a:moveTo>
                  <a:cubicBezTo>
                    <a:pt x="237565" y="7470"/>
                    <a:pt x="475130" y="14941"/>
                    <a:pt x="618565" y="71718"/>
                  </a:cubicBezTo>
                  <a:cubicBezTo>
                    <a:pt x="762000" y="128495"/>
                    <a:pt x="811306" y="234577"/>
                    <a:pt x="860612" y="340659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25472" y="5000636"/>
              <a:ext cx="346528" cy="36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2286778" y="4999842"/>
              <a:ext cx="1428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Овал 36"/>
            <p:cNvSpPr/>
            <p:nvPr/>
          </p:nvSpPr>
          <p:spPr>
            <a:xfrm>
              <a:off x="1357290" y="4929198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214678" y="4929198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43108" y="507207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-3</a:t>
              </a:r>
              <a:endParaRPr lang="ru-RU" dirty="0"/>
            </a:p>
          </p:txBody>
        </p:sp>
      </p:grpSp>
      <p:cxnSp>
        <p:nvCxnSpPr>
          <p:cNvPr id="45" name="Прямая со стрелкой 44"/>
          <p:cNvCxnSpPr/>
          <p:nvPr/>
        </p:nvCxnSpPr>
        <p:spPr>
          <a:xfrm>
            <a:off x="3428992" y="4714884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42910" y="514351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x</a:t>
            </a:r>
            <a:r>
              <a:rPr lang="en-US" b="1" baseline="-25000" dirty="0" err="1">
                <a:solidFill>
                  <a:srgbClr val="002060"/>
                </a:solidFill>
              </a:rPr>
              <a:t>max</a:t>
            </a:r>
            <a:r>
              <a:rPr lang="en-US" b="1" dirty="0">
                <a:solidFill>
                  <a:srgbClr val="002060"/>
                </a:solidFill>
              </a:rPr>
              <a:t>=-3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2910" y="55007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g</a:t>
            </a:r>
            <a:r>
              <a:rPr lang="en-US" b="1" baseline="-25000" dirty="0" err="1">
                <a:solidFill>
                  <a:srgbClr val="002060"/>
                </a:solidFill>
              </a:rPr>
              <a:t>max</a:t>
            </a:r>
            <a:r>
              <a:rPr lang="en-US" b="1" dirty="0">
                <a:solidFill>
                  <a:srgbClr val="002060"/>
                </a:solidFill>
              </a:rPr>
              <a:t>=-1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7363406" y="5715016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5" grpId="0"/>
      <p:bldP spid="16" grpId="0"/>
      <p:bldP spid="17" grpId="0"/>
      <p:bldP spid="18" grpId="0"/>
      <p:bldP spid="29" grpId="0"/>
      <p:bldP spid="33" grpId="0"/>
      <p:bldP spid="42" grpId="0"/>
      <p:bldP spid="46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B050"/>
                </a:solidFill>
              </a:rPr>
              <a:t>Список використаної літератури: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85723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Математика. Підручник. 10 клас (рівень стандарту). Авт. </a:t>
            </a:r>
            <a:r>
              <a:rPr lang="uk-UA" dirty="0" err="1"/>
              <a:t>Істер</a:t>
            </a:r>
            <a:r>
              <a:rPr lang="uk-UA" dirty="0"/>
              <a:t> О. С.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135729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Математика. Підручник. 10 клас (рівень стандарту). Авт. </a:t>
            </a:r>
            <a:r>
              <a:rPr lang="uk-UA" dirty="0" err="1"/>
              <a:t>Нелін</a:t>
            </a:r>
            <a:r>
              <a:rPr lang="uk-UA" dirty="0"/>
              <a:t> Є. П.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192880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Математика. Підручник. 10 клас (рівень стандарту). Авт. Мерзляк А. Г.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242886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Математика. Підручник. 10 клас (рівень стандарту). Авт. </a:t>
            </a:r>
            <a:r>
              <a:rPr lang="uk-UA" dirty="0" err="1"/>
              <a:t>Бевз</a:t>
            </a:r>
            <a:r>
              <a:rPr lang="uk-UA" dirty="0"/>
              <a:t> Г. П.</a:t>
            </a:r>
            <a:endParaRPr lang="ru-RU" dirty="0"/>
          </a:p>
        </p:txBody>
      </p:sp>
      <p:pic>
        <p:nvPicPr>
          <p:cNvPr id="7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6572264" y="5715016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14546" y="1000108"/>
            <a:ext cx="621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Розглянемо графік деякої функції у=</a:t>
            </a:r>
            <a:r>
              <a:rPr lang="en-US" sz="2000" dirty="0"/>
              <a:t>f(x)</a:t>
            </a:r>
            <a:r>
              <a:rPr lang="uk-UA" sz="2000" dirty="0"/>
              <a:t>, неперервної на відрізку </a:t>
            </a:r>
            <a:r>
              <a:rPr lang="en-US" sz="2000" dirty="0"/>
              <a:t>[-2; 1]</a:t>
            </a:r>
            <a:r>
              <a:rPr lang="uk-UA" sz="2000" dirty="0"/>
              <a:t>.</a:t>
            </a:r>
          </a:p>
          <a:p>
            <a:r>
              <a:rPr lang="uk-UA" sz="2000" dirty="0"/>
              <a:t>Її найбільше значення на цьому відрізку при х= -2,</a:t>
            </a:r>
          </a:p>
          <a:p>
            <a:r>
              <a:rPr lang="uk-UA" sz="2000" dirty="0"/>
              <a:t>найменше значення при х=0 (точка </a:t>
            </a:r>
            <a:r>
              <a:rPr lang="uk-UA" sz="2000" dirty="0" err="1"/>
              <a:t>минимуму</a:t>
            </a:r>
            <a:r>
              <a:rPr lang="uk-UA" sz="2000" dirty="0"/>
              <a:t>).</a:t>
            </a:r>
            <a:endParaRPr lang="ru-RU" sz="2000" dirty="0"/>
          </a:p>
        </p:txBody>
      </p:sp>
      <p:grpSp>
        <p:nvGrpSpPr>
          <p:cNvPr id="93" name="Группа 92"/>
          <p:cNvGrpSpPr/>
          <p:nvPr/>
        </p:nvGrpSpPr>
        <p:grpSpPr>
          <a:xfrm>
            <a:off x="285720" y="642918"/>
            <a:ext cx="1786744" cy="2287604"/>
            <a:chOff x="1070744" y="1141396"/>
            <a:chExt cx="2715438" cy="2859108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1070744" y="1141396"/>
              <a:ext cx="2572562" cy="2859108"/>
              <a:chOff x="1070744" y="571480"/>
              <a:chExt cx="2572562" cy="2859108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-28538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1072332" y="300037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143241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-7107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571869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357555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100049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78618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1429125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1214811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185775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1643439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207206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071538" y="342900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071538" y="321468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1071538" y="235743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1070744" y="278605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>
                <a:off x="1070744" y="2571744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>
                <a:off x="1071538" y="171448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1070744" y="214311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1070744" y="192880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1071538" y="107154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1070744" y="1500174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070744" y="128586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1070744" y="85723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1070744" y="64291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Прямая со стрелкой 76"/>
            <p:cNvCxnSpPr/>
            <p:nvPr/>
          </p:nvCxnSpPr>
          <p:spPr>
            <a:xfrm rot="5400000" flipH="1" flipV="1">
              <a:off x="1358084" y="2497924"/>
              <a:ext cx="25717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>
              <a:off x="1142976" y="3141660"/>
              <a:ext cx="242889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2786050" y="114139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у</a:t>
              </a: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500430" y="314166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643174" y="3141660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0</a:t>
              </a:r>
              <a:endParaRPr lang="ru-RU" sz="16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928926" y="3141660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1</a:t>
              </a:r>
              <a:endParaRPr lang="ru-RU" sz="16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571604" y="3141660"/>
              <a:ext cx="584833" cy="423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-2</a:t>
              </a:r>
              <a:endParaRPr lang="ru-RU" sz="1600" dirty="0"/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3000364" y="3140866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2571736" y="2713032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>
              <a:off x="1715274" y="3140866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2571736" y="2284404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2571736" y="1855776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2571736" y="14271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2571736" y="357028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2143902" y="3140866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Полилиния 91"/>
            <p:cNvSpPr/>
            <p:nvPr/>
          </p:nvSpPr>
          <p:spPr>
            <a:xfrm>
              <a:off x="1783080" y="1636716"/>
              <a:ext cx="1280160" cy="1502410"/>
            </a:xfrm>
            <a:custGeom>
              <a:avLst/>
              <a:gdLst>
                <a:gd name="connsiteX0" fmla="*/ 0 w 1280160"/>
                <a:gd name="connsiteY0" fmla="*/ 0 h 1502410"/>
                <a:gd name="connsiteX1" fmla="*/ 441960 w 1280160"/>
                <a:gd name="connsiteY1" fmla="*/ 1089660 h 1502410"/>
                <a:gd name="connsiteX2" fmla="*/ 861060 w 1280160"/>
                <a:gd name="connsiteY2" fmla="*/ 1501140 h 1502410"/>
                <a:gd name="connsiteX3" fmla="*/ 1280160 w 1280160"/>
                <a:gd name="connsiteY3" fmla="*/ 1097280 h 1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0160" h="1502410">
                  <a:moveTo>
                    <a:pt x="0" y="0"/>
                  </a:moveTo>
                  <a:cubicBezTo>
                    <a:pt x="149225" y="419735"/>
                    <a:pt x="298450" y="839470"/>
                    <a:pt x="441960" y="1089660"/>
                  </a:cubicBezTo>
                  <a:cubicBezTo>
                    <a:pt x="585470" y="1339850"/>
                    <a:pt x="721360" y="1499870"/>
                    <a:pt x="861060" y="1501140"/>
                  </a:cubicBezTo>
                  <a:cubicBezTo>
                    <a:pt x="1000760" y="1502410"/>
                    <a:pt x="1140460" y="1299845"/>
                    <a:pt x="1280160" y="1097280"/>
                  </a:cubicBezTo>
                </a:path>
              </a:pathLst>
            </a:cu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6286512" y="2357430"/>
            <a:ext cx="1928826" cy="2357454"/>
            <a:chOff x="1070744" y="3070222"/>
            <a:chExt cx="2715438" cy="2859108"/>
          </a:xfrm>
        </p:grpSpPr>
        <p:grpSp>
          <p:nvGrpSpPr>
            <p:cNvPr id="94" name="Группа 93"/>
            <p:cNvGrpSpPr/>
            <p:nvPr/>
          </p:nvGrpSpPr>
          <p:grpSpPr>
            <a:xfrm>
              <a:off x="1070744" y="3070222"/>
              <a:ext cx="2572562" cy="2859108"/>
              <a:chOff x="1070744" y="571480"/>
              <a:chExt cx="2572562" cy="2859108"/>
            </a:xfrm>
          </p:grpSpPr>
          <p:cxnSp>
            <p:nvCxnSpPr>
              <p:cNvPr id="95" name="Прямая соединительная линия 94"/>
              <p:cNvCxnSpPr/>
              <p:nvPr/>
            </p:nvCxnSpPr>
            <p:spPr>
              <a:xfrm rot="5400000">
                <a:off x="-28538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1072332" y="300037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rot="5400000">
                <a:off x="143241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5400000">
                <a:off x="-7107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5400000">
                <a:off x="571869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5400000">
                <a:off x="357555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 rot="5400000">
                <a:off x="100049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5400000">
                <a:off x="78618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rot="5400000">
                <a:off x="1429125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 rot="5400000">
                <a:off x="1214811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5400000">
                <a:off x="185775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5400000">
                <a:off x="1643439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rot="5400000">
                <a:off x="207206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1071538" y="342900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071538" y="321468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>
                <a:off x="1071538" y="235743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1070744" y="278605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1070744" y="2571744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1071538" y="171448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1070744" y="214311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>
                <a:off x="1070744" y="192880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>
              <a:xfrm>
                <a:off x="1071538" y="107154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1070744" y="1500174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1070744" y="128586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>
                <a:off x="1070744" y="85723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1070744" y="64291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Прямая со стрелкой 120"/>
            <p:cNvCxnSpPr/>
            <p:nvPr/>
          </p:nvCxnSpPr>
          <p:spPr>
            <a:xfrm rot="5400000" flipH="1" flipV="1">
              <a:off x="1358084" y="4426750"/>
              <a:ext cx="25717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 стрелкой 121"/>
            <p:cNvCxnSpPr/>
            <p:nvPr/>
          </p:nvCxnSpPr>
          <p:spPr>
            <a:xfrm>
              <a:off x="1142976" y="5070486"/>
              <a:ext cx="242889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2786050" y="307022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у</a:t>
              </a:r>
              <a:endParaRPr lang="ru-RU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500430" y="507048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643174" y="5070486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0</a:t>
              </a:r>
              <a:endParaRPr lang="ru-RU" sz="16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928926" y="5070486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1</a:t>
              </a:r>
              <a:endParaRPr lang="ru-RU" sz="16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571604" y="5070486"/>
              <a:ext cx="623379" cy="398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-2</a:t>
              </a:r>
              <a:endParaRPr lang="ru-RU" sz="1600" dirty="0"/>
            </a:p>
          </p:txBody>
        </p:sp>
        <p:cxnSp>
          <p:nvCxnSpPr>
            <p:cNvPr id="128" name="Прямая соединительная линия 127"/>
            <p:cNvCxnSpPr/>
            <p:nvPr/>
          </p:nvCxnSpPr>
          <p:spPr>
            <a:xfrm rot="5400000">
              <a:off x="3000364" y="5069692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>
              <a:off x="2571736" y="464185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5400000">
              <a:off x="1715274" y="5069692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2571736" y="4213230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>
              <a:off x="2571736" y="3784602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>
              <a:off x="2571736" y="3355974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>
              <a:off x="2571736" y="5499114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 rot="5400000">
              <a:off x="2143902" y="5069692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Полилиния 135"/>
            <p:cNvSpPr/>
            <p:nvPr/>
          </p:nvSpPr>
          <p:spPr>
            <a:xfrm rot="10800000">
              <a:off x="1785918" y="3355974"/>
              <a:ext cx="1280160" cy="1502410"/>
            </a:xfrm>
            <a:custGeom>
              <a:avLst/>
              <a:gdLst>
                <a:gd name="connsiteX0" fmla="*/ 0 w 1280160"/>
                <a:gd name="connsiteY0" fmla="*/ 0 h 1502410"/>
                <a:gd name="connsiteX1" fmla="*/ 441960 w 1280160"/>
                <a:gd name="connsiteY1" fmla="*/ 1089660 h 1502410"/>
                <a:gd name="connsiteX2" fmla="*/ 861060 w 1280160"/>
                <a:gd name="connsiteY2" fmla="*/ 1501140 h 1502410"/>
                <a:gd name="connsiteX3" fmla="*/ 1280160 w 1280160"/>
                <a:gd name="connsiteY3" fmla="*/ 1097280 h 150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0160" h="1502410">
                  <a:moveTo>
                    <a:pt x="0" y="0"/>
                  </a:moveTo>
                  <a:cubicBezTo>
                    <a:pt x="149225" y="419735"/>
                    <a:pt x="298450" y="839470"/>
                    <a:pt x="441960" y="1089660"/>
                  </a:cubicBezTo>
                  <a:cubicBezTo>
                    <a:pt x="585470" y="1339850"/>
                    <a:pt x="721360" y="1499870"/>
                    <a:pt x="861060" y="1501140"/>
                  </a:cubicBezTo>
                  <a:cubicBezTo>
                    <a:pt x="1000760" y="1502410"/>
                    <a:pt x="1140460" y="1299845"/>
                    <a:pt x="1280160" y="1097280"/>
                  </a:cubicBezTo>
                </a:path>
              </a:pathLst>
            </a:cu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285720" y="3000372"/>
            <a:ext cx="6215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Функція у=</a:t>
            </a:r>
            <a:r>
              <a:rPr lang="en-US" sz="2000" dirty="0"/>
              <a:t>g(x)</a:t>
            </a:r>
            <a:r>
              <a:rPr lang="uk-UA" sz="2000" dirty="0"/>
              <a:t> на відрізку </a:t>
            </a:r>
            <a:r>
              <a:rPr lang="en-US" sz="2000" dirty="0"/>
              <a:t>[-2; 1]</a:t>
            </a:r>
            <a:r>
              <a:rPr lang="uk-UA" sz="2000" dirty="0"/>
              <a:t> має найбільше значення при х=-1 (точка максимуму)  і найменше значення при х=1.</a:t>
            </a:r>
          </a:p>
        </p:txBody>
      </p:sp>
      <p:grpSp>
        <p:nvGrpSpPr>
          <p:cNvPr id="139" name="Группа 138"/>
          <p:cNvGrpSpPr/>
          <p:nvPr/>
        </p:nvGrpSpPr>
        <p:grpSpPr>
          <a:xfrm>
            <a:off x="428596" y="4286256"/>
            <a:ext cx="2000264" cy="2214578"/>
            <a:chOff x="1070744" y="571480"/>
            <a:chExt cx="2715438" cy="2859108"/>
          </a:xfrm>
        </p:grpSpPr>
        <p:grpSp>
          <p:nvGrpSpPr>
            <p:cNvPr id="140" name="Группа 92"/>
            <p:cNvGrpSpPr/>
            <p:nvPr/>
          </p:nvGrpSpPr>
          <p:grpSpPr>
            <a:xfrm>
              <a:off x="1070744" y="571480"/>
              <a:ext cx="2572562" cy="2859108"/>
              <a:chOff x="1070744" y="571480"/>
              <a:chExt cx="2572562" cy="2859108"/>
            </a:xfrm>
          </p:grpSpPr>
          <p:cxnSp>
            <p:nvCxnSpPr>
              <p:cNvPr id="157" name="Прямая соединительная линия 156"/>
              <p:cNvCxnSpPr/>
              <p:nvPr/>
            </p:nvCxnSpPr>
            <p:spPr>
              <a:xfrm rot="5400000">
                <a:off x="-28538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Прямая соединительная линия 157"/>
              <p:cNvCxnSpPr/>
              <p:nvPr/>
            </p:nvCxnSpPr>
            <p:spPr>
              <a:xfrm>
                <a:off x="1072332" y="300037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 rot="5400000">
                <a:off x="143241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Прямая соединительная линия 159"/>
              <p:cNvCxnSpPr/>
              <p:nvPr/>
            </p:nvCxnSpPr>
            <p:spPr>
              <a:xfrm rot="5400000">
                <a:off x="-7107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/>
              <p:cNvCxnSpPr/>
              <p:nvPr/>
            </p:nvCxnSpPr>
            <p:spPr>
              <a:xfrm rot="5400000">
                <a:off x="571869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357555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 rot="5400000">
                <a:off x="100049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 rot="5400000">
                <a:off x="78618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/>
              <p:nvPr/>
            </p:nvCxnSpPr>
            <p:spPr>
              <a:xfrm rot="5400000">
                <a:off x="1429125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Прямая соединительная линия 165"/>
              <p:cNvCxnSpPr/>
              <p:nvPr/>
            </p:nvCxnSpPr>
            <p:spPr>
              <a:xfrm rot="5400000">
                <a:off x="1214811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я соединительная линия 166"/>
              <p:cNvCxnSpPr/>
              <p:nvPr/>
            </p:nvCxnSpPr>
            <p:spPr>
              <a:xfrm rot="5400000">
                <a:off x="1857753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Прямая соединительная линия 167"/>
              <p:cNvCxnSpPr/>
              <p:nvPr/>
            </p:nvCxnSpPr>
            <p:spPr>
              <a:xfrm rot="5400000">
                <a:off x="1643439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/>
              <p:cNvCxnSpPr/>
              <p:nvPr/>
            </p:nvCxnSpPr>
            <p:spPr>
              <a:xfrm rot="5400000">
                <a:off x="2072067" y="1999843"/>
                <a:ext cx="2857520" cy="794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я соединительная линия 169"/>
              <p:cNvCxnSpPr/>
              <p:nvPr/>
            </p:nvCxnSpPr>
            <p:spPr>
              <a:xfrm>
                <a:off x="1071538" y="342900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/>
              <p:cNvCxnSpPr/>
              <p:nvPr/>
            </p:nvCxnSpPr>
            <p:spPr>
              <a:xfrm>
                <a:off x="1071538" y="321468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единительная линия 171"/>
              <p:cNvCxnSpPr/>
              <p:nvPr/>
            </p:nvCxnSpPr>
            <p:spPr>
              <a:xfrm>
                <a:off x="1071538" y="235743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я соединительная линия 172"/>
              <p:cNvCxnSpPr/>
              <p:nvPr/>
            </p:nvCxnSpPr>
            <p:spPr>
              <a:xfrm>
                <a:off x="1070744" y="278605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Прямая соединительная линия 173"/>
              <p:cNvCxnSpPr/>
              <p:nvPr/>
            </p:nvCxnSpPr>
            <p:spPr>
              <a:xfrm>
                <a:off x="1070744" y="2571744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Прямая соединительная линия 174"/>
              <p:cNvCxnSpPr/>
              <p:nvPr/>
            </p:nvCxnSpPr>
            <p:spPr>
              <a:xfrm>
                <a:off x="1071538" y="171448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Прямая соединительная линия 175"/>
              <p:cNvCxnSpPr/>
              <p:nvPr/>
            </p:nvCxnSpPr>
            <p:spPr>
              <a:xfrm>
                <a:off x="1070744" y="214311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единительная линия 176"/>
              <p:cNvCxnSpPr/>
              <p:nvPr/>
            </p:nvCxnSpPr>
            <p:spPr>
              <a:xfrm>
                <a:off x="1070744" y="192880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единительная линия 177"/>
              <p:cNvCxnSpPr/>
              <p:nvPr/>
            </p:nvCxnSpPr>
            <p:spPr>
              <a:xfrm>
                <a:off x="1071538" y="1071546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/>
              <p:cNvCxnSpPr/>
              <p:nvPr/>
            </p:nvCxnSpPr>
            <p:spPr>
              <a:xfrm>
                <a:off x="1070744" y="1500174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Прямая соединительная линия 179"/>
              <p:cNvCxnSpPr/>
              <p:nvPr/>
            </p:nvCxnSpPr>
            <p:spPr>
              <a:xfrm>
                <a:off x="1070744" y="1285860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я соединительная линия 180"/>
              <p:cNvCxnSpPr/>
              <p:nvPr/>
            </p:nvCxnSpPr>
            <p:spPr>
              <a:xfrm>
                <a:off x="1070744" y="857232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>
              <a:xfrm>
                <a:off x="1070744" y="642918"/>
                <a:ext cx="2570974" cy="158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1" name="Прямая со стрелкой 140"/>
            <p:cNvCxnSpPr/>
            <p:nvPr/>
          </p:nvCxnSpPr>
          <p:spPr>
            <a:xfrm rot="5400000" flipH="1" flipV="1">
              <a:off x="1358084" y="1928008"/>
              <a:ext cx="257176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 стрелкой 141"/>
            <p:cNvCxnSpPr/>
            <p:nvPr/>
          </p:nvCxnSpPr>
          <p:spPr>
            <a:xfrm>
              <a:off x="1142976" y="2571744"/>
              <a:ext cx="242889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2786050" y="57148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у</a:t>
              </a:r>
              <a:endParaRPr lang="ru-RU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500430" y="257174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643174" y="2571744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0</a:t>
              </a:r>
              <a:endParaRPr lang="ru-RU" sz="16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928926" y="2571744"/>
              <a:ext cx="285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1</a:t>
              </a:r>
              <a:endParaRPr lang="ru-RU" sz="1600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71602" y="2571742"/>
              <a:ext cx="609440" cy="410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-2</a:t>
              </a:r>
              <a:endParaRPr lang="ru-RU" sz="1600" dirty="0"/>
            </a:p>
          </p:txBody>
        </p: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3000364" y="2570950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единительная линия 148"/>
            <p:cNvCxnSpPr/>
            <p:nvPr/>
          </p:nvCxnSpPr>
          <p:spPr>
            <a:xfrm>
              <a:off x="2571736" y="2143116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5400000">
              <a:off x="1715274" y="2570950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>
              <a:off x="2571736" y="171448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единительная линия 151"/>
            <p:cNvCxnSpPr/>
            <p:nvPr/>
          </p:nvCxnSpPr>
          <p:spPr>
            <a:xfrm>
              <a:off x="2571736" y="1285860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/>
            <p:cNvCxnSpPr/>
            <p:nvPr/>
          </p:nvCxnSpPr>
          <p:spPr>
            <a:xfrm>
              <a:off x="2571736" y="857232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>
              <a:off x="2571736" y="3000372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 rot="5400000">
              <a:off x="2143902" y="2570950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Полилиния 155"/>
            <p:cNvSpPr/>
            <p:nvPr/>
          </p:nvSpPr>
          <p:spPr>
            <a:xfrm>
              <a:off x="1798320" y="861060"/>
              <a:ext cx="1264920" cy="1287780"/>
            </a:xfrm>
            <a:custGeom>
              <a:avLst/>
              <a:gdLst>
                <a:gd name="connsiteX0" fmla="*/ 0 w 1264920"/>
                <a:gd name="connsiteY0" fmla="*/ 1280160 h 1287780"/>
                <a:gd name="connsiteX1" fmla="*/ 632460 w 1264920"/>
                <a:gd name="connsiteY1" fmla="*/ 1074420 h 1287780"/>
                <a:gd name="connsiteX2" fmla="*/ 1264920 w 1264920"/>
                <a:gd name="connsiteY2" fmla="*/ 0 h 1287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4920" h="1287780">
                  <a:moveTo>
                    <a:pt x="0" y="1280160"/>
                  </a:moveTo>
                  <a:cubicBezTo>
                    <a:pt x="210820" y="1283970"/>
                    <a:pt x="421640" y="1287780"/>
                    <a:pt x="632460" y="1074420"/>
                  </a:cubicBezTo>
                  <a:cubicBezTo>
                    <a:pt x="843280" y="861060"/>
                    <a:pt x="1162050" y="177800"/>
                    <a:pt x="1264920" y="0"/>
                  </a:cubicBezTo>
                </a:path>
              </a:pathLst>
            </a:cu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2500298" y="4857760"/>
            <a:ext cx="621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Функція у=</a:t>
            </a:r>
            <a:r>
              <a:rPr lang="en-US" sz="2000" dirty="0"/>
              <a:t>f(x)</a:t>
            </a:r>
            <a:r>
              <a:rPr lang="uk-UA" sz="2000" dirty="0"/>
              <a:t> неперервна на відрізку </a:t>
            </a:r>
            <a:r>
              <a:rPr lang="en-US" sz="2000" dirty="0"/>
              <a:t>[-2; 1]</a:t>
            </a:r>
            <a:r>
              <a:rPr lang="uk-UA" sz="2000" dirty="0"/>
              <a:t> і не має на ньому точок екстремуму.</a:t>
            </a:r>
          </a:p>
          <a:p>
            <a:r>
              <a:rPr lang="uk-UA" sz="2000" dirty="0"/>
              <a:t>Її найбільше значення на цьому відрізку при х=1,</a:t>
            </a:r>
          </a:p>
          <a:p>
            <a:r>
              <a:rPr lang="uk-UA" sz="2000" dirty="0"/>
              <a:t>найменше значення при х=-2 (на кінцях відрізка).</a:t>
            </a:r>
            <a:endParaRPr lang="ru-RU" sz="2000" dirty="0"/>
          </a:p>
        </p:txBody>
      </p:sp>
      <p:pic>
        <p:nvPicPr>
          <p:cNvPr id="184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7559199" y="5857892"/>
            <a:ext cx="1370518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28596" y="785794"/>
            <a:ext cx="7822461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/>
              <a:t>Для </a:t>
            </a:r>
            <a:r>
              <a:rPr lang="uk-UA" sz="2400" u="sng" dirty="0"/>
              <a:t>знаходження найбільшого і найменшого значень функції </a:t>
            </a:r>
            <a:r>
              <a:rPr lang="en-US" sz="2400" u="sng" dirty="0"/>
              <a:t>f(x)</a:t>
            </a:r>
            <a:r>
              <a:rPr lang="uk-UA" sz="2400" u="sng" dirty="0"/>
              <a:t> на заданому проміжку</a:t>
            </a:r>
            <a:r>
              <a:rPr lang="uk-UA" sz="2400" dirty="0"/>
              <a:t>, треба:</a:t>
            </a:r>
          </a:p>
          <a:p>
            <a:pPr marL="457200" indent="-457200">
              <a:buAutoNum type="arabicParenR"/>
            </a:pPr>
            <a:r>
              <a:rPr lang="uk-UA" sz="2400" dirty="0"/>
              <a:t>перевірити, що проміжок належить області визначення функції;</a:t>
            </a:r>
          </a:p>
          <a:p>
            <a:pPr marL="457200" indent="-457200"/>
            <a:r>
              <a:rPr lang="uk-UA" sz="2400" dirty="0"/>
              <a:t>2) знайти похідну функції;</a:t>
            </a:r>
          </a:p>
          <a:p>
            <a:pPr marL="457200" indent="-457200"/>
            <a:r>
              <a:rPr lang="uk-UA" sz="2400" dirty="0"/>
              <a:t>3) знайти критичні точки функції;</a:t>
            </a:r>
          </a:p>
          <a:p>
            <a:pPr marL="457200" indent="-457200"/>
            <a:r>
              <a:rPr lang="uk-UA" sz="2400" dirty="0"/>
              <a:t>4) вибрати ті критичні точки, що належать  заданому проміжку;</a:t>
            </a:r>
          </a:p>
          <a:p>
            <a:pPr marL="457200" indent="-457200"/>
            <a:r>
              <a:rPr lang="uk-UA" sz="2400" dirty="0"/>
              <a:t>5) обчислити значення функції у вибраних критичних точках та на кінцях відрізку;</a:t>
            </a:r>
          </a:p>
          <a:p>
            <a:pPr marL="457200" indent="-457200"/>
            <a:r>
              <a:rPr lang="uk-UA" sz="2400" dirty="0"/>
              <a:t>6) вибрати серед одержаних значень найбільше і найменше.</a:t>
            </a:r>
            <a:endParaRPr lang="ru-RU" sz="2400" dirty="0"/>
          </a:p>
        </p:txBody>
      </p:sp>
      <p:pic>
        <p:nvPicPr>
          <p:cNvPr id="5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6715140" y="5715016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Приклад 1. </a:t>
            </a:r>
            <a:r>
              <a:rPr lang="uk-UA" sz="2400" dirty="0"/>
              <a:t>Знайти найбільше і найменше значення функції </a:t>
            </a:r>
            <a:r>
              <a:rPr lang="en-US" sz="2400" dirty="0"/>
              <a:t>f</a:t>
            </a:r>
            <a:r>
              <a:rPr lang="uk-UA" sz="2400" dirty="0"/>
              <a:t>(</a:t>
            </a:r>
            <a:r>
              <a:rPr lang="en-US" sz="2400" dirty="0"/>
              <a:t>x)</a:t>
            </a:r>
            <a:r>
              <a:rPr lang="uk-UA" sz="2400" dirty="0"/>
              <a:t>=2х</a:t>
            </a:r>
            <a:r>
              <a:rPr lang="uk-UA" sz="2400" baseline="30000" dirty="0"/>
              <a:t>3</a:t>
            </a:r>
            <a:r>
              <a:rPr lang="uk-UA" sz="2400" dirty="0"/>
              <a:t>-3х</a:t>
            </a:r>
            <a:r>
              <a:rPr lang="uk-UA" sz="2400" baseline="30000" dirty="0"/>
              <a:t>2</a:t>
            </a:r>
            <a:r>
              <a:rPr lang="uk-UA" sz="2400" dirty="0"/>
              <a:t>-12х+1 на проміжку </a:t>
            </a:r>
            <a:r>
              <a:rPr lang="en-US" sz="2400" dirty="0"/>
              <a:t>[0; 3]</a:t>
            </a:r>
            <a:r>
              <a:rPr lang="uk-UA" sz="2400" dirty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164305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D(f)=R</a:t>
            </a:r>
            <a:r>
              <a:rPr lang="uk-UA" sz="2400" dirty="0">
                <a:solidFill>
                  <a:srgbClr val="002060"/>
                </a:solidFill>
              </a:rPr>
              <a:t>;   </a:t>
            </a:r>
            <a:r>
              <a:rPr lang="en-US" sz="2400" dirty="0">
                <a:solidFill>
                  <a:srgbClr val="002060"/>
                </a:solidFill>
              </a:rPr>
              <a:t>[0; 3]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R;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35743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f’(x)</a:t>
            </a:r>
            <a:r>
              <a:rPr lang="uk-UA" sz="2400" dirty="0">
                <a:solidFill>
                  <a:srgbClr val="002060"/>
                </a:solidFill>
              </a:rPr>
              <a:t>= </a:t>
            </a:r>
            <a:r>
              <a:rPr lang="en-US" sz="2400" dirty="0">
                <a:solidFill>
                  <a:srgbClr val="002060"/>
                </a:solidFill>
              </a:rPr>
              <a:t>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00024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f’(x)</a:t>
            </a:r>
            <a:r>
              <a:rPr lang="uk-UA" sz="2400" dirty="0">
                <a:solidFill>
                  <a:srgbClr val="002060"/>
                </a:solidFill>
              </a:rPr>
              <a:t>= </a:t>
            </a:r>
            <a:r>
              <a:rPr lang="en-US" sz="2400" dirty="0">
                <a:solidFill>
                  <a:srgbClr val="002060"/>
                </a:solidFill>
              </a:rPr>
              <a:t>6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baseline="30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-6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dirty="0">
                <a:solidFill>
                  <a:srgbClr val="002060"/>
                </a:solidFill>
              </a:rPr>
              <a:t>-12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235743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6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baseline="30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-6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dirty="0">
                <a:solidFill>
                  <a:srgbClr val="002060"/>
                </a:solidFill>
              </a:rPr>
              <a:t>-12=0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271462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dirty="0">
                <a:solidFill>
                  <a:srgbClr val="002060"/>
                </a:solidFill>
              </a:rPr>
              <a:t>=-1, x=2 – </a:t>
            </a:r>
            <a:r>
              <a:rPr lang="uk-UA" sz="2400" dirty="0">
                <a:solidFill>
                  <a:srgbClr val="002060"/>
                </a:solidFill>
              </a:rPr>
              <a:t>критичні точки;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235743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baseline="30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-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dirty="0">
                <a:solidFill>
                  <a:srgbClr val="002060"/>
                </a:solidFill>
              </a:rPr>
              <a:t>-2=0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3098069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-1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[0;3]</a:t>
            </a:r>
            <a:r>
              <a:rPr lang="en-US" sz="2400" dirty="0">
                <a:solidFill>
                  <a:srgbClr val="002060"/>
                </a:solidFill>
              </a:rPr>
              <a:t>,   2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[0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r>
              <a:rPr lang="en-US" sz="2400" dirty="0">
                <a:solidFill>
                  <a:srgbClr val="002060"/>
                </a:solidFill>
              </a:rPr>
              <a:t>3]</a:t>
            </a:r>
            <a:r>
              <a:rPr lang="uk-UA" sz="2400" dirty="0">
                <a:solidFill>
                  <a:srgbClr val="002060"/>
                </a:solidFill>
              </a:rPr>
              <a:t>, тоді знаходимо значення функції  </a:t>
            </a:r>
            <a:r>
              <a:rPr lang="en-US" sz="2400" dirty="0">
                <a:solidFill>
                  <a:srgbClr val="002060"/>
                </a:solidFill>
              </a:rPr>
              <a:t>f(x) </a:t>
            </a:r>
            <a:r>
              <a:rPr lang="uk-UA" sz="2400" dirty="0">
                <a:solidFill>
                  <a:srgbClr val="002060"/>
                </a:solidFill>
              </a:rPr>
              <a:t>в точці х=2 і на кінцях відрізка х=0 і х=3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166" y="385762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f(2)=-19;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166" y="428625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f(0)=1;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0166" y="471488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f(3)=-8;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5214950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Відповідь: </a:t>
            </a:r>
            <a:r>
              <a:rPr lang="en-US" sz="2400" dirty="0"/>
              <a:t>max f(x) =f(0)=1;</a:t>
            </a:r>
            <a:r>
              <a:rPr lang="uk-UA" sz="2400" dirty="0"/>
              <a:t>    </a:t>
            </a:r>
            <a:r>
              <a:rPr lang="en-US" sz="2400" dirty="0"/>
              <a:t>min f(x)=f(2)=-19.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74" y="4324657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- найбільше значення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0364" y="385762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- найменше значення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042" y="55007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[0; 3]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929058" y="55007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[0; 3]</a:t>
            </a:r>
            <a:endParaRPr lang="ru-RU" dirty="0"/>
          </a:p>
        </p:txBody>
      </p:sp>
      <p:pic>
        <p:nvPicPr>
          <p:cNvPr id="22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6500826" y="5572140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Приклад 2. </a:t>
            </a:r>
            <a:r>
              <a:rPr lang="uk-UA" sz="2400" dirty="0"/>
              <a:t>Знайти найбільше і найменше значення функції </a:t>
            </a:r>
            <a:r>
              <a:rPr lang="en-US" sz="2400" dirty="0"/>
              <a:t>f</a:t>
            </a:r>
            <a:r>
              <a:rPr lang="uk-UA" sz="2400" dirty="0"/>
              <a:t>(</a:t>
            </a:r>
            <a:r>
              <a:rPr lang="en-US" sz="2400" dirty="0"/>
              <a:t>x)</a:t>
            </a:r>
            <a:r>
              <a:rPr lang="uk-UA" sz="2400" dirty="0"/>
              <a:t>=х</a:t>
            </a:r>
            <a:r>
              <a:rPr lang="uk-UA" sz="2400" baseline="30000" dirty="0"/>
              <a:t>4</a:t>
            </a:r>
            <a:r>
              <a:rPr lang="uk-UA" sz="2400" dirty="0"/>
              <a:t>-2х</a:t>
            </a:r>
            <a:r>
              <a:rPr lang="uk-UA" sz="2400" baseline="30000" dirty="0"/>
              <a:t>2</a:t>
            </a:r>
            <a:r>
              <a:rPr lang="uk-UA" sz="2400" dirty="0"/>
              <a:t>+5 </a:t>
            </a:r>
            <a:r>
              <a:rPr lang="en-US" sz="2400" dirty="0"/>
              <a:t>, [-1; 3]</a:t>
            </a:r>
            <a:r>
              <a:rPr lang="uk-UA" sz="2400" dirty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164305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D(f)=R</a:t>
            </a:r>
            <a:r>
              <a:rPr lang="uk-UA" sz="2400" dirty="0">
                <a:solidFill>
                  <a:srgbClr val="002060"/>
                </a:solidFill>
              </a:rPr>
              <a:t>;   </a:t>
            </a:r>
            <a:r>
              <a:rPr lang="en-US" sz="2400" dirty="0">
                <a:solidFill>
                  <a:srgbClr val="002060"/>
                </a:solidFill>
              </a:rPr>
              <a:t>[-1; 3]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R;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35743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f’(x)</a:t>
            </a:r>
            <a:r>
              <a:rPr lang="uk-UA" sz="2400" dirty="0">
                <a:solidFill>
                  <a:srgbClr val="002060"/>
                </a:solidFill>
              </a:rPr>
              <a:t>= </a:t>
            </a:r>
            <a:r>
              <a:rPr lang="en-US" sz="2400" dirty="0">
                <a:solidFill>
                  <a:srgbClr val="002060"/>
                </a:solidFill>
              </a:rPr>
              <a:t>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00024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f’(x)</a:t>
            </a:r>
            <a:r>
              <a:rPr lang="uk-UA" sz="2400" dirty="0">
                <a:solidFill>
                  <a:srgbClr val="002060"/>
                </a:solidFill>
              </a:rPr>
              <a:t>= </a:t>
            </a:r>
            <a:r>
              <a:rPr lang="en-US" sz="2400" dirty="0">
                <a:solidFill>
                  <a:srgbClr val="002060"/>
                </a:solidFill>
              </a:rPr>
              <a:t>4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baseline="30000" dirty="0">
                <a:solidFill>
                  <a:srgbClr val="002060"/>
                </a:solidFill>
              </a:rPr>
              <a:t>3</a:t>
            </a:r>
            <a:r>
              <a:rPr lang="en-US" sz="2400" dirty="0">
                <a:solidFill>
                  <a:srgbClr val="002060"/>
                </a:solidFill>
              </a:rPr>
              <a:t>-4</a:t>
            </a:r>
            <a:r>
              <a:rPr lang="uk-UA" sz="2400" dirty="0">
                <a:solidFill>
                  <a:srgbClr val="002060"/>
                </a:solidFill>
              </a:rPr>
              <a:t>х;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235743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4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baseline="30000" dirty="0">
                <a:solidFill>
                  <a:srgbClr val="002060"/>
                </a:solidFill>
              </a:rPr>
              <a:t>3</a:t>
            </a:r>
            <a:r>
              <a:rPr lang="en-US" sz="2400" dirty="0">
                <a:solidFill>
                  <a:srgbClr val="002060"/>
                </a:solidFill>
              </a:rPr>
              <a:t>-4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dirty="0">
                <a:solidFill>
                  <a:srgbClr val="002060"/>
                </a:solidFill>
              </a:rPr>
              <a:t>=0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2714620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x=0, 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dirty="0">
                <a:solidFill>
                  <a:srgbClr val="002060"/>
                </a:solidFill>
              </a:rPr>
              <a:t>=-1, x=1 – </a:t>
            </a:r>
            <a:r>
              <a:rPr lang="uk-UA" sz="2400" dirty="0">
                <a:solidFill>
                  <a:srgbClr val="002060"/>
                </a:solidFill>
              </a:rPr>
              <a:t>критичні точки;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235743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4x(</a:t>
            </a:r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baseline="30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-1)=0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3098069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-1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[-1;3]</a:t>
            </a:r>
            <a:r>
              <a:rPr lang="en-US" sz="2400" dirty="0">
                <a:solidFill>
                  <a:srgbClr val="002060"/>
                </a:solidFill>
              </a:rPr>
              <a:t>,   0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[-1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r>
              <a:rPr lang="en-US" sz="2400" dirty="0">
                <a:solidFill>
                  <a:srgbClr val="002060"/>
                </a:solidFill>
              </a:rPr>
              <a:t>3]</a:t>
            </a:r>
            <a:r>
              <a:rPr lang="uk-UA" sz="2400" dirty="0">
                <a:solidFill>
                  <a:srgbClr val="002060"/>
                </a:solidFill>
              </a:rPr>
              <a:t>, </a:t>
            </a:r>
            <a:r>
              <a:rPr lang="en-US" sz="24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[-1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r>
              <a:rPr lang="en-US" sz="2400" dirty="0">
                <a:solidFill>
                  <a:srgbClr val="002060"/>
                </a:solidFill>
              </a:rPr>
              <a:t>3] </a:t>
            </a:r>
            <a:r>
              <a:rPr lang="uk-UA" sz="2400" dirty="0">
                <a:solidFill>
                  <a:srgbClr val="002060"/>
                </a:solidFill>
              </a:rPr>
              <a:t>тоді знаходимо значення функції  </a:t>
            </a:r>
            <a:r>
              <a:rPr lang="en-US" sz="2400" dirty="0">
                <a:solidFill>
                  <a:srgbClr val="002060"/>
                </a:solidFill>
              </a:rPr>
              <a:t>f(x) </a:t>
            </a:r>
            <a:r>
              <a:rPr lang="uk-UA" sz="2400" dirty="0">
                <a:solidFill>
                  <a:srgbClr val="002060"/>
                </a:solidFill>
              </a:rPr>
              <a:t>в точках  х=0, х=-1, х=1, х=3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166" y="385762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f(</a:t>
            </a:r>
            <a:r>
              <a:rPr lang="uk-UA" sz="2400" dirty="0">
                <a:solidFill>
                  <a:srgbClr val="002060"/>
                </a:solidFill>
              </a:rPr>
              <a:t>-1</a:t>
            </a:r>
            <a:r>
              <a:rPr lang="en-US" sz="2400" dirty="0">
                <a:solidFill>
                  <a:srgbClr val="002060"/>
                </a:solidFill>
              </a:rPr>
              <a:t>)=</a:t>
            </a:r>
            <a:r>
              <a:rPr lang="uk-UA" sz="2400" dirty="0">
                <a:solidFill>
                  <a:srgbClr val="002060"/>
                </a:solidFill>
              </a:rPr>
              <a:t>4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166" y="428625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f(0)=</a:t>
            </a:r>
            <a:r>
              <a:rPr lang="uk-UA" sz="2400" dirty="0">
                <a:solidFill>
                  <a:srgbClr val="002060"/>
                </a:solidFill>
              </a:rPr>
              <a:t>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0166" y="471488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f(</a:t>
            </a:r>
            <a:r>
              <a:rPr lang="uk-UA" sz="24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)=</a:t>
            </a:r>
            <a:r>
              <a:rPr lang="uk-UA" sz="2400" dirty="0">
                <a:solidFill>
                  <a:srgbClr val="002060"/>
                </a:solidFill>
              </a:rPr>
              <a:t>4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5715016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Відповідь: </a:t>
            </a:r>
            <a:r>
              <a:rPr lang="en-US" sz="2400" dirty="0"/>
              <a:t>max f(x) =f(</a:t>
            </a:r>
            <a:r>
              <a:rPr lang="uk-UA" sz="2400" dirty="0"/>
              <a:t>3</a:t>
            </a:r>
            <a:r>
              <a:rPr lang="en-US" sz="2400" dirty="0"/>
              <a:t>)=</a:t>
            </a:r>
            <a:r>
              <a:rPr lang="uk-UA" sz="2400" dirty="0"/>
              <a:t>68</a:t>
            </a:r>
            <a:r>
              <a:rPr lang="en-US" sz="2400" dirty="0"/>
              <a:t>;</a:t>
            </a:r>
            <a:r>
              <a:rPr lang="uk-UA" sz="2400" dirty="0"/>
              <a:t>    </a:t>
            </a:r>
            <a:r>
              <a:rPr lang="en-US" sz="2400" dirty="0"/>
              <a:t>min f(x)=f(</a:t>
            </a:r>
            <a:r>
              <a:rPr lang="uk-UA" sz="2400" dirty="0"/>
              <a:t>-1</a:t>
            </a:r>
            <a:r>
              <a:rPr lang="en-US" sz="2400" dirty="0"/>
              <a:t>)=f(</a:t>
            </a:r>
            <a:r>
              <a:rPr lang="uk-UA" sz="2400" dirty="0"/>
              <a:t>1)=4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74" y="5143512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- найбільше значення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0364" y="385762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- найменше значення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43042" y="6033805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uk-UA" dirty="0"/>
              <a:t>-1</a:t>
            </a:r>
            <a:r>
              <a:rPr lang="en-US" dirty="0"/>
              <a:t>; 3]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214810" y="6033805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uk-UA" dirty="0"/>
              <a:t>-1</a:t>
            </a:r>
            <a:r>
              <a:rPr lang="en-US" dirty="0"/>
              <a:t>; 3]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514351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f(</a:t>
            </a:r>
            <a:r>
              <a:rPr lang="uk-UA" sz="2400" dirty="0">
                <a:solidFill>
                  <a:srgbClr val="002060"/>
                </a:solidFill>
              </a:rPr>
              <a:t>3</a:t>
            </a:r>
            <a:r>
              <a:rPr lang="en-US" sz="2400" dirty="0">
                <a:solidFill>
                  <a:srgbClr val="002060"/>
                </a:solidFill>
              </a:rPr>
              <a:t>)=</a:t>
            </a:r>
            <a:r>
              <a:rPr lang="uk-UA" sz="2400" dirty="0">
                <a:solidFill>
                  <a:srgbClr val="002060"/>
                </a:solidFill>
              </a:rPr>
              <a:t>68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36" y="471488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- найменше значення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4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6786578" y="5715016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785794"/>
            <a:ext cx="864399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Приклад 3. </a:t>
            </a:r>
            <a:r>
              <a:rPr lang="uk-UA" sz="2400" dirty="0"/>
              <a:t>Знайти область значень функції у=х</a:t>
            </a:r>
            <a:r>
              <a:rPr lang="uk-UA" sz="2400" baseline="30000" dirty="0"/>
              <a:t>3</a:t>
            </a:r>
            <a:r>
              <a:rPr lang="uk-UA" sz="2400" dirty="0"/>
              <a:t>-9х</a:t>
            </a:r>
            <a:r>
              <a:rPr lang="uk-UA" sz="2400" baseline="30000" dirty="0"/>
              <a:t>2</a:t>
            </a:r>
            <a:r>
              <a:rPr lang="uk-UA" sz="2400" dirty="0"/>
              <a:t>-7, якщо х</a:t>
            </a:r>
            <a:r>
              <a:rPr lang="uk-UA" sz="2400" dirty="0">
                <a:sym typeface="Symbol"/>
              </a:rPr>
              <a:t></a:t>
            </a:r>
            <a:r>
              <a:rPr lang="en-US" sz="2400" dirty="0"/>
              <a:t>[0; </a:t>
            </a:r>
            <a:r>
              <a:rPr lang="uk-UA" sz="2400" dirty="0"/>
              <a:t>10</a:t>
            </a:r>
            <a:r>
              <a:rPr lang="en-US" sz="2400" dirty="0"/>
              <a:t>]</a:t>
            </a:r>
            <a:r>
              <a:rPr lang="uk-UA" sz="2400" dirty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1714488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D(</a:t>
            </a:r>
            <a:r>
              <a:rPr lang="uk-UA" sz="2400" dirty="0">
                <a:solidFill>
                  <a:srgbClr val="002060"/>
                </a:solidFill>
              </a:rPr>
              <a:t>у</a:t>
            </a:r>
            <a:r>
              <a:rPr lang="en-US" sz="2400" dirty="0">
                <a:solidFill>
                  <a:srgbClr val="002060"/>
                </a:solidFill>
              </a:rPr>
              <a:t>)=R</a:t>
            </a:r>
            <a:r>
              <a:rPr lang="uk-UA" sz="2400" dirty="0">
                <a:solidFill>
                  <a:srgbClr val="002060"/>
                </a:solidFill>
              </a:rPr>
              <a:t>;   </a:t>
            </a:r>
            <a:r>
              <a:rPr lang="en-US" sz="2400" dirty="0">
                <a:solidFill>
                  <a:srgbClr val="002060"/>
                </a:solidFill>
              </a:rPr>
              <a:t>[0; </a:t>
            </a:r>
            <a:r>
              <a:rPr lang="uk-UA" sz="2400" dirty="0">
                <a:solidFill>
                  <a:srgbClr val="002060"/>
                </a:solidFill>
              </a:rPr>
              <a:t>10</a:t>
            </a:r>
            <a:r>
              <a:rPr lang="en-US" sz="2400" dirty="0">
                <a:solidFill>
                  <a:srgbClr val="002060"/>
                </a:solidFill>
              </a:rPr>
              <a:t>]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R;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57174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у</a:t>
            </a:r>
            <a:r>
              <a:rPr lang="en-US" sz="2400" dirty="0">
                <a:solidFill>
                  <a:srgbClr val="002060"/>
                </a:solidFill>
              </a:rPr>
              <a:t>’(x)</a:t>
            </a:r>
            <a:r>
              <a:rPr lang="uk-UA" sz="2400" dirty="0">
                <a:solidFill>
                  <a:srgbClr val="002060"/>
                </a:solidFill>
              </a:rPr>
              <a:t>= </a:t>
            </a:r>
            <a:r>
              <a:rPr lang="en-US" sz="2400" dirty="0">
                <a:solidFill>
                  <a:srgbClr val="002060"/>
                </a:solidFill>
              </a:rPr>
              <a:t>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14311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у</a:t>
            </a:r>
            <a:r>
              <a:rPr lang="en-US" sz="2400" dirty="0">
                <a:solidFill>
                  <a:srgbClr val="002060"/>
                </a:solidFill>
              </a:rPr>
              <a:t>’</a:t>
            </a:r>
            <a:r>
              <a:rPr lang="uk-UA" sz="2400" dirty="0">
                <a:solidFill>
                  <a:srgbClr val="002060"/>
                </a:solidFill>
              </a:rPr>
              <a:t>(х)= 3х</a:t>
            </a:r>
            <a:r>
              <a:rPr lang="en-US" sz="2400" baseline="30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-</a:t>
            </a:r>
            <a:r>
              <a:rPr lang="uk-UA" sz="2400" dirty="0">
                <a:solidFill>
                  <a:srgbClr val="002060"/>
                </a:solidFill>
              </a:rPr>
              <a:t>18х;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257174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3х</a:t>
            </a:r>
            <a:r>
              <a:rPr lang="en-US" sz="2400" baseline="30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-</a:t>
            </a:r>
            <a:r>
              <a:rPr lang="uk-UA" sz="2400" dirty="0">
                <a:solidFill>
                  <a:srgbClr val="002060"/>
                </a:solidFill>
              </a:rPr>
              <a:t>18х</a:t>
            </a:r>
            <a:r>
              <a:rPr lang="en-US" sz="2400" dirty="0">
                <a:solidFill>
                  <a:srgbClr val="002060"/>
                </a:solidFill>
              </a:rPr>
              <a:t>=0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44" y="2967335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х</a:t>
            </a:r>
            <a:r>
              <a:rPr lang="en-US" sz="2400" dirty="0">
                <a:solidFill>
                  <a:srgbClr val="002060"/>
                </a:solidFill>
              </a:rPr>
              <a:t>=</a:t>
            </a:r>
            <a:r>
              <a:rPr lang="uk-UA" sz="2400" dirty="0">
                <a:solidFill>
                  <a:srgbClr val="002060"/>
                </a:solidFill>
              </a:rPr>
              <a:t>0</a:t>
            </a:r>
            <a:r>
              <a:rPr lang="en-US" sz="2400" dirty="0">
                <a:solidFill>
                  <a:srgbClr val="002060"/>
                </a:solidFill>
              </a:rPr>
              <a:t>, x=</a:t>
            </a:r>
            <a:r>
              <a:rPr lang="uk-UA" sz="2400" dirty="0">
                <a:solidFill>
                  <a:srgbClr val="002060"/>
                </a:solidFill>
              </a:rPr>
              <a:t>6</a:t>
            </a:r>
            <a:r>
              <a:rPr lang="en-US" sz="2400" dirty="0">
                <a:solidFill>
                  <a:srgbClr val="002060"/>
                </a:solidFill>
              </a:rPr>
              <a:t> – </a:t>
            </a:r>
            <a:r>
              <a:rPr lang="uk-UA" sz="2400" dirty="0">
                <a:solidFill>
                  <a:srgbClr val="002060"/>
                </a:solidFill>
              </a:rPr>
              <a:t>критичні точки;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257174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3х(х</a:t>
            </a:r>
            <a:r>
              <a:rPr lang="en-US" sz="2400" dirty="0">
                <a:solidFill>
                  <a:srgbClr val="002060"/>
                </a:solidFill>
              </a:rPr>
              <a:t>-</a:t>
            </a:r>
            <a:r>
              <a:rPr lang="uk-UA" sz="2400" dirty="0">
                <a:solidFill>
                  <a:srgbClr val="002060"/>
                </a:solidFill>
              </a:rPr>
              <a:t>6)</a:t>
            </a:r>
            <a:r>
              <a:rPr lang="en-US" sz="2400" dirty="0">
                <a:solidFill>
                  <a:srgbClr val="002060"/>
                </a:solidFill>
              </a:rPr>
              <a:t>=0</a:t>
            </a:r>
            <a:r>
              <a:rPr lang="uk-UA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342900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0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[0;</a:t>
            </a:r>
            <a:r>
              <a:rPr lang="uk-UA" sz="2400" dirty="0">
                <a:solidFill>
                  <a:srgbClr val="002060"/>
                </a:solidFill>
                <a:sym typeface="Symbol"/>
              </a:rPr>
              <a:t>10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]</a:t>
            </a:r>
            <a:r>
              <a:rPr lang="en-US" sz="2400" dirty="0">
                <a:solidFill>
                  <a:srgbClr val="002060"/>
                </a:solidFill>
              </a:rPr>
              <a:t>,   </a:t>
            </a:r>
            <a:r>
              <a:rPr lang="uk-UA" sz="2400" dirty="0">
                <a:solidFill>
                  <a:srgbClr val="002060"/>
                </a:solidFill>
              </a:rPr>
              <a:t>6</a:t>
            </a:r>
            <a:r>
              <a:rPr lang="en-US" sz="2400" dirty="0">
                <a:solidFill>
                  <a:srgbClr val="002060"/>
                </a:solidFill>
                <a:sym typeface="Symbol"/>
              </a:rPr>
              <a:t>[0</a:t>
            </a:r>
            <a:r>
              <a:rPr lang="uk-UA" sz="2400" dirty="0">
                <a:solidFill>
                  <a:srgbClr val="002060"/>
                </a:solidFill>
              </a:rPr>
              <a:t>;10</a:t>
            </a:r>
            <a:r>
              <a:rPr lang="en-US" sz="2400" dirty="0">
                <a:solidFill>
                  <a:srgbClr val="002060"/>
                </a:solidFill>
              </a:rPr>
              <a:t>]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108" y="457200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у</a:t>
            </a:r>
            <a:r>
              <a:rPr lang="en-US" sz="2400" dirty="0">
                <a:solidFill>
                  <a:srgbClr val="002060"/>
                </a:solidFill>
              </a:rPr>
              <a:t>(</a:t>
            </a:r>
            <a:r>
              <a:rPr lang="uk-UA" sz="2400" dirty="0">
                <a:solidFill>
                  <a:srgbClr val="002060"/>
                </a:solidFill>
              </a:rPr>
              <a:t>0</a:t>
            </a:r>
            <a:r>
              <a:rPr lang="en-US" sz="2400" dirty="0">
                <a:solidFill>
                  <a:srgbClr val="002060"/>
                </a:solidFill>
              </a:rPr>
              <a:t>)=-</a:t>
            </a:r>
            <a:r>
              <a:rPr lang="uk-UA" sz="2400" dirty="0">
                <a:solidFill>
                  <a:srgbClr val="002060"/>
                </a:solidFill>
              </a:rPr>
              <a:t>7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4955457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у</a:t>
            </a:r>
            <a:r>
              <a:rPr lang="en-US" sz="2400" dirty="0">
                <a:solidFill>
                  <a:srgbClr val="002060"/>
                </a:solidFill>
              </a:rPr>
              <a:t>(</a:t>
            </a:r>
            <a:r>
              <a:rPr lang="uk-UA" sz="2400" dirty="0">
                <a:solidFill>
                  <a:srgbClr val="002060"/>
                </a:solidFill>
              </a:rPr>
              <a:t>6</a:t>
            </a:r>
            <a:r>
              <a:rPr lang="en-US" sz="2400" dirty="0">
                <a:solidFill>
                  <a:srgbClr val="002060"/>
                </a:solidFill>
              </a:rPr>
              <a:t>)=</a:t>
            </a:r>
            <a:r>
              <a:rPr lang="uk-UA" sz="2400" dirty="0">
                <a:solidFill>
                  <a:srgbClr val="002060"/>
                </a:solidFill>
              </a:rPr>
              <a:t>-115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5384085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у</a:t>
            </a:r>
            <a:r>
              <a:rPr lang="en-US" sz="2400" dirty="0">
                <a:solidFill>
                  <a:srgbClr val="002060"/>
                </a:solidFill>
              </a:rPr>
              <a:t>(</a:t>
            </a:r>
            <a:r>
              <a:rPr lang="uk-UA" sz="2400" dirty="0">
                <a:solidFill>
                  <a:srgbClr val="002060"/>
                </a:solidFill>
              </a:rPr>
              <a:t>10</a:t>
            </a:r>
            <a:r>
              <a:rPr lang="en-US" sz="2400" dirty="0">
                <a:solidFill>
                  <a:srgbClr val="002060"/>
                </a:solidFill>
              </a:rPr>
              <a:t>)=</a:t>
            </a:r>
            <a:r>
              <a:rPr lang="uk-UA" sz="2400" dirty="0">
                <a:solidFill>
                  <a:srgbClr val="002060"/>
                </a:solidFill>
              </a:rPr>
              <a:t>93</a:t>
            </a:r>
            <a:r>
              <a:rPr lang="en-US" sz="2400" dirty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5786454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Відповідь: область значень функції </a:t>
            </a:r>
            <a:r>
              <a:rPr lang="en-US" sz="2400" dirty="0"/>
              <a:t>[-115; 93].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5396227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- найбільше значення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30" y="4967599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- найменше значення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786" y="3786190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Знайдемо значення функції на кінцях проміжку </a:t>
            </a:r>
            <a:r>
              <a:rPr lang="en-US" sz="2400" dirty="0">
                <a:solidFill>
                  <a:srgbClr val="002060"/>
                </a:solidFill>
              </a:rPr>
              <a:t>[0; 10] </a:t>
            </a:r>
            <a:r>
              <a:rPr lang="uk-UA" sz="2400" dirty="0">
                <a:solidFill>
                  <a:srgbClr val="002060"/>
                </a:solidFill>
              </a:rPr>
              <a:t>і в критичній точці х=6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6929454" y="5715016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64844" t="32864" r="27734" b="47916"/>
          <a:stretch>
            <a:fillRect/>
          </a:stretch>
        </p:blipFill>
        <p:spPr bwMode="auto">
          <a:xfrm>
            <a:off x="7429520" y="2714621"/>
            <a:ext cx="1071570" cy="156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250001" y="1857364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>
                <a:solidFill>
                  <a:srgbClr val="002060"/>
                </a:solidFill>
              </a:rPr>
              <a:t>Розв</a:t>
            </a:r>
            <a:r>
              <a:rPr lang="en-US" b="1" dirty="0">
                <a:solidFill>
                  <a:srgbClr val="002060"/>
                </a:solidFill>
              </a:rPr>
              <a:t>’</a:t>
            </a:r>
            <a:r>
              <a:rPr lang="uk-UA" b="1" dirty="0" err="1">
                <a:solidFill>
                  <a:srgbClr val="002060"/>
                </a:solidFill>
              </a:rPr>
              <a:t>язання</a:t>
            </a:r>
            <a:r>
              <a:rPr lang="uk-UA" b="1" dirty="0">
                <a:solidFill>
                  <a:srgbClr val="002060"/>
                </a:solidFill>
              </a:rPr>
              <a:t>. </a:t>
            </a:r>
            <a:r>
              <a:rPr lang="uk-UA" dirty="0">
                <a:solidFill>
                  <a:srgbClr val="002060"/>
                </a:solidFill>
              </a:rPr>
              <a:t>Позначимо через х (у м) довжину однієї з двох сторін паркана, тоді </a:t>
            </a:r>
          </a:p>
          <a:p>
            <a:r>
              <a:rPr lang="uk-UA" dirty="0">
                <a:solidFill>
                  <a:srgbClr val="002060"/>
                </a:solidFill>
              </a:rPr>
              <a:t>Р=2х+а=80, </a:t>
            </a:r>
          </a:p>
          <a:p>
            <a:r>
              <a:rPr lang="uk-UA" dirty="0">
                <a:solidFill>
                  <a:srgbClr val="002060"/>
                </a:solidFill>
              </a:rPr>
              <a:t>друга сторона буде а=80-2х, причому </a:t>
            </a:r>
            <a:r>
              <a:rPr lang="en-US" dirty="0">
                <a:solidFill>
                  <a:srgbClr val="002060"/>
                </a:solidFill>
              </a:rPr>
              <a:t>0&lt;x&lt;40</a:t>
            </a:r>
            <a:r>
              <a:rPr lang="uk-UA" dirty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20" y="714356"/>
            <a:ext cx="864399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b="1" dirty="0"/>
              <a:t>Практичний зміст найбільшого або найменшого значення деякої величини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0001" y="1142984"/>
            <a:ext cx="864399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Приклад 4. </a:t>
            </a:r>
            <a:r>
              <a:rPr lang="uk-UA" dirty="0"/>
              <a:t>Парканом, довжина якого 80м, треба огородити з трьох сторін ділянку прямокутної форми якомога більшої площі. Знайти розміри такої ділянки. (див. мал.)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858148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х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215338" y="32443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80-2х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92958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х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85720" y="2782669"/>
            <a:ext cx="67508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Складемо функцію залежності площі ділянки від довжини її сторони </a:t>
            </a:r>
            <a:r>
              <a:rPr lang="en-US" dirty="0">
                <a:solidFill>
                  <a:srgbClr val="002060"/>
                </a:solidFill>
              </a:rPr>
              <a:t>S(x)=x(80-2x)=80x-2x</a:t>
            </a:r>
            <a:r>
              <a:rPr lang="en-US" baseline="30000" dirty="0">
                <a:solidFill>
                  <a:srgbClr val="002060"/>
                </a:solidFill>
              </a:rPr>
              <a:t>2</a:t>
            </a:r>
            <a:endParaRPr lang="ru-RU" baseline="300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3429000"/>
            <a:ext cx="67508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Знайдемо найбільше значення функції </a:t>
            </a:r>
            <a:r>
              <a:rPr lang="en-US" dirty="0">
                <a:solidFill>
                  <a:srgbClr val="002060"/>
                </a:solidFill>
              </a:rPr>
              <a:t>S(x</a:t>
            </a:r>
            <a:r>
              <a:rPr lang="uk-UA" dirty="0">
                <a:solidFill>
                  <a:srgbClr val="002060"/>
                </a:solidFill>
              </a:rPr>
              <a:t>) за умови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r>
              <a:rPr lang="uk-UA" dirty="0">
                <a:solidFill>
                  <a:srgbClr val="002060"/>
                </a:solidFill>
              </a:rPr>
              <a:t> х</a:t>
            </a:r>
            <a:r>
              <a:rPr lang="uk-UA" dirty="0">
                <a:solidFill>
                  <a:srgbClr val="002060"/>
                </a:solidFill>
                <a:sym typeface="Symbol"/>
              </a:rPr>
              <a:t>(0; 40).</a:t>
            </a:r>
            <a:endParaRPr lang="ru-RU" baseline="300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20" y="4059800"/>
            <a:ext cx="27860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S’(x</a:t>
            </a:r>
            <a:r>
              <a:rPr lang="uk-UA" dirty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>=80-4x=0, x=20</a:t>
            </a:r>
            <a:endParaRPr lang="ru-RU" baseline="30000" dirty="0">
              <a:solidFill>
                <a:srgbClr val="00206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5072066" y="435769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72000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max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4071934" y="4357694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/>
          <p:cNvGrpSpPr/>
          <p:nvPr/>
        </p:nvGrpSpPr>
        <p:grpSpPr>
          <a:xfrm>
            <a:off x="3643306" y="3857628"/>
            <a:ext cx="3061172" cy="767182"/>
            <a:chOff x="3643306" y="4357694"/>
            <a:chExt cx="3061172" cy="767182"/>
          </a:xfrm>
        </p:grpSpPr>
        <p:sp>
          <p:nvSpPr>
            <p:cNvPr id="52" name="Полилиния 51"/>
            <p:cNvSpPr/>
            <p:nvPr/>
          </p:nvSpPr>
          <p:spPr>
            <a:xfrm>
              <a:off x="4857752" y="4429132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14810" y="4357694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/>
                <a:t>+</a:t>
              </a:r>
              <a:endParaRPr lang="ru-RU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43504" y="4357694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/>
                <a:t>–</a:t>
              </a:r>
              <a:endParaRPr lang="ru-RU" sz="2000" dirty="0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3929058" y="4429132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>
              <a:off x="3643306" y="4703801"/>
              <a:ext cx="2786082" cy="56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643570" y="471488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40</a:t>
              </a:r>
              <a:endParaRPr lang="ru-RU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57950" y="4709408"/>
              <a:ext cx="346528" cy="36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857620" y="4643446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5715008" y="4643446"/>
              <a:ext cx="142876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786314" y="4643446"/>
              <a:ext cx="142876" cy="14287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14876" y="4786322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2</a:t>
              </a:r>
              <a:endParaRPr lang="ru-RU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14744" y="471488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0</a:t>
              </a:r>
              <a:endParaRPr lang="ru-RU" sz="1600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57158" y="4714884"/>
            <a:ext cx="78581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Оскільки функція </a:t>
            </a:r>
            <a:r>
              <a:rPr lang="en-US" dirty="0">
                <a:solidFill>
                  <a:srgbClr val="002060"/>
                </a:solidFill>
              </a:rPr>
              <a:t>S(x) </a:t>
            </a:r>
            <a:r>
              <a:rPr lang="uk-UA" dirty="0">
                <a:solidFill>
                  <a:srgbClr val="002060"/>
                </a:solidFill>
              </a:rPr>
              <a:t>має єдину точку максимуму </a:t>
            </a:r>
            <a:r>
              <a:rPr lang="en-US" dirty="0" err="1">
                <a:solidFill>
                  <a:srgbClr val="002060"/>
                </a:solidFill>
              </a:rPr>
              <a:t>x</a:t>
            </a:r>
            <a:r>
              <a:rPr lang="en-US" baseline="-25000" dirty="0" err="1">
                <a:solidFill>
                  <a:srgbClr val="002060"/>
                </a:solidFill>
              </a:rPr>
              <a:t>max</a:t>
            </a:r>
            <a:r>
              <a:rPr lang="en-US" dirty="0">
                <a:solidFill>
                  <a:srgbClr val="002060"/>
                </a:solidFill>
              </a:rPr>
              <a:t>=20</a:t>
            </a:r>
            <a:r>
              <a:rPr lang="uk-UA" dirty="0">
                <a:solidFill>
                  <a:srgbClr val="002060"/>
                </a:solidFill>
              </a:rPr>
              <a:t>, то у ній </a:t>
            </a:r>
            <a:r>
              <a:rPr lang="en-US" dirty="0">
                <a:solidFill>
                  <a:srgbClr val="002060"/>
                </a:solidFill>
              </a:rPr>
              <a:t>S(x) </a:t>
            </a:r>
            <a:r>
              <a:rPr lang="uk-UA" dirty="0">
                <a:solidFill>
                  <a:srgbClr val="002060"/>
                </a:solidFill>
              </a:rPr>
              <a:t>досягає найбільшого значення. 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ru-RU" baseline="300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7158" y="5357826"/>
            <a:ext cx="78581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Отже, розміри ділянки 20м і 80-2·20=40м.</a:t>
            </a:r>
            <a:endParaRPr lang="ru-RU" baseline="30000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7158" y="571501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Відповідь: 20м ; 40м</a:t>
            </a:r>
            <a:r>
              <a:rPr lang="en-US" sz="2400" dirty="0"/>
              <a:t>.</a:t>
            </a:r>
            <a:endParaRPr lang="ru-RU" sz="2400" dirty="0"/>
          </a:p>
        </p:txBody>
      </p:sp>
      <p:pic>
        <p:nvPicPr>
          <p:cNvPr id="34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6786578" y="5715016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/>
      <p:bldP spid="26" grpId="0"/>
      <p:bldP spid="27" grpId="0"/>
      <p:bldP spid="29" grpId="0" animBg="1"/>
      <p:bldP spid="30" grpId="0" animBg="1"/>
      <p:bldP spid="31" grpId="0" animBg="1"/>
      <p:bldP spid="48" grpId="0"/>
      <p:bldP spid="58" grpId="0" animBg="1"/>
      <p:bldP spid="59" grpId="0" animBg="1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50001" y="1928802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>
                <a:solidFill>
                  <a:srgbClr val="002060"/>
                </a:solidFill>
              </a:rPr>
              <a:t>Розв</a:t>
            </a:r>
            <a:r>
              <a:rPr lang="en-US" sz="2000" b="1" dirty="0">
                <a:solidFill>
                  <a:srgbClr val="002060"/>
                </a:solidFill>
              </a:rPr>
              <a:t>’</a:t>
            </a:r>
            <a:r>
              <a:rPr lang="uk-UA" sz="2000" b="1" dirty="0" err="1">
                <a:solidFill>
                  <a:srgbClr val="002060"/>
                </a:solidFill>
              </a:rPr>
              <a:t>язання</a:t>
            </a:r>
            <a:r>
              <a:rPr lang="uk-UA" sz="2000" b="1" dirty="0">
                <a:solidFill>
                  <a:srgbClr val="002060"/>
                </a:solidFill>
              </a:rPr>
              <a:t>. </a:t>
            </a:r>
            <a:r>
              <a:rPr lang="uk-UA" sz="2000" dirty="0">
                <a:solidFill>
                  <a:srgbClr val="002060"/>
                </a:solidFill>
              </a:rPr>
              <a:t>Позначимо через х (у м) довжину однієї з двох сторін прямокутника, тоді  Р=2(</a:t>
            </a:r>
            <a:r>
              <a:rPr lang="uk-UA" sz="2000" dirty="0" err="1">
                <a:solidFill>
                  <a:srgbClr val="002060"/>
                </a:solidFill>
              </a:rPr>
              <a:t>х+а</a:t>
            </a:r>
            <a:r>
              <a:rPr lang="uk-UA" sz="2000" dirty="0">
                <a:solidFill>
                  <a:srgbClr val="002060"/>
                </a:solidFill>
              </a:rPr>
              <a:t>)=100,  х+а=50; </a:t>
            </a:r>
          </a:p>
          <a:p>
            <a:r>
              <a:rPr lang="uk-UA" sz="2000" dirty="0">
                <a:solidFill>
                  <a:srgbClr val="002060"/>
                </a:solidFill>
              </a:rPr>
              <a:t>друга сторона буде 50-х (м), </a:t>
            </a:r>
            <a:r>
              <a:rPr lang="en-US" sz="2000" dirty="0">
                <a:solidFill>
                  <a:srgbClr val="002060"/>
                </a:solidFill>
              </a:rPr>
              <a:t>0&lt;x&lt;50</a:t>
            </a:r>
            <a:r>
              <a:rPr lang="uk-UA" sz="2000" dirty="0">
                <a:solidFill>
                  <a:srgbClr val="002060"/>
                </a:solidFill>
              </a:rPr>
              <a:t>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20" y="714356"/>
            <a:ext cx="864399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dirty="0"/>
              <a:t>Практичний зміст найбільшого або найменшого значення деякої величини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0001" y="1214422"/>
            <a:ext cx="864399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</a:rPr>
              <a:t>Приклад 5. </a:t>
            </a:r>
            <a:r>
              <a:rPr lang="uk-UA" sz="2000" dirty="0"/>
              <a:t>Є дріт завдовжки 100м. Потрібно огородити ним прямокутну ділянку найбільшої площі. Знайти розміри ділянки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786710" y="2214554"/>
            <a:ext cx="428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х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286776" y="3016891"/>
            <a:ext cx="8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50-х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858148" y="3714752"/>
            <a:ext cx="428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х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85721" y="2857496"/>
            <a:ext cx="521497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060"/>
                </a:solidFill>
              </a:rPr>
              <a:t>Площа прямокутника </a:t>
            </a:r>
            <a:r>
              <a:rPr lang="en-US" sz="2000" dirty="0">
                <a:solidFill>
                  <a:srgbClr val="002060"/>
                </a:solidFill>
              </a:rPr>
              <a:t>S(x)=x·</a:t>
            </a:r>
            <a:r>
              <a:rPr lang="uk-UA" sz="2000" dirty="0" err="1">
                <a:solidFill>
                  <a:srgbClr val="002060"/>
                </a:solidFill>
              </a:rPr>
              <a:t>а=х</a:t>
            </a:r>
            <a:r>
              <a:rPr lang="uk-UA" sz="2000" dirty="0">
                <a:solidFill>
                  <a:srgbClr val="002060"/>
                </a:solidFill>
              </a:rPr>
              <a:t>(50</a:t>
            </a:r>
            <a:r>
              <a:rPr lang="en-US" sz="2000" dirty="0">
                <a:solidFill>
                  <a:srgbClr val="002060"/>
                </a:solidFill>
              </a:rPr>
              <a:t>-x)=</a:t>
            </a:r>
            <a:r>
              <a:rPr lang="uk-UA" sz="2000" dirty="0">
                <a:solidFill>
                  <a:srgbClr val="002060"/>
                </a:solidFill>
              </a:rPr>
              <a:t>5</a:t>
            </a:r>
            <a:r>
              <a:rPr lang="en-US" sz="2000" dirty="0">
                <a:solidFill>
                  <a:srgbClr val="002060"/>
                </a:solidFill>
              </a:rPr>
              <a:t>0x-x</a:t>
            </a:r>
            <a:r>
              <a:rPr lang="en-US" sz="2000" baseline="30000" dirty="0">
                <a:solidFill>
                  <a:srgbClr val="002060"/>
                </a:solidFill>
              </a:rPr>
              <a:t>2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3214686"/>
            <a:ext cx="675089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060"/>
                </a:solidFill>
              </a:rPr>
              <a:t>Знайдемо найбільше значення функції </a:t>
            </a:r>
            <a:r>
              <a:rPr lang="en-US" sz="2000" dirty="0">
                <a:solidFill>
                  <a:srgbClr val="002060"/>
                </a:solidFill>
              </a:rPr>
              <a:t>S(x</a:t>
            </a:r>
            <a:r>
              <a:rPr lang="uk-UA" sz="2000" dirty="0">
                <a:solidFill>
                  <a:srgbClr val="002060"/>
                </a:solidFill>
              </a:rPr>
              <a:t>) за умови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</a:p>
          <a:p>
            <a:r>
              <a:rPr lang="uk-UA" sz="2000" dirty="0">
                <a:solidFill>
                  <a:srgbClr val="002060"/>
                </a:solidFill>
              </a:rPr>
              <a:t> х</a:t>
            </a:r>
            <a:r>
              <a:rPr lang="uk-UA" sz="2000" dirty="0">
                <a:solidFill>
                  <a:srgbClr val="002060"/>
                </a:solidFill>
                <a:sym typeface="Symbol"/>
              </a:rPr>
              <a:t>(0; 50).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20" y="3857628"/>
            <a:ext cx="38576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S’(x</a:t>
            </a:r>
            <a:r>
              <a:rPr lang="uk-UA" sz="2000" dirty="0">
                <a:solidFill>
                  <a:srgbClr val="002060"/>
                </a:solidFill>
              </a:rPr>
              <a:t>)</a:t>
            </a:r>
            <a:r>
              <a:rPr lang="en-US" sz="2000" dirty="0">
                <a:solidFill>
                  <a:srgbClr val="002060"/>
                </a:solidFill>
              </a:rPr>
              <a:t>=50-2x;  </a:t>
            </a:r>
            <a:endParaRPr lang="uk-UA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S’(x)=0,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50-2x=0; x=25 – </a:t>
            </a:r>
            <a:r>
              <a:rPr lang="uk-UA" sz="2000" dirty="0">
                <a:solidFill>
                  <a:srgbClr val="002060"/>
                </a:solidFill>
              </a:rPr>
              <a:t>критична точка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5929322" y="4357694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72132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max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4929190" y="4429132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6"/>
          <p:cNvGrpSpPr/>
          <p:nvPr/>
        </p:nvGrpSpPr>
        <p:grpSpPr>
          <a:xfrm>
            <a:off x="4572000" y="3929066"/>
            <a:ext cx="3061172" cy="767182"/>
            <a:chOff x="3643306" y="4357694"/>
            <a:chExt cx="3061172" cy="767182"/>
          </a:xfrm>
        </p:grpSpPr>
        <p:sp>
          <p:nvSpPr>
            <p:cNvPr id="52" name="Полилиния 51"/>
            <p:cNvSpPr/>
            <p:nvPr/>
          </p:nvSpPr>
          <p:spPr>
            <a:xfrm>
              <a:off x="4857752" y="4429132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14810" y="4357694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/>
                <a:t>+</a:t>
              </a:r>
              <a:endParaRPr lang="ru-RU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43504" y="4357694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/>
                <a:t>–</a:t>
              </a:r>
              <a:endParaRPr lang="ru-RU" sz="2000" dirty="0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3929058" y="4429132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>
              <a:off x="3643306" y="4703801"/>
              <a:ext cx="2786082" cy="56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643570" y="471488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5</a:t>
              </a:r>
              <a:r>
                <a:rPr lang="en-US" sz="1600" dirty="0"/>
                <a:t>0</a:t>
              </a:r>
              <a:endParaRPr lang="ru-RU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57950" y="4709408"/>
              <a:ext cx="346528" cy="36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857620" y="4643446"/>
              <a:ext cx="142876" cy="14287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5715008" y="4643446"/>
              <a:ext cx="142876" cy="14287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786314" y="4643446"/>
              <a:ext cx="142876" cy="14287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14876" y="4786322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2</a:t>
              </a:r>
              <a:r>
                <a:rPr lang="uk-UA" sz="1600" dirty="0"/>
                <a:t>5</a:t>
              </a:r>
              <a:endParaRPr lang="ru-RU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14744" y="471488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0</a:t>
              </a:r>
              <a:endParaRPr lang="ru-RU" sz="1600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85720" y="4786322"/>
            <a:ext cx="785818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2060"/>
                </a:solidFill>
              </a:rPr>
              <a:t>x</a:t>
            </a:r>
            <a:r>
              <a:rPr lang="en-US" sz="2000" baseline="-25000" dirty="0" err="1">
                <a:solidFill>
                  <a:srgbClr val="002060"/>
                </a:solidFill>
              </a:rPr>
              <a:t>max</a:t>
            </a:r>
            <a:r>
              <a:rPr lang="en-US" sz="2000" dirty="0">
                <a:solidFill>
                  <a:srgbClr val="002060"/>
                </a:solidFill>
              </a:rPr>
              <a:t>=2</a:t>
            </a:r>
            <a:r>
              <a:rPr lang="uk-UA" sz="2000" dirty="0">
                <a:solidFill>
                  <a:srgbClr val="002060"/>
                </a:solidFill>
              </a:rPr>
              <a:t>5 – точка максимуму, тоді  на заданому інтервалі функція </a:t>
            </a:r>
            <a:r>
              <a:rPr lang="en-US" sz="2000" dirty="0">
                <a:solidFill>
                  <a:srgbClr val="002060"/>
                </a:solidFill>
              </a:rPr>
              <a:t>S(x)</a:t>
            </a:r>
            <a:r>
              <a:rPr lang="uk-UA" sz="2000" dirty="0">
                <a:solidFill>
                  <a:srgbClr val="002060"/>
                </a:solidFill>
              </a:rPr>
              <a:t> набуває найбільшого значення в точці х=25. 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5720" y="5435758"/>
            <a:ext cx="82868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060"/>
                </a:solidFill>
              </a:rPr>
              <a:t>Отже, розміри ділянки 25м і 50-25=25м, тобто коли ділянка має форму квадрата зі стороною 25м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7158" y="6039169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Відповідь: 25м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643834" y="2643182"/>
            <a:ext cx="642918" cy="112648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786578" y="2967335"/>
            <a:ext cx="8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50-х</a:t>
            </a:r>
            <a:endParaRPr lang="ru-RU" sz="2400" dirty="0"/>
          </a:p>
        </p:txBody>
      </p:sp>
      <p:pic>
        <p:nvPicPr>
          <p:cNvPr id="38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7215206" y="5715016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/>
      <p:bldP spid="26" grpId="0"/>
      <p:bldP spid="27" grpId="0"/>
      <p:bldP spid="29" grpId="0" animBg="1"/>
      <p:bldP spid="30" grpId="0" animBg="1"/>
      <p:bldP spid="31" grpId="0" animBg="1"/>
      <p:bldP spid="48" grpId="0"/>
      <p:bldP spid="58" grpId="0" animBg="1"/>
      <p:bldP spid="59" grpId="0" animBg="1"/>
      <p:bldP spid="61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50001" y="1643050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>
                <a:solidFill>
                  <a:srgbClr val="002060"/>
                </a:solidFill>
              </a:rPr>
              <a:t>Розв</a:t>
            </a:r>
            <a:r>
              <a:rPr lang="en-US" sz="2000" b="1" dirty="0">
                <a:solidFill>
                  <a:srgbClr val="002060"/>
                </a:solidFill>
              </a:rPr>
              <a:t>’</a:t>
            </a:r>
            <a:r>
              <a:rPr lang="uk-UA" sz="2000" b="1" dirty="0" err="1">
                <a:solidFill>
                  <a:srgbClr val="002060"/>
                </a:solidFill>
              </a:rPr>
              <a:t>язання</a:t>
            </a:r>
            <a:r>
              <a:rPr lang="uk-UA" sz="2000" b="1" dirty="0">
                <a:solidFill>
                  <a:srgbClr val="002060"/>
                </a:solidFill>
              </a:rPr>
              <a:t>. </a:t>
            </a:r>
            <a:r>
              <a:rPr lang="uk-UA" sz="2000" dirty="0">
                <a:solidFill>
                  <a:srgbClr val="002060"/>
                </a:solidFill>
              </a:rPr>
              <a:t>Нехай І доданок буде х , тоді ІІ доданок буде 100-х, </a:t>
            </a:r>
            <a:r>
              <a:rPr lang="en-US" sz="2000" dirty="0">
                <a:solidFill>
                  <a:srgbClr val="002060"/>
                </a:solidFill>
              </a:rPr>
              <a:t>0&lt;x&lt;100.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ТЕМА. Найбільше і найменше значення функції на проміжку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20" y="714356"/>
            <a:ext cx="864399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dirty="0"/>
              <a:t>Практичний зміст найбільшого або найменшого значення деякої величини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0001" y="1214422"/>
            <a:ext cx="8643998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</a:rPr>
              <a:t>Приклад 6. </a:t>
            </a:r>
            <a:r>
              <a:rPr lang="uk-UA" sz="2000" dirty="0"/>
              <a:t>Розкладіть число 100 на два доданки, добуток яких найбільший.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57158" y="2071678"/>
            <a:ext cx="521497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060"/>
                </a:solidFill>
              </a:rPr>
              <a:t>Складаємо функцію  у</a:t>
            </a:r>
            <a:r>
              <a:rPr lang="en-US" sz="2000" dirty="0">
                <a:solidFill>
                  <a:srgbClr val="002060"/>
                </a:solidFill>
              </a:rPr>
              <a:t>=x·</a:t>
            </a:r>
            <a:r>
              <a:rPr lang="uk-UA" sz="2000" dirty="0">
                <a:solidFill>
                  <a:srgbClr val="002060"/>
                </a:solidFill>
              </a:rPr>
              <a:t>(100-х)=10</a:t>
            </a:r>
            <a:r>
              <a:rPr lang="en-US" sz="2000" dirty="0">
                <a:solidFill>
                  <a:srgbClr val="002060"/>
                </a:solidFill>
              </a:rPr>
              <a:t>0x-x</a:t>
            </a:r>
            <a:r>
              <a:rPr lang="en-US" sz="2000" baseline="30000" dirty="0">
                <a:solidFill>
                  <a:srgbClr val="002060"/>
                </a:solidFill>
              </a:rPr>
              <a:t>2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2428868"/>
            <a:ext cx="692948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060"/>
                </a:solidFill>
              </a:rPr>
              <a:t>Знайдемо найбільше значення функції у за умови  х</a:t>
            </a:r>
            <a:r>
              <a:rPr lang="uk-UA" sz="2000" dirty="0">
                <a:solidFill>
                  <a:srgbClr val="002060"/>
                </a:solidFill>
                <a:sym typeface="Symbol"/>
              </a:rPr>
              <a:t>(0; 100).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596" y="2857496"/>
            <a:ext cx="385765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060"/>
                </a:solidFill>
              </a:rPr>
              <a:t>у</a:t>
            </a:r>
            <a:r>
              <a:rPr lang="en-US" sz="2000" dirty="0">
                <a:solidFill>
                  <a:srgbClr val="002060"/>
                </a:solidFill>
              </a:rPr>
              <a:t>’=</a:t>
            </a:r>
            <a:r>
              <a:rPr lang="uk-UA" sz="2000" dirty="0">
                <a:solidFill>
                  <a:srgbClr val="002060"/>
                </a:solidFill>
              </a:rPr>
              <a:t>10</a:t>
            </a:r>
            <a:r>
              <a:rPr lang="en-US" sz="2000" dirty="0">
                <a:solidFill>
                  <a:srgbClr val="002060"/>
                </a:solidFill>
              </a:rPr>
              <a:t>0-2x;  </a:t>
            </a:r>
            <a:endParaRPr lang="uk-UA" sz="2000" dirty="0">
              <a:solidFill>
                <a:srgbClr val="002060"/>
              </a:solidFill>
            </a:endParaRPr>
          </a:p>
          <a:p>
            <a:r>
              <a:rPr lang="uk-UA" sz="2000" dirty="0">
                <a:solidFill>
                  <a:srgbClr val="002060"/>
                </a:solidFill>
              </a:rPr>
              <a:t>у</a:t>
            </a:r>
            <a:r>
              <a:rPr lang="en-US" sz="2000" dirty="0">
                <a:solidFill>
                  <a:srgbClr val="002060"/>
                </a:solidFill>
              </a:rPr>
              <a:t>’=0, </a:t>
            </a:r>
          </a:p>
          <a:p>
            <a:r>
              <a:rPr lang="uk-UA" sz="2000" dirty="0">
                <a:solidFill>
                  <a:srgbClr val="002060"/>
                </a:solidFill>
              </a:rPr>
              <a:t>10</a:t>
            </a:r>
            <a:r>
              <a:rPr lang="en-US" sz="2000" dirty="0">
                <a:solidFill>
                  <a:srgbClr val="002060"/>
                </a:solidFill>
              </a:rPr>
              <a:t>0-</a:t>
            </a:r>
            <a:r>
              <a:rPr lang="uk-UA" sz="2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x=0; x=</a:t>
            </a:r>
            <a:r>
              <a:rPr lang="uk-UA" sz="2000" dirty="0">
                <a:solidFill>
                  <a:srgbClr val="002060"/>
                </a:solidFill>
              </a:rPr>
              <a:t>50</a:t>
            </a:r>
            <a:r>
              <a:rPr lang="en-US" sz="2000" dirty="0">
                <a:solidFill>
                  <a:srgbClr val="002060"/>
                </a:solidFill>
              </a:rPr>
              <a:t> – </a:t>
            </a:r>
            <a:r>
              <a:rPr lang="uk-UA" sz="2000" dirty="0">
                <a:solidFill>
                  <a:srgbClr val="002060"/>
                </a:solidFill>
              </a:rPr>
              <a:t>критична точка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6286512" y="3571876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86446" y="27860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max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5214942" y="3571876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56"/>
          <p:cNvGrpSpPr/>
          <p:nvPr/>
        </p:nvGrpSpPr>
        <p:grpSpPr>
          <a:xfrm>
            <a:off x="4857752" y="3090446"/>
            <a:ext cx="3061172" cy="767182"/>
            <a:chOff x="3643306" y="4357694"/>
            <a:chExt cx="3061172" cy="767182"/>
          </a:xfrm>
        </p:grpSpPr>
        <p:sp>
          <p:nvSpPr>
            <p:cNvPr id="52" name="Полилиния 51"/>
            <p:cNvSpPr/>
            <p:nvPr/>
          </p:nvSpPr>
          <p:spPr>
            <a:xfrm>
              <a:off x="4857752" y="4429132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14810" y="4357694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/>
                <a:t>+</a:t>
              </a:r>
              <a:endParaRPr lang="ru-RU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43504" y="4357694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/>
                <a:t>–</a:t>
              </a:r>
              <a:endParaRPr lang="ru-RU" sz="2000" dirty="0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3929058" y="4429132"/>
              <a:ext cx="930589" cy="304697"/>
            </a:xfrm>
            <a:custGeom>
              <a:avLst/>
              <a:gdLst>
                <a:gd name="connsiteX0" fmla="*/ 0 w 959223"/>
                <a:gd name="connsiteY0" fmla="*/ 300317 h 309282"/>
                <a:gd name="connsiteX1" fmla="*/ 161364 w 959223"/>
                <a:gd name="connsiteY1" fmla="*/ 67235 h 309282"/>
                <a:gd name="connsiteX2" fmla="*/ 770964 w 959223"/>
                <a:gd name="connsiteY2" fmla="*/ 40341 h 309282"/>
                <a:gd name="connsiteX3" fmla="*/ 959223 w 959223"/>
                <a:gd name="connsiteY3" fmla="*/ 309282 h 30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9223" h="309282">
                  <a:moveTo>
                    <a:pt x="0" y="300317"/>
                  </a:moveTo>
                  <a:cubicBezTo>
                    <a:pt x="16435" y="205440"/>
                    <a:pt x="32870" y="110564"/>
                    <a:pt x="161364" y="67235"/>
                  </a:cubicBezTo>
                  <a:cubicBezTo>
                    <a:pt x="289858" y="23906"/>
                    <a:pt x="637988" y="0"/>
                    <a:pt x="770964" y="40341"/>
                  </a:cubicBezTo>
                  <a:cubicBezTo>
                    <a:pt x="903941" y="80682"/>
                    <a:pt x="931582" y="194982"/>
                    <a:pt x="959223" y="30928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>
              <a:off x="3643306" y="4703801"/>
              <a:ext cx="2786082" cy="56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643570" y="4714884"/>
              <a:ext cx="6429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/>
                <a:t>10</a:t>
              </a:r>
              <a:r>
                <a:rPr lang="en-US" sz="1600" dirty="0"/>
                <a:t>0</a:t>
              </a:r>
              <a:endParaRPr lang="ru-RU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57950" y="4709408"/>
              <a:ext cx="346528" cy="36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х</a:t>
              </a:r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857620" y="4643446"/>
              <a:ext cx="142876" cy="14287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5715008" y="4643446"/>
              <a:ext cx="142876" cy="14287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786314" y="4643446"/>
              <a:ext cx="142876" cy="14287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14876" y="4786322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/>
                <a:t>50</a:t>
              </a:r>
              <a:endParaRPr lang="ru-RU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14744" y="471488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0</a:t>
              </a:r>
              <a:endParaRPr lang="ru-RU" sz="1600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57158" y="4078436"/>
            <a:ext cx="785818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2060"/>
                </a:solidFill>
              </a:rPr>
              <a:t>x</a:t>
            </a:r>
            <a:r>
              <a:rPr lang="en-US" sz="2000" baseline="-25000" dirty="0" err="1">
                <a:solidFill>
                  <a:srgbClr val="002060"/>
                </a:solidFill>
              </a:rPr>
              <a:t>max</a:t>
            </a:r>
            <a:r>
              <a:rPr lang="en-US" sz="2000" dirty="0">
                <a:solidFill>
                  <a:srgbClr val="002060"/>
                </a:solidFill>
              </a:rPr>
              <a:t>=</a:t>
            </a:r>
            <a:r>
              <a:rPr lang="uk-UA" sz="2000" dirty="0">
                <a:solidFill>
                  <a:srgbClr val="002060"/>
                </a:solidFill>
              </a:rPr>
              <a:t>50  – точка максимуму, тоді  на заданому інтервалі функція у набуває найбільшого значення в точці х=50. 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5720" y="4786322"/>
            <a:ext cx="82868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060"/>
                </a:solidFill>
              </a:rPr>
              <a:t>Тоді  І доданок і ІІ доданок будуть рівні 50.</a:t>
            </a:r>
            <a:endParaRPr lang="ru-RU" sz="2000" baseline="30000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7158" y="5286388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Відповідь: 100=50+50</a:t>
            </a:r>
            <a:r>
              <a:rPr lang="en-US" sz="2400" dirty="0"/>
              <a:t>.</a:t>
            </a:r>
            <a:endParaRPr lang="ru-RU" sz="2400" dirty="0"/>
          </a:p>
        </p:txBody>
      </p:sp>
      <p:pic>
        <p:nvPicPr>
          <p:cNvPr id="34" name="Picture 4" descr="C:\Users\User\Desktop\img_user_file_5c35f99f828cc_1_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3F5F3"/>
              </a:clrFrom>
              <a:clrTo>
                <a:srgbClr val="F3F5F3">
                  <a:alpha val="0"/>
                </a:srgbClr>
              </a:clrTo>
            </a:clrChange>
          </a:blip>
          <a:srcRect l="2500" t="6667" r="4999" b="3333"/>
          <a:stretch>
            <a:fillRect/>
          </a:stretch>
        </p:blipFill>
        <p:spPr bwMode="auto">
          <a:xfrm>
            <a:off x="6786578" y="5715016"/>
            <a:ext cx="1566311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1" grpId="0" animBg="1"/>
      <p:bldP spid="48" grpId="0"/>
      <p:bldP spid="58" grpId="0" animBg="1"/>
      <p:bldP spid="59" grpId="0" animBg="1"/>
      <p:bldP spid="6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1471</Words>
  <Application>Microsoft Macintosh PowerPoint</Application>
  <PresentationFormat>On-screen Show (4:3)</PresentationFormat>
  <Paragraphs>175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Тема Office</vt:lpstr>
      <vt:lpstr>Формула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Microsoft Office User</cp:lastModifiedBy>
  <cp:revision>29</cp:revision>
  <dcterms:created xsi:type="dcterms:W3CDTF">2020-04-14T16:50:52Z</dcterms:created>
  <dcterms:modified xsi:type="dcterms:W3CDTF">2024-10-17T04:38:24Z</dcterms:modified>
</cp:coreProperties>
</file>