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1" r:id="rId17"/>
    <p:sldId id="262" r:id="rId18"/>
    <p:sldId id="263" r:id="rId19"/>
    <p:sldId id="265" r:id="rId20"/>
    <p:sldId id="264" r:id="rId21"/>
    <p:sldId id="266" r:id="rId22"/>
    <p:sldId id="267" r:id="rId23"/>
    <p:sldId id="268" r:id="rId24"/>
    <p:sldId id="269" r:id="rId25"/>
    <p:sldId id="280" r:id="rId26"/>
    <p:sldId id="281" r:id="rId27"/>
    <p:sldId id="282" r:id="rId28"/>
    <p:sldId id="284" r:id="rId29"/>
    <p:sldId id="285" r:id="rId30"/>
    <p:sldId id="283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3" autoAdjust="0"/>
  </p:normalViewPr>
  <p:slideViewPr>
    <p:cSldViewPr snapToGrid="0">
      <p:cViewPr varScale="1">
        <p:scale>
          <a:sx n="58" d="100"/>
          <a:sy n="58" d="100"/>
        </p:scale>
        <p:origin x="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ADFFB-C782-420C-B786-BF0F9F4A625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1BF6-D2A6-4F33-B3C1-23BC4B5578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5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E1BF6-D2A6-4F33-B3C1-23BC4B5578C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7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15B9F-6DBF-AF67-B09E-AB191C470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89933D-E9F1-267D-116A-23BD5D869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9B5629-F4D3-BFFE-6541-D76C1BD1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6294A8-4DBB-005E-34B8-DE6CCA98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FC2E08-A806-9163-6990-51189E0E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71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545C4-15AB-99D3-4918-2A83AF8A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B01886-6A1A-9D5E-5490-6A3709ACB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BA324-6FF3-2886-1DD6-89CC6024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CB0F04-DF00-1596-54DC-DD0419E4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FB55D7-50B6-2AE7-0676-10708468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8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27520C-78D8-787F-DC38-DC531EE22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3E9ECE3-2CFB-BA97-24AE-80C098E48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88FC9B-5476-EC5D-249B-1DF7D722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D82505-FA84-3DF8-5228-50CB3A05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3AB287-D2FA-0FB1-2A1C-3FB1AA8D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51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25054-6B44-52BF-6396-CDE2C419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B56B5-2BCE-99DF-5015-D69273C71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E3DDE-5E2D-8C02-A6F1-80565DED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5F2226-1D60-5C28-6870-2FDDD87A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157CEE-C7AC-8CAB-5891-D2883FA2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68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C4B9-7691-7E04-F306-5B137E45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48DA9B3-F44E-28E8-CAC0-F5554C267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EBA899-8414-1A6C-3924-2F40B356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F4E3CD-4E3A-34AF-D320-CDEBE486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E02F65-E6AD-1FDE-C705-B352B9DC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229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52DA-1473-5758-074D-173B4E6E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057776-313D-268E-AEB3-E094803DA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3AC97A-8506-AB57-96CC-AB01D262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B56C5EE-5A8F-1EC3-61B5-766140CA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9BF58A3-1CE2-829E-2C8D-7FFA35AD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3FE2A2-FEC0-AD56-8CC4-D816C943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272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63C91-A259-D4CF-54A1-6A630D50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CA3670-4FFA-53E2-CC96-AA149D10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741763-C568-6004-3925-327778B55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BDD4B9-DAC0-30F2-AD0E-E67CEA10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6B95DE8-4CC8-1C3F-68BB-C69FA931C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C249EF4-29FD-3C31-2404-CE5EC59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CD63D43-E135-EF3E-CD35-1785B519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9D6364E-C561-6839-E9A1-1903E0A6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457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5D117-876F-39D8-54D0-83DBC663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A9C3BD4-DC66-D7F9-68B4-AEDCE6F9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CA377E-9D17-E66D-A2AA-904CC710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A3DD42-34FA-34D6-83A1-F478D05F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43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0308EF-5593-C25E-2353-8AA10FEF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D4511CE-18DC-EE4E-3958-95E997B8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0340357-7F42-2E2E-33CA-89B71DA1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79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D9D98-7499-5432-2225-9D636CBE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48F846-2C1D-A1D5-5E9C-85F660B8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504049A-092D-2E65-AF3C-5B05B45AB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DFB74B-6F2E-55B7-976B-66BF56BE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D13E93-2A3F-2732-49AC-B5B12E39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F76410-93DB-D4B8-B070-D8BCD285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73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98A21-736E-91E2-0A5E-5E7381C5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6AE5416-5EB5-B86F-0910-80C873BF4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947683-15E8-2C3F-87C8-489A09EF2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3514DB-F8DD-7694-B8C9-B991C433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DD859C-0C68-1E8A-BDF6-DC35F6F5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C2DBDB-E682-8706-C4A9-A4903735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49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C4B061-1E0D-A67D-3952-D98248CB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EAA7BD-1C77-0B30-E440-B91C0CCB3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8E8989-D775-F9F1-E29F-EE39240C4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2A77-C5A2-4DEB-AD4F-4023887B01CD}" type="datetimeFigureOut">
              <a:rPr lang="uk-UA" smtClean="0"/>
              <a:t>14.02.2023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78F6DF-5C0E-1B3F-4AAC-8DA782913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1AD9AA-0883-B4B4-7991-26BD72E3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9D50E-5D06-4353-AC94-C6EB6FA86C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70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8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39F8D-188D-3167-72D9-95E50852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13881"/>
            <a:ext cx="5862830" cy="20614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СУСПІЛЬСТВО ЛЮДЕЙ ЯК СОЦІАЛЬНА СИСТЕМА</a:t>
            </a:r>
            <a:br>
              <a:rPr lang="uk-UA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1026" name="Picture 2" descr="Роль і місія громадянського суспільства. Чи потрібні людям «посередники»?">
            <a:extLst>
              <a:ext uri="{FF2B5EF4-FFF2-40B4-BE49-F238E27FC236}">
                <a16:creationId xmlns:a16="http://schemas.microsoft.com/office/drawing/2014/main" id="{B4B96B2A-EC6A-0A98-4355-6600DD6A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77"/>
            <a:ext cx="6146834" cy="351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лосипед винаходити не треба: основний ресурс модернізації – громадянське  суспільство">
            <a:extLst>
              <a:ext uri="{FF2B5EF4-FFF2-40B4-BE49-F238E27FC236}">
                <a16:creationId xmlns:a16="http://schemas.microsoft.com/office/drawing/2014/main" id="{01A21099-E655-B910-164B-D84BC332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34" y="3399952"/>
            <a:ext cx="6045165" cy="3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к польське суспільство сприймає працю та доходи лікарів - Евромед">
            <a:extLst>
              <a:ext uri="{FF2B5EF4-FFF2-40B4-BE49-F238E27FC236}">
                <a16:creationId xmlns:a16="http://schemas.microsoft.com/office/drawing/2014/main" id="{9FC4D9EB-DF40-23BB-EFF7-A91AE0D8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34" y="-54429"/>
            <a:ext cx="6045165" cy="3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9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613BE1-FAA6-E5FE-1D2E-D8B9131B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40" y="2151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взаємодії:</a:t>
            </a: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фактом існування: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4607C7-C110-B66E-ED31-74531FC1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3" y="691047"/>
            <a:ext cx="11455434" cy="2569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0001CB-C8EA-AC2D-4448-3CC76BAE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11" y="3934267"/>
            <a:ext cx="11547377" cy="25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0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613BE1-FAA6-E5FE-1D2E-D8B9131B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40" y="2151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способом організації:</a:t>
            </a: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325A00-6A71-47DE-B55A-50B873E9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0" y="1519859"/>
            <a:ext cx="11706515" cy="32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6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613BE1-FAA6-E5FE-1D2E-D8B9131B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71" y="2371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соціальним станом:</a:t>
            </a: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2F8862-4A98-CEDF-051E-FA93015F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55" y="829022"/>
            <a:ext cx="11245843" cy="59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4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C5BFD6-9D27-E343-AF48-A4F2BAF04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59" y="572776"/>
            <a:ext cx="11545677" cy="12889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Квазігрупа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малостійка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неформальна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DEF85-C640-CCDA-A94E-D4F28539B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60" y="2126154"/>
            <a:ext cx="11545677" cy="31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A6D717-FA17-1C57-7852-0BD8C06A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72" y="239196"/>
            <a:ext cx="10515600" cy="4351338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групи на людину: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39139-2141-C3D5-F154-A593E9BE7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93" y="726742"/>
            <a:ext cx="10319013" cy="57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ціальні ролі і життєві навички в сучасному світі - Основи здоров'я. 8  клас. Гущина">
            <a:extLst>
              <a:ext uri="{FF2B5EF4-FFF2-40B4-BE49-F238E27FC236}">
                <a16:creationId xmlns:a16="http://schemas.microsoft.com/office/drawing/2014/main" id="{1DC1AB1E-B429-A1A1-5617-98980FCA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33" y="346630"/>
            <a:ext cx="9494134" cy="5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9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81BCC8-99BC-2FD2-0122-F2F69054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1" y="396608"/>
            <a:ext cx="11501609" cy="11402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Стратифікація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процес і результат диференціації суспільства на різні соціальні прошарки, що відрізняються за своїм суспільним статусом. 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2050" name="Picture 2" descr="СОЦІАЛЬНА СТРАТИФІКАЦІЯ | Тест з людини і світу – «На Урок»">
            <a:extLst>
              <a:ext uri="{FF2B5EF4-FFF2-40B4-BE49-F238E27FC236}">
                <a16:creationId xmlns:a16="http://schemas.microsoft.com/office/drawing/2014/main" id="{924EE413-4C62-C635-3442-3034E859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10" y="1344058"/>
            <a:ext cx="4924538" cy="52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3EB96-17FF-F9EA-2090-2C3291A8FBBA}"/>
              </a:ext>
            </a:extLst>
          </p:cNvPr>
          <p:cNvSpPr txBox="1"/>
          <p:nvPr/>
        </p:nvSpPr>
        <p:spPr>
          <a:xfrm>
            <a:off x="451691" y="1780802"/>
            <a:ext cx="6268598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стратифікація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9DB98-2001-CF54-4D64-F9D62BD311D4}"/>
              </a:ext>
            </a:extLst>
          </p:cNvPr>
          <p:cNvSpPr txBox="1"/>
          <p:nvPr/>
        </p:nvSpPr>
        <p:spPr>
          <a:xfrm>
            <a:off x="451691" y="4272267"/>
            <a:ext cx="6268598" cy="2189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нерівність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система відносин у суспільстві, яку характеризує нерівномірний розподіл дефіцитних ресурсів суспільства (грошей, влади, освіти і престижу) між різними стратами, або верствами, населення.</a:t>
            </a:r>
            <a:endParaRPr lang="uk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0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3420E8-6D54-A73F-620F-715AD59B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8" y="508152"/>
            <a:ext cx="7546554" cy="584169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 прошарок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великі групи, члени яких не можуть бути пов’язані ні міжособистісними, ні формальними груповими відносинами, не можуть ідентифікувати своє групове членство і пов’язані з іншими членами таких спільнот на основі близькості інтересів, специфічних культурних зразків, мотивів і установок, способу життя і стандарту споживання.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сьогодні велика група людей, що перебуває на певній позиції, дістала назву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страта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(прошарок).</a:t>
            </a:r>
          </a:p>
          <a:p>
            <a:endParaRPr lang="uk-UA" dirty="0"/>
          </a:p>
        </p:txBody>
      </p:sp>
      <p:pic>
        <p:nvPicPr>
          <p:cNvPr id="5122" name="Picture 2" descr="Інформаційне суспільство та інформаційні технології у моєму житті:  ІНФОРМАЦІЙНА НЕРІВНІСТЬ">
            <a:extLst>
              <a:ext uri="{FF2B5EF4-FFF2-40B4-BE49-F238E27FC236}">
                <a16:creationId xmlns:a16="http://schemas.microsoft.com/office/drawing/2014/main" id="{826CEC14-917B-230F-2EC0-5D3DE35D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71" y="5081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іоритет – рівність. МВФ прозрів? Соціальний рух">
            <a:extLst>
              <a:ext uri="{FF2B5EF4-FFF2-40B4-BE49-F238E27FC236}">
                <a16:creationId xmlns:a16="http://schemas.microsoft.com/office/drawing/2014/main" id="{88BA659B-8EF3-920D-B288-86D6DBBF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71" y="3635566"/>
            <a:ext cx="3810000" cy="27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2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447AF-4664-B765-02B1-07796DD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83865" cy="6810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uk-UA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 стратифікації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4CAC8E-DE1C-708C-04D9-A12A2A22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4" y="826265"/>
            <a:ext cx="6180462" cy="26027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Рабство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являє собою форму закріпачення людей, яка межує з повним безправ’ям і крайнім ступенем нерівності. Іноді одна людина є власністю іншої і позбавлена прав і свобод.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ания: «Кровь чернокожих рабов - темная глава в истории страны» - KP.RU">
            <a:extLst>
              <a:ext uri="{FF2B5EF4-FFF2-40B4-BE49-F238E27FC236}">
                <a16:creationId xmlns:a16="http://schemas.microsoft.com/office/drawing/2014/main" id="{98F73348-DB0D-B5B1-B391-22AB12A9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340518"/>
            <a:ext cx="4790131" cy="31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E12B9-178C-5FC7-41FF-AFA7FFD7FD93}"/>
              </a:ext>
            </a:extLst>
          </p:cNvPr>
          <p:cNvSpPr txBox="1"/>
          <p:nvPr/>
        </p:nvSpPr>
        <p:spPr>
          <a:xfrm>
            <a:off x="5924867" y="3880504"/>
            <a:ext cx="618046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 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суворий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ієрархічний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суспільства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верствами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існують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бар’єри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котрі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подолати</a:t>
            </a:r>
            <a:r>
              <a:rPr lang="ru-RU" sz="2400" dirty="0">
                <a:latin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</a:rPr>
              <a:t>неможливість</a:t>
            </a:r>
            <a:r>
              <a:rPr lang="ru-RU" sz="2400" dirty="0">
                <a:latin typeface="Times New Roman" panose="02020603050405020304" pitchFamily="18" charset="0"/>
              </a:rPr>
              <a:t> перейти з </a:t>
            </a:r>
            <a:r>
              <a:rPr lang="ru-RU" sz="2400" dirty="0" err="1">
                <a:latin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касти</a:t>
            </a:r>
            <a:r>
              <a:rPr lang="ru-RU" sz="2400" dirty="0">
                <a:latin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приналежність</a:t>
            </a:r>
            <a:r>
              <a:rPr lang="ru-RU" sz="2400" dirty="0">
                <a:latin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визначено</a:t>
            </a:r>
            <a:r>
              <a:rPr lang="ru-RU" sz="2400" dirty="0">
                <a:latin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</a:rPr>
              <a:t>народження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неможливість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одружитися</a:t>
            </a:r>
            <a:r>
              <a:rPr lang="ru-RU" sz="2400" dirty="0">
                <a:latin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</a:rPr>
              <a:t>представником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іншої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касти</a:t>
            </a:r>
            <a:r>
              <a:rPr lang="ru-RU" sz="2400" dirty="0">
                <a:latin typeface="Times New Roman" panose="02020603050405020304" pitchFamily="18" charset="0"/>
              </a:rPr>
              <a:t>).</a:t>
            </a:r>
            <a:endParaRPr lang="uk-UA" sz="2400" dirty="0">
              <a:latin typeface="Times New Roman" panose="02020603050405020304" pitchFamily="18" charset="0"/>
            </a:endParaRPr>
          </a:p>
        </p:txBody>
      </p:sp>
      <p:pic>
        <p:nvPicPr>
          <p:cNvPr id="3076" name="Picture 4" descr="Кастова система в Індії | Newssky.com.ua">
            <a:extLst>
              <a:ext uri="{FF2B5EF4-FFF2-40B4-BE49-F238E27FC236}">
                <a16:creationId xmlns:a16="http://schemas.microsoft.com/office/drawing/2014/main" id="{68CBADF7-2B16-E8F7-B790-9AEDFD3B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1" y="3574228"/>
            <a:ext cx="4483865" cy="30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204AA8BE-F1BF-ED94-129F-7D71FD88ED43}"/>
              </a:ext>
            </a:extLst>
          </p:cNvPr>
          <p:cNvCxnSpPr/>
          <p:nvPr/>
        </p:nvCxnSpPr>
        <p:spPr>
          <a:xfrm>
            <a:off x="6345716" y="2127632"/>
            <a:ext cx="6279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112610E9-12FC-AC83-2C7E-B55C6C61DC26}"/>
              </a:ext>
            </a:extLst>
          </p:cNvPr>
          <p:cNvCxnSpPr>
            <a:cxnSpLocks/>
          </p:cNvCxnSpPr>
          <p:nvPr/>
        </p:nvCxnSpPr>
        <p:spPr>
          <a:xfrm flipH="1">
            <a:off x="4978160" y="5201347"/>
            <a:ext cx="827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447AF-4664-B765-02B1-07796DD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83865" cy="68103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uk-UA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 стратифікації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4CAC8E-DE1C-708C-04D9-A12A2A22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20" y="945433"/>
            <a:ext cx="6180462" cy="24835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людей,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нерівність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визначалася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звичаями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юридичними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нормами.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Належність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передавалась 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спадок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 не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виключала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переходу з одного стану до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E12B9-178C-5FC7-41FF-AFA7FFD7FD93}"/>
              </a:ext>
            </a:extLst>
          </p:cNvPr>
          <p:cNvSpPr txBox="1"/>
          <p:nvPr/>
        </p:nvSpPr>
        <p:spPr>
          <a:xfrm>
            <a:off x="6929610" y="4848159"/>
            <a:ext cx="5130187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ласи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—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нерівності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чіткі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групами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098" name="Picture 2" descr="ᐈ Три стани середньовічного суспільства | Discover.in.ua">
            <a:extLst>
              <a:ext uri="{FF2B5EF4-FFF2-40B4-BE49-F238E27FC236}">
                <a16:creationId xmlns:a16="http://schemas.microsoft.com/office/drawing/2014/main" id="{A691FCDB-DBE1-C941-98F8-AF416733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34" y="46822"/>
            <a:ext cx="42005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ласове суспільство: поняття, характерні риси, приклади">
            <a:extLst>
              <a:ext uri="{FF2B5EF4-FFF2-40B4-BE49-F238E27FC236}">
                <a16:creationId xmlns:a16="http://schemas.microsoft.com/office/drawing/2014/main" id="{7D461351-937C-D7D5-8F81-AD867EB8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5" y="3927698"/>
            <a:ext cx="4369163" cy="27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FA89176D-4AA9-EA13-D8EC-853A3DA62B4B}"/>
              </a:ext>
            </a:extLst>
          </p:cNvPr>
          <p:cNvCxnSpPr/>
          <p:nvPr/>
        </p:nvCxnSpPr>
        <p:spPr>
          <a:xfrm>
            <a:off x="6644863" y="2171059"/>
            <a:ext cx="5694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65EEDC35-C84B-D338-A76C-BDF4EED1CC34}"/>
              </a:ext>
            </a:extLst>
          </p:cNvPr>
          <p:cNvCxnSpPr/>
          <p:nvPr/>
        </p:nvCxnSpPr>
        <p:spPr>
          <a:xfrm flipH="1">
            <a:off x="5310130" y="5756100"/>
            <a:ext cx="13347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2FABB6-7FB3-C168-FA96-2EF9A9B1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53" y="319490"/>
            <a:ext cx="11721947" cy="4891488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суспільства і його системно-структурна характеристика. Типології суспільства.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Історичні типи стратифікації суспільств. Соціальна мобільність.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Громадянське суспільство, його суть, функції та атрибути.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2050" name="Picture 2" descr="Роль і місія громадянського суспільства. Чи потрібні людям «посередники»?">
            <a:extLst>
              <a:ext uri="{FF2B5EF4-FFF2-40B4-BE49-F238E27FC236}">
                <a16:creationId xmlns:a16="http://schemas.microsoft.com/office/drawing/2014/main" id="{4E877AC9-017D-FB95-84D4-2B19D508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6" y="3429000"/>
            <a:ext cx="6477920" cy="33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6AE7E-AB80-BEF7-C8AD-51D6542E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057" y="87139"/>
            <a:ext cx="3843970" cy="52322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6F9A0E-5F86-456D-C5DF-2A2DC5A6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4" y="5807363"/>
            <a:ext cx="11338193" cy="5232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малокваліфіковані робітники, особи без професійної кваліфікації.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FA6CE-32D9-3B3F-5DD7-27CDB2EAE4D9}"/>
              </a:ext>
            </a:extLst>
          </p:cNvPr>
          <p:cNvSpPr txBox="1"/>
          <p:nvPr/>
        </p:nvSpPr>
        <p:spPr>
          <a:xfrm>
            <a:off x="4983985" y="750841"/>
            <a:ext cx="222403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3FFBC-AD0E-84AA-A38E-5CD595143A26}"/>
              </a:ext>
            </a:extLst>
          </p:cNvPr>
          <p:cNvSpPr txBox="1"/>
          <p:nvPr/>
        </p:nvSpPr>
        <p:spPr>
          <a:xfrm>
            <a:off x="458115" y="1572281"/>
            <a:ext cx="1143550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привілейовані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найпрестижніші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високооплачувана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інтелектуальною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1A55B-7BEC-EB25-E567-F045D9808172}"/>
              </a:ext>
            </a:extLst>
          </p:cNvPr>
          <p:cNvSpPr txBox="1"/>
          <p:nvPr/>
        </p:nvSpPr>
        <p:spPr>
          <a:xfrm>
            <a:off x="4768467" y="2746122"/>
            <a:ext cx="254902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D357B-46DC-07C0-66F9-83F43829672D}"/>
              </a:ext>
            </a:extLst>
          </p:cNvPr>
          <p:cNvSpPr txBox="1"/>
          <p:nvPr/>
        </p:nvSpPr>
        <p:spPr>
          <a:xfrm>
            <a:off x="458115" y="3634824"/>
            <a:ext cx="1143551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доходи,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кола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C9FB3-B96C-81E1-9BA5-454BEF70CA27}"/>
              </a:ext>
            </a:extLst>
          </p:cNvPr>
          <p:cNvSpPr txBox="1"/>
          <p:nvPr/>
        </p:nvSpPr>
        <p:spPr>
          <a:xfrm>
            <a:off x="4874504" y="4887151"/>
            <a:ext cx="244299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Нижчий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76A6431C-ACFE-0736-14AC-387765C389E2}"/>
              </a:ext>
            </a:extLst>
          </p:cNvPr>
          <p:cNvCxnSpPr>
            <a:stCxn id="5" idx="2"/>
          </p:cNvCxnSpPr>
          <p:nvPr/>
        </p:nvCxnSpPr>
        <p:spPr>
          <a:xfrm flipH="1">
            <a:off x="6090033" y="1274061"/>
            <a:ext cx="5967" cy="260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F549B277-4055-2B2A-2AEF-15C89A33BF57}"/>
              </a:ext>
            </a:extLst>
          </p:cNvPr>
          <p:cNvCxnSpPr/>
          <p:nvPr/>
        </p:nvCxnSpPr>
        <p:spPr>
          <a:xfrm>
            <a:off x="6096000" y="3317324"/>
            <a:ext cx="0" cy="298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D7452D5A-DB4D-5B20-F67F-9065AD4188D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6000" y="5410371"/>
            <a:ext cx="0" cy="286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77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DBCCE5-594A-CCBB-7397-69091E7A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89" y="374573"/>
            <a:ext cx="6521987" cy="627961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мобільність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 зміна місця, яке посідають людина або група людей у соціальній структурі.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мобільність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будь-який перехід індивіда, групи або соціального об'єкта, або цінності, створеної або модифікованої завдяки діяльності, від однієї соціальної позиції до іншої, в результаті чого соціальне становище індивіда або групи змінюється.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146" name="Picture 2" descr="Карьерная лестница рисунок - 40 фото">
            <a:extLst>
              <a:ext uri="{FF2B5EF4-FFF2-40B4-BE49-F238E27FC236}">
                <a16:creationId xmlns:a16="http://schemas.microsoft.com/office/drawing/2014/main" id="{D5025579-17A4-9F09-8382-33D70073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76" y="906137"/>
            <a:ext cx="5045726" cy="50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8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F8B7F4-8799-017C-DEBA-4F65FE96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06" y="251597"/>
            <a:ext cx="11752345" cy="28882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Вертикальна мобільність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сукупність взаємодій, які сприяють переходу індивіда з одного соціального шару в інший.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 типи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висхідна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низхідна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підйом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спуск.</a:t>
            </a:r>
            <a:endParaRPr lang="uk-UA" sz="20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7170" name="Picture 2" descr="Соціальні ліфти”: як туди потрапити?">
            <a:extLst>
              <a:ext uri="{FF2B5EF4-FFF2-40B4-BE49-F238E27FC236}">
                <a16:creationId xmlns:a16="http://schemas.microsoft.com/office/drawing/2014/main" id="{45E5277E-9FAB-2E2E-224E-080792F2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56" y="3337606"/>
            <a:ext cx="6477918" cy="30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 зі стрілкою 3">
            <a:extLst>
              <a:ext uri="{FF2B5EF4-FFF2-40B4-BE49-F238E27FC236}">
                <a16:creationId xmlns:a16="http://schemas.microsoft.com/office/drawing/2014/main" id="{FCBEFB6C-5161-7D91-2E83-7D90122E2F14}"/>
              </a:ext>
            </a:extLst>
          </p:cNvPr>
          <p:cNvCxnSpPr/>
          <p:nvPr/>
        </p:nvCxnSpPr>
        <p:spPr>
          <a:xfrm flipV="1">
            <a:off x="10632558" y="3508744"/>
            <a:ext cx="0" cy="249865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F08C1088-2497-1BA8-7EB1-903D7350B375}"/>
              </a:ext>
            </a:extLst>
          </p:cNvPr>
          <p:cNvCxnSpPr>
            <a:cxnSpLocks/>
          </p:cNvCxnSpPr>
          <p:nvPr/>
        </p:nvCxnSpPr>
        <p:spPr>
          <a:xfrm>
            <a:off x="1736651" y="3700130"/>
            <a:ext cx="0" cy="24242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2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F88167-43E9-E700-9158-9D26D7F8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2" y="319489"/>
            <a:ext cx="11633812" cy="19830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Горизонтальна мобільність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перехід індивіда від однієї соціальної позиції до іншої, що перебуває на тому ж рівні. В усіх випадках індивід не змінює соціального шару, до якого належить.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Картинки человечка - 74 фото">
            <a:extLst>
              <a:ext uri="{FF2B5EF4-FFF2-40B4-BE49-F238E27FC236}">
                <a16:creationId xmlns:a16="http://schemas.microsoft.com/office/drawing/2014/main" id="{54B09A8F-8941-6057-342E-0C80C87B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67" y="2500796"/>
            <a:ext cx="8075428" cy="4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 зі стрілкою 3">
            <a:extLst>
              <a:ext uri="{FF2B5EF4-FFF2-40B4-BE49-F238E27FC236}">
                <a16:creationId xmlns:a16="http://schemas.microsoft.com/office/drawing/2014/main" id="{EFB81E9D-B967-EC1A-B18A-365355F03AFE}"/>
              </a:ext>
            </a:extLst>
          </p:cNvPr>
          <p:cNvCxnSpPr/>
          <p:nvPr/>
        </p:nvCxnSpPr>
        <p:spPr>
          <a:xfrm>
            <a:off x="8144540" y="4401879"/>
            <a:ext cx="321103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0CEDC4-30A7-FDA1-7E32-ED4AA6DA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34" y="581844"/>
            <a:ext cx="11522232" cy="21723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необоротна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до складного,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неухильний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висхідній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098" name="Picture 2" descr="Стратегія розвитку | Довжанська громада Закарпатська область">
            <a:extLst>
              <a:ext uri="{FF2B5EF4-FFF2-40B4-BE49-F238E27FC236}">
                <a16:creationId xmlns:a16="http://schemas.microsoft.com/office/drawing/2014/main" id="{81D90797-34F3-73E4-1811-4F62E7A2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91" y="2931303"/>
            <a:ext cx="5563518" cy="35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6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EE6E5B-2B5F-0C07-88E5-53C641BD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12" y="462709"/>
            <a:ext cx="11479576" cy="21372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Громадянське суспільство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 це спільнота, яке складається з вільних, незалежних, рівноправних громадян. В такому суспільстві люди взаємодіють, спілкуються і добровільно </a:t>
            </a:r>
            <a:r>
              <a:rPr kumimoji="0" lang="uk-UA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самоорганізовуються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 основі спільних (незалежних від держави) інтересів. В такому суспільстві переважають демократичні громадянські суспільні цінності. </a:t>
            </a:r>
            <a:endParaRPr lang="uk-UA" sz="4000" dirty="0"/>
          </a:p>
        </p:txBody>
      </p:sp>
      <p:pic>
        <p:nvPicPr>
          <p:cNvPr id="6146" name="Picture 2" descr="До порядку денного розвитку взаємовідносин держави і громадянського  суспільства">
            <a:extLst>
              <a:ext uri="{FF2B5EF4-FFF2-40B4-BE49-F238E27FC236}">
                <a16:creationId xmlns:a16="http://schemas.microsoft.com/office/drawing/2014/main" id="{9E7D6B3E-0A03-7049-484D-4C30D0E5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45" y="3054370"/>
            <a:ext cx="6831909" cy="32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1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250" y="303907"/>
            <a:ext cx="7148244" cy="5755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u="sng" dirty="0">
                <a:solidFill>
                  <a:srgbClr val="4D4D4D"/>
                </a:solidFill>
                <a:latin typeface="Times New Roman" pitchFamily="18" charset="0"/>
              </a:rPr>
              <a:t>Ознаки громадянського суспільства :</a:t>
            </a:r>
            <a:endParaRPr lang="uk-UA" sz="3600" b="1" u="sng" dirty="0">
              <a:solidFill>
                <a:srgbClr val="4D4D4D"/>
              </a:solidFill>
              <a:latin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 Визнання людини, її прав і свобод найвищою суспільною цінністю.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 Державне регулювання, на основі законів і за допомогою спеціальних органів, відносин між людьми, захист їхніх прав.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 Високий рівень правосвідомості та відповідальності громадян і повага до законних прав інших людей.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 Право власності людей на знаряддя і результати своєї праці, поєднане з певним рівнем заможності, для досягнення незалежності.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 Існування різноманітних добровільних громадських організацій і рухів, самоорганізація і згуртування.</a:t>
            </a:r>
          </a:p>
        </p:txBody>
      </p:sp>
      <p:pic>
        <p:nvPicPr>
          <p:cNvPr id="51202" name="Picture 2" descr="Громадянське суспільство | Національний інститут стратегічних дослідж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511" y="303907"/>
            <a:ext cx="3419872" cy="223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07646" y="2983018"/>
            <a:ext cx="4323256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У громадянському суспільстві люди різних вікових категорій, культур, соціальних станів, з метою захисту своїх прав, реалізації суспільних інтересів, формують різноманітні об’єднання, асоціації тощо.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9CC779-5EA3-0752-66F7-DD0E9ED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10" y="4855265"/>
            <a:ext cx="11820180" cy="16777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Соціальний капітал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 активна й орієнтована на суспільні цілі позиція громадян, суспільні відносини, що ґрунтуються на рівності, довірі та прагненні до співпраці заради спільного блага. Це навички управління, які громадяни здобувають за рахунок участі в організаціях громадянського суспільства. </a:t>
            </a:r>
          </a:p>
        </p:txBody>
      </p:sp>
      <p:pic>
        <p:nvPicPr>
          <p:cNvPr id="4" name="Содержимое 4">
            <a:extLst>
              <a:ext uri="{FF2B5EF4-FFF2-40B4-BE49-F238E27FC236}">
                <a16:creationId xmlns:a16="http://schemas.microsoft.com/office/drawing/2014/main" id="{45037205-87A6-A6E9-326C-85E5DE84650C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l="34675" t="43164" r="34970" b="13296"/>
          <a:stretch/>
        </p:blipFill>
        <p:spPr bwMode="auto">
          <a:xfrm>
            <a:off x="2310841" y="324997"/>
            <a:ext cx="7570318" cy="462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37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86" y="152637"/>
            <a:ext cx="9342303" cy="86409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 є умови та форми активної громадянської участі у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149" y="1192395"/>
            <a:ext cx="541258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u="sng" dirty="0">
                <a:solidFill>
                  <a:srgbClr val="4D4D4D"/>
                </a:solidFill>
                <a:latin typeface="Times New Roman" pitchFamily="18" charset="0"/>
              </a:rPr>
              <a:t>Соціальна взаємодія </a:t>
            </a: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— це система взаємозумовлених соціальних дій, це форма суспільних зв’язків, що реалізуються під час обміну діяльністю, інформацією, досвідом, уміннями, навичками та при взаємному впливі людей і соціальних спільнот.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7000" y="1016733"/>
            <a:ext cx="603085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4D4D4D"/>
                </a:solidFill>
                <a:latin typeface="Times New Roman" pitchFamily="18" charset="0"/>
              </a:rPr>
              <a:t>Саме наявність у суспільстві соціальної взаємодії, соціальної єдності та згуртованості є необхідними умовами для того, щоб громадяни ставали активними учасниками суспільного життя, спільно піднімалися на захист своїх законних прав та інтересів.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7000" y="3782524"/>
            <a:ext cx="6083287" cy="2616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u="sng" dirty="0">
                <a:solidFill>
                  <a:srgbClr val="4D4D4D"/>
                </a:solidFill>
                <a:latin typeface="Times New Roman" pitchFamily="18" charset="0"/>
              </a:rPr>
              <a:t>Соціальна єдність або солідарність </a:t>
            </a:r>
            <a:r>
              <a:rPr lang="uk-UA" dirty="0">
                <a:solidFill>
                  <a:srgbClr val="4D4D4D"/>
                </a:solidFill>
                <a:latin typeface="Times New Roman" pitchFamily="18" charset="0"/>
              </a:rPr>
              <a:t>— </a:t>
            </a:r>
            <a:r>
              <a:rPr lang="uk-UA" sz="2000" dirty="0">
                <a:solidFill>
                  <a:srgbClr val="4D4D4D"/>
                </a:solidFill>
                <a:latin typeface="Times New Roman" pitchFamily="18" charset="0"/>
              </a:rPr>
              <a:t>це єдність груп, верств або навіть цілого суспільства, яка породжується спільними інтересами, цілями, цінностями, взаєморозумінням та об’єднує людей в одне ціле — спільним історичним розвитком, мовою, етнічним походженням, культурою, економічною спорідненістю, прагненням до миру і суспільного порядку.</a:t>
            </a:r>
            <a:endParaRPr lang="uk-UA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pic>
        <p:nvPicPr>
          <p:cNvPr id="54274" name="Picture 2" descr="Громадянське суспільство в Україні – прогрес чи застій? | Факти IC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449" y="3888535"/>
            <a:ext cx="4697288" cy="2673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175" y="438443"/>
            <a:ext cx="4248472" cy="12926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4D4D4D"/>
                </a:solidFill>
                <a:latin typeface="Times New Roman" pitchFamily="18" charset="0"/>
              </a:rPr>
              <a:t>Збори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</a:rPr>
              <a:t> — це зібрання, на яке скликаються всі члени спільноти для прийняття рішень з тих чи інших питань життя організації. </a:t>
            </a:r>
            <a:endParaRPr lang="uk-UA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6355" y="552162"/>
            <a:ext cx="4355976" cy="1292662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4D4D4D"/>
                </a:solidFill>
                <a:latin typeface="Times New Roman" pitchFamily="18" charset="0"/>
              </a:rPr>
              <a:t>Мітинг 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</a:rPr>
              <a:t>— це організована форма політичних дій, масове публічне зібрання людей для обговорення актуальних суспільно-політичних проблем.</a:t>
            </a:r>
            <a:endParaRPr lang="uk-UA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175" y="2170118"/>
            <a:ext cx="4176464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4D4D4D"/>
                </a:solidFill>
                <a:latin typeface="Times New Roman" pitchFamily="18" charset="0"/>
              </a:rPr>
              <a:t>Демонстрація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</a:rPr>
              <a:t> — масовий марш як публічне вираження соціально-політичного настрою.</a:t>
            </a:r>
            <a:endParaRPr lang="uk-UA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6355" y="2496671"/>
            <a:ext cx="435597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4D4D4D"/>
                </a:solidFill>
                <a:latin typeface="Times New Roman" pitchFamily="18" charset="0"/>
              </a:rPr>
              <a:t>Пікетування 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</a:rPr>
              <a:t>— форма демонстрації, під час якої група учасників пікету може виготовляти плакати, встановлювати намети, влаштовувати чергування у громадському місці зі спеціальною метою</a:t>
            </a:r>
            <a:endParaRPr lang="uk-UA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171" y="3443516"/>
            <a:ext cx="4212468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4D4D4D"/>
                </a:solidFill>
                <a:latin typeface="Times New Roman" pitchFamily="18" charset="0"/>
              </a:rPr>
              <a:t>Похід (хода) </a:t>
            </a:r>
            <a:r>
              <a:rPr lang="ru-RU" dirty="0">
                <a:solidFill>
                  <a:srgbClr val="4D4D4D"/>
                </a:solidFill>
                <a:latin typeface="Times New Roman" pitchFamily="18" charset="0"/>
              </a:rPr>
              <a:t>— пересування організованої групи людей, загону, зібрання, що переміщується під відкритим небом з певною метою і в установленому порядку (строю). </a:t>
            </a:r>
            <a:endParaRPr lang="uk-UA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26282" t="40443" r="25675" b="40997"/>
          <a:stretch>
            <a:fillRect/>
          </a:stretch>
        </p:blipFill>
        <p:spPr bwMode="auto">
          <a:xfrm>
            <a:off x="1775520" y="5125786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Наклейка PNG - AVATAN PLUS">
            <a:extLst>
              <a:ext uri="{FF2B5EF4-FFF2-40B4-BE49-F238E27FC236}">
                <a16:creationId xmlns:a16="http://schemas.microsoft.com/office/drawing/2014/main" id="{8E4202D6-28F8-D657-641D-DF5DE205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06" y="871068"/>
            <a:ext cx="3036775" cy="36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8F4682-1B09-E8AF-D2A5-01AC838F8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5" y="202019"/>
            <a:ext cx="7942521" cy="6485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kumimoji="0" lang="uk-UA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це відносно стійка система соціальних </a:t>
            </a:r>
            <a:r>
              <a:rPr kumimoji="0" lang="uk-UA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відносин, що склалися між людьми в процесі історичного розвитку їх спільної життєдіяльності, спрямованої на відтворення умов для існування та задоволення життєвих потреб.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ознаки суспільства: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 (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суспільтво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єдиним цілим);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відтворювати й підтримувати міцні внутрішні зв’язки;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автономність та самодостатність;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самовідтворення,саморегулювання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саморозвиток. 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600" dirty="0">
              <a:latin typeface="Franklin Gothic Book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endParaRPr lang="uk-UA" sz="2600" dirty="0">
              <a:latin typeface="Franklin Gothic Book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endParaRPr kumimoji="0" lang="uk-UA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endParaRPr lang="uk-U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A53210-B5C8-0E16-9046-9979EB90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76" y="202019"/>
            <a:ext cx="4100624" cy="64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00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A567A5-FE58-6FC9-4CD0-81911D34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592" y="1715455"/>
            <a:ext cx="5008084" cy="296671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8196" name="Picture 4" descr="мультфильм рисованной головоломки иллюстрации PNG , клипарт головоломка,  сотрудничество, пазл PNG картинки и пнг PSD рисунок для бесплатной загрузки">
            <a:extLst>
              <a:ext uri="{FF2B5EF4-FFF2-40B4-BE49-F238E27FC236}">
                <a16:creationId xmlns:a16="http://schemas.microsoft.com/office/drawing/2014/main" id="{B24033DD-30DE-3E19-8DF8-4A887801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1" y="0"/>
            <a:ext cx="6889215" cy="68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0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87481-3B1B-D993-6B61-CB7CD455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340243"/>
            <a:ext cx="11225323" cy="801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нутрішня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A22611-894F-2ECC-438A-49BE6944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442963"/>
            <a:ext cx="11504428" cy="517750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равова 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демографічна  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економічна                              політична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соціальна                                                                             духовна</a:t>
            </a:r>
            <a:endParaRPr lang="uk-UA" dirty="0"/>
          </a:p>
          <a:p>
            <a:pPr marL="0" lvl="0" indent="0" algn="just">
              <a:lnSpc>
                <a:spcPct val="115000"/>
              </a:lnSpc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AB9BE116-1A45-9A53-D96C-98DC93871B75}"/>
              </a:ext>
            </a:extLst>
          </p:cNvPr>
          <p:cNvCxnSpPr/>
          <p:nvPr/>
        </p:nvCxnSpPr>
        <p:spPr>
          <a:xfrm flipH="1">
            <a:off x="882502" y="616688"/>
            <a:ext cx="1998921" cy="8262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52E30DB9-5B31-ADF8-6379-5C22BBC6B19C}"/>
              </a:ext>
            </a:extLst>
          </p:cNvPr>
          <p:cNvCxnSpPr>
            <a:cxnSpLocks/>
          </p:cNvCxnSpPr>
          <p:nvPr/>
        </p:nvCxnSpPr>
        <p:spPr>
          <a:xfrm flipH="1">
            <a:off x="3413051" y="1029825"/>
            <a:ext cx="871870" cy="225563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B9FCEA6A-A571-448E-31DE-5B6151AE9802}"/>
              </a:ext>
            </a:extLst>
          </p:cNvPr>
          <p:cNvCxnSpPr>
            <a:cxnSpLocks/>
          </p:cNvCxnSpPr>
          <p:nvPr/>
        </p:nvCxnSpPr>
        <p:spPr>
          <a:xfrm>
            <a:off x="7208874" y="1029825"/>
            <a:ext cx="873421" cy="21432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CD972DC4-F089-634F-B20A-27243CD81C7D}"/>
              </a:ext>
            </a:extLst>
          </p:cNvPr>
          <p:cNvCxnSpPr>
            <a:cxnSpLocks/>
          </p:cNvCxnSpPr>
          <p:nvPr/>
        </p:nvCxnSpPr>
        <p:spPr>
          <a:xfrm>
            <a:off x="9086074" y="616688"/>
            <a:ext cx="1631545" cy="8262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051C8FE2-1DED-5C17-BE31-8A0EB504650B}"/>
              </a:ext>
            </a:extLst>
          </p:cNvPr>
          <p:cNvCxnSpPr>
            <a:cxnSpLocks/>
          </p:cNvCxnSpPr>
          <p:nvPr/>
        </p:nvCxnSpPr>
        <p:spPr>
          <a:xfrm flipH="1">
            <a:off x="1515140" y="1255923"/>
            <a:ext cx="1734836" cy="39327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0780439F-AC1E-5E6D-ABFE-8F4F90080B12}"/>
              </a:ext>
            </a:extLst>
          </p:cNvPr>
          <p:cNvCxnSpPr>
            <a:cxnSpLocks/>
          </p:cNvCxnSpPr>
          <p:nvPr/>
        </p:nvCxnSpPr>
        <p:spPr>
          <a:xfrm>
            <a:off x="8284684" y="1255923"/>
            <a:ext cx="1826879" cy="39327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1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8B1B9-9D61-C546-0D35-123D732E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3A376B-4DAB-21D6-871E-83D1D7D96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6" y="1921508"/>
            <a:ext cx="3616841" cy="5560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Відкрите та закрите</a:t>
            </a: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BC701AB6-3B6B-47E7-8F95-66CDC7E93948}"/>
              </a:ext>
            </a:extLst>
          </p:cNvPr>
          <p:cNvSpPr txBox="1">
            <a:spLocks/>
          </p:cNvSpPr>
          <p:nvPr/>
        </p:nvSpPr>
        <p:spPr>
          <a:xfrm>
            <a:off x="7072424" y="1818539"/>
            <a:ext cx="3616841" cy="55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1FDEB-F616-F2E1-D794-75DA86628EF8}"/>
              </a:ext>
            </a:extLst>
          </p:cNvPr>
          <p:cNvSpPr txBox="1"/>
          <p:nvPr/>
        </p:nvSpPr>
        <p:spPr>
          <a:xfrm>
            <a:off x="8045305" y="4152269"/>
            <a:ext cx="3251792" cy="196977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Доіндустріальне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індустріальне, постіндустріальне</a:t>
            </a:r>
          </a:p>
          <a:p>
            <a:pPr algn="ctr"/>
            <a:r>
              <a:rPr lang="uk-UA" sz="3200" dirty="0"/>
              <a:t> 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BB4DD-46E5-90A9-5705-02D234BC955A}"/>
              </a:ext>
            </a:extLst>
          </p:cNvPr>
          <p:cNvSpPr txBox="1"/>
          <p:nvPr/>
        </p:nvSpPr>
        <p:spPr>
          <a:xfrm>
            <a:off x="585680" y="4324746"/>
            <a:ext cx="3561017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Демократичне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авторитарне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тоталітарне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B3E18-BE3E-0B6F-972C-7D50CE2C4000}"/>
              </a:ext>
            </a:extLst>
          </p:cNvPr>
          <p:cNvSpPr txBox="1"/>
          <p:nvPr/>
        </p:nvSpPr>
        <p:spPr>
          <a:xfrm>
            <a:off x="4216695" y="2857048"/>
            <a:ext cx="3616841" cy="11439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spcAft>
                <a:spcPts val="1000"/>
              </a:spcAft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мусульманське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4E52A-0055-ABBB-8A82-9DEE84A291B9}"/>
              </a:ext>
            </a:extLst>
          </p:cNvPr>
          <p:cNvSpPr txBox="1"/>
          <p:nvPr/>
        </p:nvSpPr>
        <p:spPr>
          <a:xfrm>
            <a:off x="7833536" y="1921508"/>
            <a:ext cx="3795823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складне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648EF433-82C2-3DD3-511C-FC22C521C8FD}"/>
              </a:ext>
            </a:extLst>
          </p:cNvPr>
          <p:cNvCxnSpPr>
            <a:cxnSpLocks/>
          </p:cNvCxnSpPr>
          <p:nvPr/>
        </p:nvCxnSpPr>
        <p:spPr>
          <a:xfrm flipH="1">
            <a:off x="1967023" y="1156235"/>
            <a:ext cx="4058092" cy="561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2819FF82-2E2C-654C-70E0-5DBB016DAB6E}"/>
              </a:ext>
            </a:extLst>
          </p:cNvPr>
          <p:cNvCxnSpPr/>
          <p:nvPr/>
        </p:nvCxnSpPr>
        <p:spPr>
          <a:xfrm>
            <a:off x="6096000" y="1275907"/>
            <a:ext cx="0" cy="1499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9CC5503C-DE19-BA34-491F-2F713EB98287}"/>
              </a:ext>
            </a:extLst>
          </p:cNvPr>
          <p:cNvCxnSpPr/>
          <p:nvPr/>
        </p:nvCxnSpPr>
        <p:spPr>
          <a:xfrm>
            <a:off x="6209414" y="1156235"/>
            <a:ext cx="3317358" cy="561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9316FE5C-20D5-1255-A674-7F82F0F0FFAF}"/>
              </a:ext>
            </a:extLst>
          </p:cNvPr>
          <p:cNvCxnSpPr/>
          <p:nvPr/>
        </p:nvCxnSpPr>
        <p:spPr>
          <a:xfrm flipH="1">
            <a:off x="2232837" y="1232944"/>
            <a:ext cx="3792278" cy="2892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BC503A30-FFDE-86B6-4B81-32DCAA2AC826}"/>
              </a:ext>
            </a:extLst>
          </p:cNvPr>
          <p:cNvCxnSpPr/>
          <p:nvPr/>
        </p:nvCxnSpPr>
        <p:spPr>
          <a:xfrm>
            <a:off x="6166886" y="1275907"/>
            <a:ext cx="3404185" cy="2725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5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11E0F8-1F5B-0DBE-2140-9355136C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37" y="935153"/>
            <a:ext cx="8269568" cy="498769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Спільнота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сукупність людей, що характеризується певними єдиними ознаками (інтерес, умови життя і діяльності, близькість поглядів, спільна віра).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спільнота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відносно стійка сукупність людей, що вирізняються більш-менш однаковими ознаками, умовами і способом життя, масової свідомості, спільністю соціальних норм, ціннісних систем і інтересів.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Наукова спільнота пропонує зміни до законодавства щодо ОТГ, — Гадзало | ІАС  &quot;Аграрії разом&quot;">
            <a:extLst>
              <a:ext uri="{FF2B5EF4-FFF2-40B4-BE49-F238E27FC236}">
                <a16:creationId xmlns:a16="http://schemas.microsoft.com/office/drawing/2014/main" id="{608720A3-B513-F2C9-EF34-430E29F5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53" y="935153"/>
            <a:ext cx="3539658" cy="27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пільнота Договору - Photos | Facebook">
            <a:extLst>
              <a:ext uri="{FF2B5EF4-FFF2-40B4-BE49-F238E27FC236}">
                <a16:creationId xmlns:a16="http://schemas.microsoft.com/office/drawing/2014/main" id="{A240E2DC-BC7E-5F3F-4D8D-4CB705E1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04" y="3668617"/>
            <a:ext cx="3551357" cy="22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2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FA7D51-1666-32B8-BE8E-D8D3F7E1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41" y="329866"/>
            <a:ext cx="11436918" cy="4153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інститути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специфічні утворення, що забезпечують відносну стійкість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відносин у межах соціальної організації суспільства, історично обумовлені форми організації та регулювання суспільного життя.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Види:</a:t>
            </a:r>
          </a:p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політичні інститути (держава, партія, армія); </a:t>
            </a:r>
          </a:p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економічні інститути (розподіл праці, власність, податки і т. ін.); </a:t>
            </a:r>
          </a:p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інститути спорідненості (шлюбу, сім’ї); </a:t>
            </a:r>
          </a:p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інститути, що діють у духовній сфері (освіта, культура, масові комунікації) та ін. </a:t>
            </a:r>
          </a:p>
        </p:txBody>
      </p:sp>
      <p:pic>
        <p:nvPicPr>
          <p:cNvPr id="5122" name="Picture 2" descr="Соціальний інститут: ознаки. Приклади соціальних інститутів">
            <a:extLst>
              <a:ext uri="{FF2B5EF4-FFF2-40B4-BE49-F238E27FC236}">
                <a16:creationId xmlns:a16="http://schemas.microsoft.com/office/drawing/2014/main" id="{3AF582F4-9486-C7A4-4AC6-3A517593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80" y="4238729"/>
            <a:ext cx="4097586" cy="24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F44134-99A4-5E9B-46C8-094097F4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75" y="305297"/>
            <a:ext cx="11423573" cy="33853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групи 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стійкі групи людей, яких поєднують одні й ті самі ознаки. </a:t>
            </a:r>
          </a:p>
          <a:p>
            <a:pPr marL="0" indent="0" algn="just" fontAlgn="base">
              <a:buNone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можна назвати соціальною групою, якщо вони: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розуміють, що входять до конкретної групи;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визнають, що інші члени цієї групи – теж її частина;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 один з одним усередині своєї соціальної спільності.</a:t>
            </a:r>
          </a:p>
          <a:p>
            <a:endParaRPr lang="uk-UA" dirty="0"/>
          </a:p>
        </p:txBody>
      </p:sp>
      <p:pic>
        <p:nvPicPr>
          <p:cNvPr id="2050" name="Picture 2" descr="Основні види соціальних груп у суспільстві">
            <a:extLst>
              <a:ext uri="{FF2B5EF4-FFF2-40B4-BE49-F238E27FC236}">
                <a16:creationId xmlns:a16="http://schemas.microsoft.com/office/drawing/2014/main" id="{9D075B58-EA5B-BFA8-1B40-A38A9ABC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69" y="3782267"/>
            <a:ext cx="4155654" cy="27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рупа як елемент соціальної структури">
            <a:extLst>
              <a:ext uri="{FF2B5EF4-FFF2-40B4-BE49-F238E27FC236}">
                <a16:creationId xmlns:a16="http://schemas.microsoft.com/office/drawing/2014/main" id="{EA2B6222-E124-3EFB-C7EE-6C507AB6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11" y="3782268"/>
            <a:ext cx="4155654" cy="277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7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613BE1-FAA6-E5FE-1D2E-D8B9131B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40" y="523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чисельністю: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21BC7D-B7F0-DFEC-74F1-B6D6D123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0" y="1199456"/>
            <a:ext cx="10935880" cy="41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62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1329</Words>
  <Application>Microsoft Office PowerPoint</Application>
  <PresentationFormat>Широкий екран</PresentationFormat>
  <Paragraphs>115</Paragraphs>
  <Slides>30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Franklin Gothic Book</vt:lpstr>
      <vt:lpstr>Times New Roman</vt:lpstr>
      <vt:lpstr>Тема Office</vt:lpstr>
      <vt:lpstr>   ТЕМА 2. СУСПІЛЬСТВО ЛЮДЕЙ ЯК СОЦІАЛЬНА СИСТЕМА </vt:lpstr>
      <vt:lpstr>Презентація PowerPoint</vt:lpstr>
      <vt:lpstr>Презентація PowerPoint</vt:lpstr>
      <vt:lpstr>Внутрішня структура суспільства: </vt:lpstr>
      <vt:lpstr>Типологія суспільств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Типи стратифікації</vt:lpstr>
      <vt:lpstr>Типи стратифікації</vt:lpstr>
      <vt:lpstr>Соціальні класи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Якими є умови та форми активної громадянської участі у житті суспільства?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ТЕМА 2. СУСПІЛЬСТВО ЛЮДЕЙ ЯК СОЦІАЛЬНА СИСТЕМА </dc:title>
  <dc:creator>Щудлюк Марія Олегівна</dc:creator>
  <cp:lastModifiedBy>Щудлюк Марія Олегівна</cp:lastModifiedBy>
  <cp:revision>18</cp:revision>
  <dcterms:created xsi:type="dcterms:W3CDTF">2023-02-08T10:51:19Z</dcterms:created>
  <dcterms:modified xsi:type="dcterms:W3CDTF">2023-02-14T09:58:56Z</dcterms:modified>
</cp:coreProperties>
</file>