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69" r:id="rId15"/>
    <p:sldId id="270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750" autoAdjust="0"/>
  </p:normalViewPr>
  <p:slideViewPr>
    <p:cSldViewPr>
      <p:cViewPr>
        <p:scale>
          <a:sx n="77" d="100"/>
          <a:sy n="77" d="100"/>
        </p:scale>
        <p:origin x="-1176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42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62E49-52F9-4D78-B0E1-AD1F603A1103}" type="datetimeFigureOut">
              <a:rPr lang="ru-RU" smtClean="0"/>
              <a:pPr/>
              <a:t>31.05.2020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0EA954D-983A-4249-8A25-E4C5025B13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62E49-52F9-4D78-B0E1-AD1F603A1103}" type="datetimeFigureOut">
              <a:rPr lang="ru-RU" smtClean="0"/>
              <a:pPr/>
              <a:t>31.05.2020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A954D-983A-4249-8A25-E4C5025B13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62E49-52F9-4D78-B0E1-AD1F603A1103}" type="datetimeFigureOut">
              <a:rPr lang="ru-RU" smtClean="0"/>
              <a:pPr/>
              <a:t>31.05.2020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A954D-983A-4249-8A25-E4C5025B13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62E49-52F9-4D78-B0E1-AD1F603A1103}" type="datetimeFigureOut">
              <a:rPr lang="ru-RU" smtClean="0"/>
              <a:pPr/>
              <a:t>31.05.2020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A954D-983A-4249-8A25-E4C5025B13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62E49-52F9-4D78-B0E1-AD1F603A1103}" type="datetimeFigureOut">
              <a:rPr lang="ru-RU" smtClean="0"/>
              <a:pPr/>
              <a:t>31.05.2020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0EA954D-983A-4249-8A25-E4C5025B13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62E49-52F9-4D78-B0E1-AD1F603A1103}" type="datetimeFigureOut">
              <a:rPr lang="ru-RU" smtClean="0"/>
              <a:pPr/>
              <a:t>31.05.2020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A954D-983A-4249-8A25-E4C5025B13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62E49-52F9-4D78-B0E1-AD1F603A1103}" type="datetimeFigureOut">
              <a:rPr lang="ru-RU" smtClean="0"/>
              <a:pPr/>
              <a:t>31.05.2020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A954D-983A-4249-8A25-E4C5025B13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62E49-52F9-4D78-B0E1-AD1F603A1103}" type="datetimeFigureOut">
              <a:rPr lang="ru-RU" smtClean="0"/>
              <a:pPr/>
              <a:t>31.05.2020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A954D-983A-4249-8A25-E4C5025B13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62E49-52F9-4D78-B0E1-AD1F603A1103}" type="datetimeFigureOut">
              <a:rPr lang="ru-RU" smtClean="0"/>
              <a:pPr/>
              <a:t>31.05.2020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A954D-983A-4249-8A25-E4C5025B13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62E49-52F9-4D78-B0E1-AD1F603A1103}" type="datetimeFigureOut">
              <a:rPr lang="ru-RU" smtClean="0"/>
              <a:pPr/>
              <a:t>31.05.2020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A954D-983A-4249-8A25-E4C5025B13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62E49-52F9-4D78-B0E1-AD1F603A1103}" type="datetimeFigureOut">
              <a:rPr lang="ru-RU" smtClean="0"/>
              <a:pPr/>
              <a:t>31.05.2020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0EA954D-983A-4249-8A25-E4C5025B13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F162E49-52F9-4D78-B0E1-AD1F603A1103}" type="datetimeFigureOut">
              <a:rPr lang="ru-RU" smtClean="0"/>
              <a:pPr/>
              <a:t>31.05.2020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0EA954D-983A-4249-8A25-E4C5025B130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/>
            </a:r>
            <a:br>
              <a:rPr lang="ru-RU" sz="20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ru-RU" sz="3100" b="1" i="1" u="sng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Екологічна</a:t>
            </a:r>
            <a:r>
              <a:rPr lang="ru-RU" sz="3100" b="1" i="1" u="sng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i="1" u="sng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політика</a:t>
            </a:r>
            <a:r>
              <a:rPr lang="ru-RU" sz="3100" b="1" i="1" u="sng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3100" b="1" i="1" u="sng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Україні</a:t>
            </a:r>
            <a:r>
              <a:rPr lang="ru-RU" sz="3100" b="1" i="1" u="sng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100" b="1" i="1" u="sng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природоохоронне</a:t>
            </a:r>
            <a:r>
              <a:rPr lang="ru-RU" sz="3100" b="1" i="1" u="sng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i="1" u="sng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законодавство</a:t>
            </a:r>
            <a:r>
              <a:rPr lang="ru-RU" sz="3100" b="1" i="1" u="sng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i="1" u="sng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3100" b="1" i="1" u="sng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100" b="1" i="1" u="sng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міждержавні</a:t>
            </a:r>
            <a:r>
              <a:rPr lang="ru-RU" sz="3100" b="1" i="1" u="sng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угоди</a:t>
            </a:r>
            <a:endParaRPr lang="ru-RU" sz="3100" i="1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unnam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298" y="3143248"/>
            <a:ext cx="4643470" cy="342902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072494" cy="1885971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3600" b="1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Міжнародне співробітництво України в галузі охорони навколишнього природного середовища</a:t>
            </a:r>
            <a:endParaRPr lang="ru-RU" sz="3600" b="1" i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2547938"/>
            <a:ext cx="8643998" cy="4095772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/>
              <a:t> 	</a:t>
            </a:r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Участь України у міжнародному співробітництві в галузі охорони навколишнього природного середовища визначена Законом України </a:t>
            </a:r>
            <a:r>
              <a:rPr lang="uk-UA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“Про</a:t>
            </a:r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охорону навколишнього природного </a:t>
            </a:r>
            <a:r>
              <a:rPr lang="uk-UA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середовища”</a:t>
            </a:r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(ст.71). Як член ООН Україна є учасником 18 угод у галузі охорони природи. Вона приєдналася до Конвенції щодо створення глобальних систем моніторингу навколишнього середовища (1972), Конвенції про міжнародну торгівлю видами дикої фауни і флори, які перебувають під  загрозою зникнення (1975), Конвенція про охорону біологічного різноманіття (1992), Конвенції ООН зі змінами клімату (1992) та багато інших.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На Європейському рівні Україна є учасником таких угод:</a:t>
            </a:r>
            <a:endParaRPr lang="ru-RU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7158" y="2547938"/>
            <a:ext cx="8572559" cy="3881458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Arial" pitchFamily="34" charset="0"/>
              <a:buChar char="•"/>
            </a:pPr>
            <a:r>
              <a:rPr lang="uk-UA" sz="3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Конвенція про охорону дикої флори та фауни і природних середовищ існування в Європі (1982);</a:t>
            </a:r>
          </a:p>
          <a:p>
            <a:pPr algn="just">
              <a:buFont typeface="Arial" pitchFamily="34" charset="0"/>
              <a:buChar char="•"/>
            </a:pPr>
            <a:r>
              <a:rPr lang="uk-UA" sz="3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Конвенція по усуненню причин і запобіганню шкоди лісам Західної Європи (1984);</a:t>
            </a:r>
          </a:p>
          <a:p>
            <a:pPr algn="just">
              <a:buFont typeface="Arial" pitchFamily="34" charset="0"/>
              <a:buChar char="•"/>
            </a:pPr>
            <a:r>
              <a:rPr lang="uk-UA" sz="3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Всеєвропейська стратегія збереження біологічного і ландшафтного різноманіття (1995)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>
              <a:buFont typeface="Arial" pitchFamily="34" charset="0"/>
              <a:buChar char="•"/>
            </a:pP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214282" y="357166"/>
            <a:ext cx="8715436" cy="607223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uk-UA" sz="3500" dirty="0" smtClean="0">
                <a:latin typeface="Times New Roman" pitchFamily="18" charset="0"/>
                <a:cs typeface="Times New Roman" pitchFamily="18" charset="0"/>
              </a:rPr>
              <a:t>Важливим документом у галузі міжнародного природоохоронного співробітництва, за який проголосувала й Україна, стала</a:t>
            </a:r>
            <a:r>
              <a:rPr lang="uk-UA" sz="3500" b="1" dirty="0" smtClean="0">
                <a:latin typeface="Times New Roman" pitchFamily="18" charset="0"/>
                <a:cs typeface="Times New Roman" pitchFamily="18" charset="0"/>
              </a:rPr>
              <a:t> Всесвітня хартія природи,  </a:t>
            </a:r>
            <a:r>
              <a:rPr lang="uk-UA" sz="3500" dirty="0" smtClean="0">
                <a:latin typeface="Times New Roman" pitchFamily="18" charset="0"/>
                <a:cs typeface="Times New Roman" pitchFamily="18" charset="0"/>
              </a:rPr>
              <a:t>яка проголосила про захист права всіх форм життя на виживання. Цей міжнародний документ, прийнятий Генеральною Асамблеєю ООН 28 жовтня 1982 року, проголошує такі загальні принципи збереження природи:</a:t>
            </a:r>
            <a:endParaRPr lang="ru-RU" sz="35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428604"/>
            <a:ext cx="8401080" cy="5805510"/>
          </a:xfrm>
        </p:spPr>
        <p:txBody>
          <a:bodyPr>
            <a:normAutofit lnSpcReduction="10000"/>
          </a:bodyPr>
          <a:lstStyle/>
          <a:p>
            <a:r>
              <a:rPr lang="uk-UA" sz="3600" dirty="0" smtClean="0"/>
              <a:t>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природу потрібно поважати і не порушувати її основні процеси; </a:t>
            </a: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генетична основа життя не повинна бути в небезпеці; популяційні рівні всіх видів, як диких, так і одомашнених, повинні бути збережені принаймні на рівні,необхідному для виживання; із цією метою потрібно забезпечити місця їхнього мешкання;</a:t>
            </a: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усі території Землі, як сухопутні, так і морські, підлягають цим принципам збереження, особливий захист повинен бути наданий унікальним районам  та типовим зразкам усіх видів екосистем і місцям проживання рідкісних або зникаючих видів;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71472" y="428604"/>
            <a:ext cx="8115328" cy="5591196"/>
          </a:xfrm>
        </p:spPr>
        <p:txBody>
          <a:bodyPr>
            <a:normAutofit/>
          </a:bodyPr>
          <a:lstStyle/>
          <a:p>
            <a:pPr algn="just"/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екосистемами та організмами, а також земельними, морськими і атмосферними ресурсами, які використовує людина, слід керувати для досягнення та підтримання оптимальної стійкої  продуктивності, але так, щоб не загрожувати цілісності інших екосистем або видів, з якими вони співіснують;</a:t>
            </a:r>
          </a:p>
          <a:p>
            <a:pPr algn="just"/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природа має бути захищена від деградації, спричиненої війною  чи іншими загрозливими діями.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85720" y="428604"/>
            <a:ext cx="8501122" cy="2643206"/>
          </a:xfrm>
        </p:spPr>
        <p:txBody>
          <a:bodyPr>
            <a:normAutofit fontScale="90000"/>
          </a:bodyPr>
          <a:lstStyle/>
          <a:p>
            <a:pPr algn="just"/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	</a:t>
            </a:r>
            <a:r>
              <a:rPr lang="uk-UA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Міжнародне співробітництво України в галузі охорони навколишнього середовища та збереження </a:t>
            </a:r>
            <a:r>
              <a:rPr lang="uk-UA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біорізноманіття</a:t>
            </a:r>
            <a:r>
              <a:rPr lang="uk-UA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підтримує: 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914400" y="3143248"/>
            <a:ext cx="3733800" cy="2990852"/>
          </a:xfrm>
        </p:spPr>
        <p:txBody>
          <a:bodyPr/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СВІТОВИЙ БАНК;</a:t>
            </a:r>
          </a:p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ЄВРОПЕЙСЬКИЙ БАНК РЕКОНСТРУКЦІЇ ТА РОЗВИТКУ;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4"/>
          </p:nvPr>
        </p:nvSpPr>
        <p:spPr>
          <a:xfrm>
            <a:off x="4953000" y="3143248"/>
            <a:ext cx="3733800" cy="2990852"/>
          </a:xfrm>
        </p:spPr>
        <p:txBody>
          <a:bodyPr/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ГЛОБАЛЬНИЙ ЕКОЛОГІЧНИЙ ФОНД;</a:t>
            </a:r>
          </a:p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ПРОГРАМА РОЗВИТКУ ООН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357166"/>
            <a:ext cx="8178037" cy="592933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page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08" y="285728"/>
            <a:ext cx="4846320" cy="62865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742950" indent="-742950"/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sz="2700" b="1" dirty="0" smtClean="0">
                <a:latin typeface="Times New Roman" pitchFamily="18" charset="0"/>
                <a:cs typeface="Times New Roman" pitchFamily="18" charset="0"/>
              </a:rPr>
              <a:t>Екологічна політика в Україні: природоохоронне законодавство України, міждержавні угоди</a:t>
            </a:r>
            <a:endParaRPr lang="ru-RU" sz="27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447800"/>
            <a:ext cx="8643998" cy="4572000"/>
          </a:xfrm>
        </p:spPr>
        <p:txBody>
          <a:bodyPr/>
          <a:lstStyle/>
          <a:p>
            <a:pPr algn="just">
              <a:buNone/>
            </a:pPr>
            <a:r>
              <a:rPr lang="uk-UA" dirty="0" smtClean="0"/>
              <a:t>		 	Сучасними нормативно-правовими актами, що регулюють організацію охорони навколишнього природного середовища в Україні, є:</a:t>
            </a:r>
          </a:p>
          <a:p>
            <a:pPr algn="just"/>
            <a:r>
              <a:rPr lang="uk-UA" dirty="0" smtClean="0"/>
              <a:t>Закон України </a:t>
            </a:r>
            <a:r>
              <a:rPr lang="uk-UA" dirty="0" err="1" smtClean="0"/>
              <a:t>“Про</a:t>
            </a:r>
            <a:r>
              <a:rPr lang="uk-UA" dirty="0" smtClean="0"/>
              <a:t> охорону навколишнього природного середовища ” (від 26.06.91 № 1268-ХІІ)</a:t>
            </a:r>
          </a:p>
          <a:p>
            <a:pPr algn="just"/>
            <a:r>
              <a:rPr lang="uk-UA" dirty="0" smtClean="0"/>
              <a:t>Закон України “ Про тваринний світ ” (від 13.12.2001 №2894-ІІІ)</a:t>
            </a:r>
          </a:p>
          <a:p>
            <a:pPr algn="just"/>
            <a:r>
              <a:rPr lang="uk-UA" dirty="0" smtClean="0"/>
              <a:t>Закон України </a:t>
            </a:r>
            <a:r>
              <a:rPr lang="uk-UA" dirty="0" err="1" smtClean="0"/>
              <a:t>“Про</a:t>
            </a:r>
            <a:r>
              <a:rPr lang="uk-UA" dirty="0" smtClean="0"/>
              <a:t> охорону атмосферного </a:t>
            </a:r>
            <a:r>
              <a:rPr lang="uk-UA" dirty="0" err="1" smtClean="0"/>
              <a:t>повітря”</a:t>
            </a:r>
            <a:r>
              <a:rPr lang="uk-UA" dirty="0" smtClean="0"/>
              <a:t> (від 16.10.1992 №2707-ХІІ)</a:t>
            </a:r>
          </a:p>
          <a:p>
            <a:pPr algn="just"/>
            <a:endParaRPr lang="uk-UA" dirty="0" smtClean="0"/>
          </a:p>
          <a:p>
            <a:pPr algn="just"/>
            <a:endParaRPr lang="ru-RU" dirty="0"/>
          </a:p>
        </p:txBody>
      </p:sp>
      <p:pic>
        <p:nvPicPr>
          <p:cNvPr id="4" name="Рисунок 3" descr="5abcaeb8173fe66008557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571480"/>
            <a:ext cx="1357298" cy="135729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357166"/>
            <a:ext cx="8715436" cy="61436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dirty="0" smtClean="0"/>
              <a:t>		Природоохоронна діяльність забезпечується основним законом нашої країни – Конституцією України (зокрема, статтями 16, 50, 66)</a:t>
            </a:r>
          </a:p>
          <a:p>
            <a:pPr>
              <a:buNone/>
            </a:pPr>
            <a:r>
              <a:rPr lang="uk-UA" dirty="0" smtClean="0"/>
              <a:t>		Для здійснення ефективного </a:t>
            </a:r>
          </a:p>
          <a:p>
            <a:pPr>
              <a:buNone/>
            </a:pPr>
            <a:r>
              <a:rPr lang="uk-UA" dirty="0" smtClean="0"/>
              <a:t>збереження природних ресурсів Кабінет</a:t>
            </a:r>
          </a:p>
          <a:p>
            <a:pPr>
              <a:buNone/>
            </a:pPr>
            <a:r>
              <a:rPr lang="uk-UA" dirty="0" smtClean="0"/>
              <a:t>Міністрів України визначив порядок </a:t>
            </a:r>
          </a:p>
          <a:p>
            <a:pPr>
              <a:buNone/>
            </a:pPr>
            <a:r>
              <a:rPr lang="uk-UA" dirty="0" smtClean="0"/>
              <a:t>ведення їхнього державного обліку і </a:t>
            </a:r>
          </a:p>
          <a:p>
            <a:pPr>
              <a:buNone/>
            </a:pPr>
            <a:r>
              <a:rPr lang="uk-UA" dirty="0" smtClean="0"/>
              <a:t>кадастру.</a:t>
            </a:r>
          </a:p>
          <a:p>
            <a:pPr>
              <a:buNone/>
            </a:pPr>
            <a:r>
              <a:rPr lang="uk-UA" b="1" dirty="0" smtClean="0"/>
              <a:t>	Кадастр – </a:t>
            </a:r>
            <a:r>
              <a:rPr lang="uk-UA" dirty="0" smtClean="0"/>
              <a:t>список або реєстр, наприклад, природних ресурсі (земельний, водний, лісовий, тваринний тощо). Це інформаційні системи, які містять систему відомостей і використовуються у процесі </a:t>
            </a:r>
            <a:r>
              <a:rPr lang="uk-UA" dirty="0" err="1" smtClean="0"/>
              <a:t>здіснення</a:t>
            </a:r>
            <a:r>
              <a:rPr lang="uk-UA" dirty="0" smtClean="0"/>
              <a:t> державного управління</a:t>
            </a:r>
            <a:endParaRPr lang="ru-RU" b="1" dirty="0"/>
          </a:p>
        </p:txBody>
      </p:sp>
      <p:pic>
        <p:nvPicPr>
          <p:cNvPr id="4" name="Рисунок 3" descr="Konstitutsiya-Ukraini_300_3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2264" y="1214422"/>
            <a:ext cx="2300287" cy="2857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368412"/>
          </a:xfrm>
        </p:spPr>
        <p:txBody>
          <a:bodyPr>
            <a:noAutofit/>
          </a:bodyPr>
          <a:lstStyle/>
          <a:p>
            <a:r>
              <a:rPr lang="uk-UA" sz="4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4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Україні ведуть наступні кадастри: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71472" y="1857364"/>
            <a:ext cx="8115328" cy="4357718"/>
          </a:xfrm>
        </p:spPr>
        <p:txBody>
          <a:bodyPr>
            <a:normAutofit/>
          </a:bodyPr>
          <a:lstStyle/>
          <a:p>
            <a:r>
              <a:rPr lang="uk-UA" sz="3600" b="1" dirty="0" smtClean="0"/>
              <a:t>Державний кадастр тваринного світу (1994);</a:t>
            </a:r>
          </a:p>
          <a:p>
            <a:r>
              <a:rPr lang="uk-UA" sz="3600" b="1" dirty="0" smtClean="0"/>
              <a:t>Державний кадастр рослинного світу (2006);</a:t>
            </a:r>
          </a:p>
          <a:p>
            <a:r>
              <a:rPr lang="uk-UA" sz="3600" b="1" dirty="0" smtClean="0"/>
              <a:t>Державний кадастр територій та об’єктів природно-заповідного фонду (2005)</a:t>
            </a:r>
            <a:endParaRPr lang="ru-RU" sz="36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Національна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екологічна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політика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1428736"/>
            <a:ext cx="835824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Державна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екологічна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політика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 —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діяльність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600" u="sng" dirty="0" err="1">
                <a:latin typeface="Times New Roman" pitchFamily="18" charset="0"/>
                <a:cs typeface="Times New Roman" pitchFamily="18" charset="0"/>
              </a:rPr>
              <a:t>державних</a:t>
            </a:r>
            <a:r>
              <a:rPr lang="ru-RU" sz="36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u="sng" dirty="0" err="1">
                <a:latin typeface="Times New Roman" pitchFamily="18" charset="0"/>
                <a:cs typeface="Times New Roman" pitchFamily="18" charset="0"/>
              </a:rPr>
              <a:t>органів</a:t>
            </a:r>
            <a:r>
              <a:rPr lang="ru-RU" sz="3600" u="sng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спрямована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конституційного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600" u="sng" dirty="0">
                <a:latin typeface="Times New Roman" pitchFamily="18" charset="0"/>
                <a:cs typeface="Times New Roman" pitchFamily="18" charset="0"/>
              </a:rPr>
              <a:t>права кожного на </a:t>
            </a:r>
            <a:r>
              <a:rPr lang="ru-RU" sz="3600" u="sng" dirty="0" err="1">
                <a:latin typeface="Times New Roman" pitchFamily="18" charset="0"/>
                <a:cs typeface="Times New Roman" pitchFamily="18" charset="0"/>
              </a:rPr>
              <a:t>безпечне</a:t>
            </a:r>
            <a:r>
              <a:rPr lang="ru-RU" sz="3600" u="sng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3600" u="sng" dirty="0" err="1">
                <a:latin typeface="Times New Roman" pitchFamily="18" charset="0"/>
                <a:cs typeface="Times New Roman" pitchFamily="18" charset="0"/>
              </a:rPr>
              <a:t>життя</a:t>
            </a:r>
            <a:r>
              <a:rPr lang="ru-RU" sz="36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u="sng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6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u="sng" dirty="0" err="1">
                <a:latin typeface="Times New Roman" pitchFamily="18" charset="0"/>
                <a:cs typeface="Times New Roman" pitchFamily="18" charset="0"/>
              </a:rPr>
              <a:t>здоров'я</a:t>
            </a:r>
            <a:r>
              <a:rPr lang="ru-RU" sz="36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u="sng" dirty="0" err="1">
                <a:latin typeface="Times New Roman" pitchFamily="18" charset="0"/>
                <a:cs typeface="Times New Roman" pitchFamily="18" charset="0"/>
              </a:rPr>
              <a:t>довкілля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 та на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відшкодування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завданої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порушенням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цього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права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шкоди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Екологічну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політику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мати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окремі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. 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136</TotalTime>
  <Words>237</Words>
  <Application>Microsoft Office PowerPoint</Application>
  <PresentationFormat>Экран (4:3)</PresentationFormat>
  <Paragraphs>37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Справедливость</vt:lpstr>
      <vt:lpstr> Екологічна політика в Україні: природоохоронне законодавство України, міждержавні угоди</vt:lpstr>
      <vt:lpstr>Презентация PowerPoint</vt:lpstr>
      <vt:lpstr>     Екологічна політика в Україні: природоохоронне законодавство України, міждержавні угоди</vt:lpstr>
      <vt:lpstr>Презентация PowerPoint</vt:lpstr>
      <vt:lpstr> В Україні ведуть наступні кадастри:</vt:lpstr>
      <vt:lpstr>Національна екологічна політика</vt:lpstr>
      <vt:lpstr>Презентация PowerPoint</vt:lpstr>
      <vt:lpstr>Презентация PowerPoint</vt:lpstr>
      <vt:lpstr>Презентация PowerPoint</vt:lpstr>
      <vt:lpstr> Міжнародне співробітництво України в галузі охорони навколишнього природного середовища</vt:lpstr>
      <vt:lpstr>На Європейському рівні Україна є учасником таких угод:</vt:lpstr>
      <vt:lpstr>Презентация PowerPoint</vt:lpstr>
      <vt:lpstr>Презентация PowerPoint</vt:lpstr>
      <vt:lpstr>Презентация PowerPoint</vt:lpstr>
      <vt:lpstr>  Міжнародне співробітництво України в галузі охорони навколишнього середовища та збереження біорізноманіття підтримує: </vt:lpstr>
      <vt:lpstr>Презентация PowerPoint</vt:lpstr>
    </vt:vector>
  </TitlesOfParts>
  <Company>Computer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Екологічна політика в Україні: природоохоронне законодавство України, міждержавні угоди</dc:title>
  <dc:creator>12345</dc:creator>
  <cp:lastModifiedBy>Administrator</cp:lastModifiedBy>
  <cp:revision>17</cp:revision>
  <dcterms:created xsi:type="dcterms:W3CDTF">2020-03-20T21:40:03Z</dcterms:created>
  <dcterms:modified xsi:type="dcterms:W3CDTF">2020-05-31T20:22:05Z</dcterms:modified>
</cp:coreProperties>
</file>