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724" r:id="rId1"/>
  </p:sldMasterIdLst>
  <p:notesMasterIdLst>
    <p:notesMasterId r:id="rId22"/>
  </p:notesMasterIdLst>
  <p:sldIdLst>
    <p:sldId id="256" r:id="rId2"/>
    <p:sldId id="285" r:id="rId3"/>
    <p:sldId id="286" r:id="rId4"/>
    <p:sldId id="291" r:id="rId5"/>
    <p:sldId id="314" r:id="rId6"/>
    <p:sldId id="288" r:id="rId7"/>
    <p:sldId id="292" r:id="rId8"/>
    <p:sldId id="320" r:id="rId9"/>
    <p:sldId id="296" r:id="rId10"/>
    <p:sldId id="334" r:id="rId11"/>
    <p:sldId id="316" r:id="rId12"/>
    <p:sldId id="337" r:id="rId13"/>
    <p:sldId id="323" r:id="rId14"/>
    <p:sldId id="325" r:id="rId15"/>
    <p:sldId id="339" r:id="rId16"/>
    <p:sldId id="338" r:id="rId17"/>
    <p:sldId id="340" r:id="rId18"/>
    <p:sldId id="341" r:id="rId19"/>
    <p:sldId id="335" r:id="rId20"/>
    <p:sldId id="336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00" d="100"/>
          <a:sy n="100" d="100"/>
        </p:scale>
        <p:origin x="1664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5B484E2A-97DD-E4E2-E7EF-6AB1C09C9B22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5DA51BB-D8C5-6590-8533-97CA108C71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83E3DAD-BDA9-B9C2-02C2-D2EF3B08D8A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212489D-429B-9DA6-307A-0D7389F1D9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2D7B82B-088B-CEC2-49E8-472E0E5D31C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400E6A4-3741-237D-6620-115BC53BF6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6202219-29D5-3F4E-B654-D497BB34FFFF}" type="slidenum">
              <a:rPr lang="ru-RU" altLang="en-UA"/>
              <a:pPr/>
              <a:t>‹#›</a:t>
            </a:fld>
            <a:endParaRPr lang="ru-RU" altLang="en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84A46948-693A-20E5-CB15-A207835EF5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3136296E-623E-3A4F-B0B2-188133F425C9}" type="slidenum">
              <a:rPr lang="ru-RU" altLang="en-UA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B02F5872-325C-0989-441B-8482EBF4F3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714AAA4-3DB1-6195-B0FB-7D836983E6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6B080BF2-6673-AFEE-E5A1-905257A86C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DAEC293F-66D0-DC23-2732-4D7A7D57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A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1183FE08-1CCF-8DA3-5973-CCDB3953AC0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9680F85A-8C0E-CE4A-8ADF-96ECFB027D13}" type="slidenum">
              <a:rPr lang="ru-RU" altLang="en-UA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5E56D2FD-2E6E-4A8F-132F-9241C5A548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A7B44C5B-D880-414A-9FA4-33C063DD7AC1}" type="slidenum">
              <a:rPr lang="ru-RU" altLang="en-UA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ru-RU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90601D4-0AC2-F0FA-8C01-29C717E8CD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9F49EE8-3A2D-2496-CEC9-3C03F9F734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en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62279999-3BB1-7CBA-4655-BE412FCD80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7C8AE617-8FD0-9E39-85D2-6E2D647E0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en-UA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F12EF918-9E3D-FF93-4A22-CC5A826F1C19}"/>
              </a:ext>
            </a:extLst>
          </p:cNvPr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/>
            <a:fld id="{63360498-DF7B-DC4B-9F28-F3D0FEDDD214}" type="slidenum">
              <a:rPr lang="ru-RU" altLang="en-UA" sz="1400">
                <a:latin typeface="Calibri" panose="020F0502020204030204" pitchFamily="34" charset="0"/>
              </a:rPr>
              <a:pPr algn="r"/>
              <a:t>10</a:t>
            </a:fld>
            <a:endParaRPr lang="ru-RU" altLang="en-UA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F7DF087F-588D-7365-BA02-3C7F28E65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3A97E2F6-6671-0567-AA15-9267F71D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A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EB54D800-2D75-B011-6B28-9530C680B3F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5B269FC7-61D3-3642-9ACF-BC221C00AB73}" type="slidenum">
              <a:rPr lang="ru-RU" altLang="en-UA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ru-RU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2">
            <a:extLst>
              <a:ext uri="{FF2B5EF4-FFF2-40B4-BE49-F238E27FC236}">
                <a16:creationId xmlns:a16="http://schemas.microsoft.com/office/drawing/2014/main" id="{E02635E6-E4D7-1638-90C2-51FF310571DB}"/>
              </a:ext>
            </a:extLst>
          </p:cNvPr>
          <p:cNvSpPr/>
          <p:nvPr/>
        </p:nvSpPr>
        <p:spPr>
          <a:xfrm>
            <a:off x="1015816" y="1558455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3" name="Овал 13">
            <a:extLst>
              <a:ext uri="{FF2B5EF4-FFF2-40B4-BE49-F238E27FC236}">
                <a16:creationId xmlns:a16="http://schemas.microsoft.com/office/drawing/2014/main" id="{01EAE9AB-DCCA-3822-FAE0-873E2AE4C9D0}"/>
              </a:ext>
            </a:extLst>
          </p:cNvPr>
          <p:cNvSpPr/>
          <p:nvPr/>
        </p:nvSpPr>
        <p:spPr>
          <a:xfrm>
            <a:off x="1276350" y="1482725"/>
            <a:ext cx="69850" cy="698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79298" y="396721"/>
            <a:ext cx="8165306" cy="162281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79298" y="2039353"/>
            <a:ext cx="8165306" cy="1931917"/>
          </a:xfrm>
        </p:spPr>
        <p:txBody>
          <a:bodyPr tIns="0"/>
          <a:lstStyle>
            <a:lvl1pPr marL="30238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id="{5A5CB2F1-C2C0-15E8-D1A3-7EBB7D6D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9">
            <a:extLst>
              <a:ext uri="{FF2B5EF4-FFF2-40B4-BE49-F238E27FC236}">
                <a16:creationId xmlns:a16="http://schemas.microsoft.com/office/drawing/2014/main" id="{D351B6EC-4A11-0DC4-DC08-B0D02A18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>
            <a:extLst>
              <a:ext uri="{FF2B5EF4-FFF2-40B4-BE49-F238E27FC236}">
                <a16:creationId xmlns:a16="http://schemas.microsoft.com/office/drawing/2014/main" id="{EDE8B964-41B1-0D3E-583A-65DC93D9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2B42-7761-5A41-93EB-4F742B307B7F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222952894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134642CF-B717-B6CD-34D6-A4A00070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22B1E5B3-2583-68FD-F4E1-FEC09FDB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D31548F5-FEE5-07CE-7AA6-88368EAF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170A-F1D6-834A-B9C9-EEA95C6FD4AB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42502891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302739"/>
            <a:ext cx="2016125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078" y="302740"/>
            <a:ext cx="6132380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C44FC629-AC30-BACC-4BBB-81E78503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B35C7803-E3AB-1704-DB5F-8BF16A46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FFC8DC0D-2176-644E-DC33-EF8E917F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FCB5-F58B-8A49-A281-AE9DAF7F8A9E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2133298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417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238" y="4338638"/>
            <a:ext cx="4457700" cy="2417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>
            <a:extLst>
              <a:ext uri="{FF2B5EF4-FFF2-40B4-BE49-F238E27FC236}">
                <a16:creationId xmlns:a16="http://schemas.microsoft.com/office/drawing/2014/main" id="{9F2F6BCD-A0F2-D78F-0B07-B68BC47A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9">
            <a:extLst>
              <a:ext uri="{FF2B5EF4-FFF2-40B4-BE49-F238E27FC236}">
                <a16:creationId xmlns:a16="http://schemas.microsoft.com/office/drawing/2014/main" id="{6204B0D4-453B-EED5-BD97-1A3FF6F5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>
            <a:extLst>
              <a:ext uri="{FF2B5EF4-FFF2-40B4-BE49-F238E27FC236}">
                <a16:creationId xmlns:a16="http://schemas.microsoft.com/office/drawing/2014/main" id="{29EAB139-2BAC-AFEA-2646-1818F691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5ECE-6A50-A940-A705-58F41CF1D62F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9781479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3152B67C-ABA0-1F38-68D0-579773BA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DA4CD6CE-03FF-9522-E7C3-DBC09BBC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C925DA94-796E-0B4D-D204-9A3462A0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C7307-C8D8-A644-AC94-8E1BD044DFF6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644699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C63B7D7C-4013-0582-EF59-B61B9DEA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617CDEF8-D2D8-AE58-A693-AA90844C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2976285E-F602-1271-2C03-DEC3EE83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5D3B-0C85-FF4A-96EF-611ACF56ADFC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5829742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92600DA0-A3EA-9558-F8F6-3F1675FE178B}"/>
              </a:ext>
            </a:extLst>
          </p:cNvPr>
          <p:cNvSpPr/>
          <p:nvPr/>
        </p:nvSpPr>
        <p:spPr>
          <a:xfrm>
            <a:off x="2516188" y="0"/>
            <a:ext cx="75612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5" name="Прямоугольник 13">
            <a:extLst>
              <a:ext uri="{FF2B5EF4-FFF2-40B4-BE49-F238E27FC236}">
                <a16:creationId xmlns:a16="http://schemas.microsoft.com/office/drawing/2014/main" id="{85A425D2-6ABD-4173-D01A-3A74DEA377D6}"/>
              </a:ext>
            </a:extLst>
          </p:cNvPr>
          <p:cNvSpPr/>
          <p:nvPr/>
        </p:nvSpPr>
        <p:spPr bwMode="invGray">
          <a:xfrm>
            <a:off x="2519363" y="0"/>
            <a:ext cx="84137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6" name="Овал 15">
            <a:extLst>
              <a:ext uri="{FF2B5EF4-FFF2-40B4-BE49-F238E27FC236}">
                <a16:creationId xmlns:a16="http://schemas.microsoft.com/office/drawing/2014/main" id="{3A283395-09E5-F93C-625A-DEC8780DD646}"/>
              </a:ext>
            </a:extLst>
          </p:cNvPr>
          <p:cNvSpPr/>
          <p:nvPr/>
        </p:nvSpPr>
        <p:spPr>
          <a:xfrm>
            <a:off x="2394833" y="3102637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7" name="Овал 16">
            <a:extLst>
              <a:ext uri="{FF2B5EF4-FFF2-40B4-BE49-F238E27FC236}">
                <a16:creationId xmlns:a16="http://schemas.microsoft.com/office/drawing/2014/main" id="{EA9E2CA8-BF26-4206-BD34-0B4B4148A86F}"/>
              </a:ext>
            </a:extLst>
          </p:cNvPr>
          <p:cNvSpPr/>
          <p:nvPr/>
        </p:nvSpPr>
        <p:spPr>
          <a:xfrm>
            <a:off x="2654300" y="3027363"/>
            <a:ext cx="71438" cy="698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498" y="2866377"/>
            <a:ext cx="7056438" cy="2519892"/>
          </a:xfrm>
        </p:spPr>
        <p:txBody>
          <a:bodyPr anchor="t"/>
          <a:lstStyle>
            <a:lvl1pPr algn="l">
              <a:lnSpc>
                <a:spcPts val="4960"/>
              </a:lnSpc>
              <a:buNone/>
              <a:defRPr sz="44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2498" y="1175949"/>
            <a:ext cx="7056438" cy="1664178"/>
          </a:xfrm>
        </p:spPr>
        <p:txBody>
          <a:bodyPr anchor="b"/>
          <a:lstStyle>
            <a:lvl1pPr marL="20159" indent="0">
              <a:lnSpc>
                <a:spcPts val="253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9D1B0D7-6A5E-450B-AAF7-F5A3690F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298FF8BE-5CAD-8122-EA6A-0BBD72C9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2F8C9D8-185B-BB47-A110-9FBD00E4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93462-7653-6142-8CF4-9BB4C0A43389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3602359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2658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16521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25B4624A-B454-C298-C339-E86FDD2E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6AEE4473-AEE4-0266-BA9B-1664FA7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EAAF2661-6DDB-8233-40BF-FA780B77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EBE5F-1D08-0043-B6D2-FAB0B38A3C76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8305542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688315"/>
            <a:ext cx="9072563" cy="1259946"/>
          </a:xfrm>
        </p:spPr>
        <p:txBody>
          <a:bodyPr/>
          <a:lstStyle>
            <a:lvl1pPr algn="ctr">
              <a:defRPr sz="50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1119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1119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C85311-5979-DFA4-F7F5-A41215D7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FF95BD-28C3-44D0-B68F-34B72F9E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426855-54A8-002C-F4D5-2CA09EAF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5698-E0D5-4C4F-A6EF-17C479D0EBB8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6664350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9DE400C2-F556-07CE-A1D9-F9BCFDCC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9115C6D3-082F-F0F8-A491-D54B6C76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5A1BD36C-F621-9ECB-C7DE-3414C62F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5F620-279D-A042-B3D4-A0B26C39946C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8916356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F3A77E0B-C3A4-1553-634F-91BBC45A7A9C}"/>
              </a:ext>
            </a:extLst>
          </p:cNvPr>
          <p:cNvSpPr/>
          <p:nvPr/>
        </p:nvSpPr>
        <p:spPr>
          <a:xfrm>
            <a:off x="1119188" y="0"/>
            <a:ext cx="8961437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3" name="Прямоугольник 13">
            <a:extLst>
              <a:ext uri="{FF2B5EF4-FFF2-40B4-BE49-F238E27FC236}">
                <a16:creationId xmlns:a16="http://schemas.microsoft.com/office/drawing/2014/main" id="{1EDCBCE4-FCFB-0127-EBC8-C2873F85B52E}"/>
              </a:ext>
            </a:extLst>
          </p:cNvPr>
          <p:cNvSpPr/>
          <p:nvPr/>
        </p:nvSpPr>
        <p:spPr bwMode="invGray">
          <a:xfrm>
            <a:off x="1119188" y="0"/>
            <a:ext cx="809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61E5E5F9-9F9E-0D50-4845-03D69FD7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F2DF6D73-E5C5-F218-5416-A972225E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A4C68231-B51F-4126-711F-A87E8AE7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23F84-4EC3-6544-AB57-7A8BD5707D8D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8837796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38958"/>
            <a:ext cx="4200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05"/>
              </a:lnSpc>
              <a:buNone/>
              <a:defRPr sz="24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1550917"/>
            <a:ext cx="4200260" cy="769967"/>
          </a:xfrm>
        </p:spPr>
        <p:txBody>
          <a:bodyPr/>
          <a:lstStyle>
            <a:lvl1pPr marL="50397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4031" y="2351900"/>
            <a:ext cx="8988557" cy="44010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466B2-89F7-99B2-A9AB-58EA7332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CF13C-0702-C5BB-6DD7-E1ECAF02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065029-32E9-DB7E-3DDE-26A48903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220E2-5BAC-8F42-AAE3-10B73B387FF7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8310018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A2FD4710-C36E-552A-3E88-B24AB8848CCF}"/>
              </a:ext>
            </a:extLst>
          </p:cNvPr>
          <p:cNvSpPr/>
          <p:nvPr/>
        </p:nvSpPr>
        <p:spPr>
          <a:xfrm>
            <a:off x="840052" y="1175950"/>
            <a:ext cx="50403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94" tIns="302383" rIns="100794" bIns="50397">
            <a:normAutofit/>
          </a:bodyPr>
          <a:lstStyle/>
          <a:p>
            <a:pPr indent="-312462" hangingPunct="1">
              <a:lnSpc>
                <a:spcPts val="3307"/>
              </a:lnSpc>
              <a:spcBef>
                <a:spcPts val="661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500">
              <a:latin typeface="+mn-lt"/>
            </a:endParaRPr>
          </a:p>
        </p:txBody>
      </p:sp>
      <p:sp>
        <p:nvSpPr>
          <p:cNvPr id="6" name="Блок-схема: процесс 13">
            <a:extLst>
              <a:ext uri="{FF2B5EF4-FFF2-40B4-BE49-F238E27FC236}">
                <a16:creationId xmlns:a16="http://schemas.microsoft.com/office/drawing/2014/main" id="{5767E318-1B47-42CE-B43F-4E9325648FF1}"/>
              </a:ext>
            </a:extLst>
          </p:cNvPr>
          <p:cNvSpPr/>
          <p:nvPr/>
        </p:nvSpPr>
        <p:spPr>
          <a:xfrm rot="19468671">
            <a:off x="438150" y="1052513"/>
            <a:ext cx="755650" cy="225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7" name="Блок-схема: процесс 15">
            <a:extLst>
              <a:ext uri="{FF2B5EF4-FFF2-40B4-BE49-F238E27FC236}">
                <a16:creationId xmlns:a16="http://schemas.microsoft.com/office/drawing/2014/main" id="{0CCC9D4D-6A33-7E87-D830-438D3058AAD3}"/>
              </a:ext>
            </a:extLst>
          </p:cNvPr>
          <p:cNvSpPr/>
          <p:nvPr/>
        </p:nvSpPr>
        <p:spPr>
          <a:xfrm rot="2103354" flipH="1">
            <a:off x="5516563" y="1031875"/>
            <a:ext cx="715962" cy="225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894" y="1175950"/>
            <a:ext cx="3024188" cy="2183906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4057" y="1259949"/>
            <a:ext cx="4872302" cy="387412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302383">
            <a:normAutofit/>
          </a:bodyPr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4057" y="5291772"/>
            <a:ext cx="4872302" cy="839964"/>
          </a:xfrm>
        </p:spPr>
        <p:txBody>
          <a:bodyPr anchor="ctr"/>
          <a:lstStyle>
            <a:lvl1pPr marL="0" indent="0" algn="l">
              <a:lnSpc>
                <a:spcPts val="1764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73EEF47D-80CC-B5B1-AC76-4385C346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BDF0A898-C815-FE04-7354-B4A14AC2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7F779AB0-B799-B3BC-BA27-8B091F5C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8D17-050B-7644-B2C7-BE90766DC1B9}" type="slidenum">
              <a:rPr lang="ru-RU" altLang="en-UA"/>
              <a:pPr/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3990440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C2780B81-03B3-3148-2760-7D49F048240E}"/>
              </a:ext>
            </a:extLst>
          </p:cNvPr>
          <p:cNvSpPr/>
          <p:nvPr/>
        </p:nvSpPr>
        <p:spPr>
          <a:xfrm>
            <a:off x="-900113" y="-900113"/>
            <a:ext cx="1808163" cy="180657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2DABA5F-E01F-1932-3989-44298A611102}"/>
              </a:ext>
            </a:extLst>
          </p:cNvPr>
          <p:cNvSpPr/>
          <p:nvPr/>
        </p:nvSpPr>
        <p:spPr>
          <a:xfrm>
            <a:off x="185738" y="23813"/>
            <a:ext cx="1876425" cy="1876425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D4E72847-3B9C-E858-1CAA-7C139625F5F1}"/>
              </a:ext>
            </a:extLst>
          </p:cNvPr>
          <p:cNvSpPr/>
          <p:nvPr/>
        </p:nvSpPr>
        <p:spPr>
          <a:xfrm rot="2315675">
            <a:off x="201614" y="1163027"/>
            <a:ext cx="1241025" cy="121543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CE2931-A83F-67CA-BF59-F010167139BB}"/>
              </a:ext>
            </a:extLst>
          </p:cNvPr>
          <p:cNvSpPr/>
          <p:nvPr/>
        </p:nvSpPr>
        <p:spPr>
          <a:xfrm>
            <a:off x="1116013" y="0"/>
            <a:ext cx="896461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BCA1979-0E04-2C59-927D-93A3567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8" y="303213"/>
            <a:ext cx="8266112" cy="1258887"/>
          </a:xfrm>
          <a:prstGeom prst="rect">
            <a:avLst/>
          </a:prstGeom>
        </p:spPr>
        <p:txBody>
          <a:bodyPr lIns="100794" tIns="50397" rIns="100794" bIns="50397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273" name="Текст 8">
            <a:extLst>
              <a:ext uri="{FF2B5EF4-FFF2-40B4-BE49-F238E27FC236}">
                <a16:creationId xmlns:a16="http://schemas.microsoft.com/office/drawing/2014/main" id="{33A0F06C-6493-52BA-F3CF-F7D754DD6F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82738" y="1595438"/>
            <a:ext cx="826611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A"/>
              <a:t>Образец текста</a:t>
            </a:r>
          </a:p>
          <a:p>
            <a:pPr lvl="1"/>
            <a:r>
              <a:rPr lang="ru-RU" altLang="en-UA"/>
              <a:t>Второй уровень</a:t>
            </a:r>
          </a:p>
          <a:p>
            <a:pPr lvl="2"/>
            <a:r>
              <a:rPr lang="ru-RU" altLang="en-UA"/>
              <a:t>Третий уровень</a:t>
            </a:r>
          </a:p>
          <a:p>
            <a:pPr lvl="3"/>
            <a:r>
              <a:rPr lang="ru-RU" altLang="en-UA"/>
              <a:t>Четвертый уровень</a:t>
            </a:r>
          </a:p>
          <a:p>
            <a:pPr lvl="4"/>
            <a:r>
              <a:rPr lang="ru-RU" altLang="en-UA"/>
              <a:t>Пятый уровень</a:t>
            </a:r>
            <a:endParaRPr lang="en-US" altLang="en-UA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87D9F5BF-0E8B-817E-7298-E011F27A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8113" y="6950075"/>
            <a:ext cx="2352675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1A12B98-E0EE-5456-E226-6A0AEDA56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0788" y="6950075"/>
            <a:ext cx="3192462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A11EEDCB-9849-1611-CC01-9492F0DAE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96425" y="6950075"/>
            <a:ext cx="503238" cy="525463"/>
          </a:xfrm>
          <a:prstGeom prst="rect">
            <a:avLst/>
          </a:prstGeom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hangingPunct="1">
              <a:defRPr sz="1300">
                <a:solidFill>
                  <a:srgbClr val="CBB880"/>
                </a:solidFill>
              </a:defRPr>
            </a:lvl1pPr>
          </a:lstStyle>
          <a:p>
            <a:fld id="{58FA7934-2B42-064C-8D88-5456F0263BCB}" type="slidenum">
              <a:rPr lang="ru-RU" altLang="en-UA"/>
              <a:pPr/>
              <a:t>‹#›</a:t>
            </a:fld>
            <a:endParaRPr lang="ru-RU" altLang="en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C8FD21-8F79-70F1-7434-2D89349F8AB7}"/>
              </a:ext>
            </a:extLst>
          </p:cNvPr>
          <p:cNvSpPr/>
          <p:nvPr/>
        </p:nvSpPr>
        <p:spPr bwMode="invGray">
          <a:xfrm>
            <a:off x="1119188" y="0"/>
            <a:ext cx="809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05" r:id="rId2"/>
    <p:sldLayoutId id="2147483813" r:id="rId3"/>
    <p:sldLayoutId id="2147483806" r:id="rId4"/>
    <p:sldLayoutId id="2147483814" r:id="rId5"/>
    <p:sldLayoutId id="2147483807" r:id="rId6"/>
    <p:sldLayoutId id="2147483815" r:id="rId7"/>
    <p:sldLayoutId id="2147483816" r:id="rId8"/>
    <p:sldLayoutId id="2147483817" r:id="rId9"/>
    <p:sldLayoutId id="2147483808" r:id="rId10"/>
    <p:sldLayoutId id="2147483809" r:id="rId11"/>
    <p:sldLayoutId id="2147483810" r:id="rId12"/>
    <p:sldLayoutId id="2147483811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7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401638" indent="-311150" algn="l" rtl="0" eaLnBrk="0" fontAlgn="base" hangingPunct="0">
        <a:spcBef>
          <a:spcPts val="663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19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76313" indent="-250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088" indent="-1905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 2" pitchFamily="2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0338" indent="-200025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Wingdings 2" pitchFamily="2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106" indent="-2015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933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8507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33.png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26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34.emf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emf"/><Relationship Id="rId1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6.e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image" Target="../media/image36.emf"/><Relationship Id="rId21" Type="http://schemas.openxmlformats.org/officeDocument/2006/relationships/image" Target="../media/image50.e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8.emf"/><Relationship Id="rId25" Type="http://schemas.openxmlformats.org/officeDocument/2006/relationships/image" Target="../media/image52.e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5.e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35.emf"/><Relationship Id="rId15" Type="http://schemas.openxmlformats.org/officeDocument/2006/relationships/image" Target="../media/image47.emf"/><Relationship Id="rId23" Type="http://schemas.openxmlformats.org/officeDocument/2006/relationships/image" Target="../media/image51.emf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9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1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9.emf"/><Relationship Id="rId17" Type="http://schemas.openxmlformats.org/officeDocument/2006/relationships/oleObject" Target="../embeddings/oleObject54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emf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8.e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62.bin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5.emf"/><Relationship Id="rId14" Type="http://schemas.openxmlformats.org/officeDocument/2006/relationships/oleObject" Target="../embeddings/oleObject6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280A3C17-0DC1-4D51-4E6B-C6EDB986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50963"/>
            <a:ext cx="8607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A" sz="8000" b="1">
                <a:solidFill>
                  <a:srgbClr val="FF0000"/>
                </a:solidFill>
                <a:latin typeface="Monotype Corsiva" panose="03010101010201010101" pitchFamily="66" charset="0"/>
              </a:rPr>
              <a:t>ВЕКТОРИ</a:t>
            </a:r>
          </a:p>
          <a:p>
            <a:pPr algn="ctr">
              <a:spcBef>
                <a:spcPct val="50000"/>
              </a:spcBef>
            </a:pPr>
            <a:r>
              <a:rPr lang="ru-RU" altLang="en-UA" sz="8000" b="1">
                <a:solidFill>
                  <a:srgbClr val="FF0000"/>
                </a:solidFill>
                <a:latin typeface="Monotype Corsiva" panose="03010101010201010101" pitchFamily="66" charset="0"/>
              </a:rPr>
              <a:t> У ПРОСТОРІ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B5B8C44-1FB3-9ADC-907E-BD2601AA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4284663"/>
            <a:ext cx="50419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A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F0C86F80-1B65-E1CC-869A-519332FCB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3492500"/>
            <a:ext cx="4392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en-UA" sz="2400" b="1">
              <a:solidFill>
                <a:srgbClr val="0000FF"/>
              </a:solidFill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B233390-4B1E-11DB-A2FC-1BC39643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9838"/>
            <a:ext cx="100806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en-UA">
              <a:solidFill>
                <a:srgbClr val="000000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A20833A6-EE74-35C4-423D-DA34A44A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2555875"/>
            <a:ext cx="62658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uk-UA" altLang="en-UA"/>
          </a:p>
        </p:txBody>
      </p:sp>
      <p:sp>
        <p:nvSpPr>
          <p:cNvPr id="18439" name="Прямоугольник 6">
            <a:extLst>
              <a:ext uri="{FF2B5EF4-FFF2-40B4-BE49-F238E27FC236}">
                <a16:creationId xmlns:a16="http://schemas.microsoft.com/office/drawing/2014/main" id="{B86009CE-3B8E-420E-A4F2-0B1728077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500563"/>
            <a:ext cx="5473700" cy="24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en-UA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Дії над векторами</a:t>
            </a:r>
          </a:p>
          <a:p>
            <a:r>
              <a:rPr lang="uk-UA" altLang="en-UA" sz="5400" dirty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endParaRPr lang="ru-RU" altLang="en-UA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34921F-7E83-6681-7DD0-11623FCFCD31}"/>
              </a:ext>
            </a:extLst>
          </p:cNvPr>
          <p:cNvSpPr/>
          <p:nvPr/>
        </p:nvSpPr>
        <p:spPr>
          <a:xfrm>
            <a:off x="0" y="6692900"/>
            <a:ext cx="10080625" cy="866775"/>
          </a:xfrm>
          <a:prstGeom prst="rect">
            <a:avLst/>
          </a:prstGeom>
          <a:gradFill>
            <a:gsLst>
              <a:gs pos="0">
                <a:srgbClr val="583D08"/>
              </a:gs>
              <a:gs pos="13000">
                <a:srgbClr val="A46E0E"/>
              </a:gs>
              <a:gs pos="34000">
                <a:srgbClr val="F4DD8A"/>
              </a:gs>
              <a:gs pos="50000">
                <a:srgbClr val="FDF7E7"/>
              </a:gs>
              <a:gs pos="60000">
                <a:srgbClr val="F4D68A"/>
              </a:gs>
              <a:gs pos="100000">
                <a:srgbClr val="A47D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3555" name="Группа 19">
            <a:extLst>
              <a:ext uri="{FF2B5EF4-FFF2-40B4-BE49-F238E27FC236}">
                <a16:creationId xmlns:a16="http://schemas.microsoft.com/office/drawing/2014/main" id="{841EFA69-7399-1666-E740-791C3546C39E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6772275"/>
            <a:ext cx="558800" cy="657225"/>
            <a:chOff x="145224" y="6122214"/>
            <a:chExt cx="506382" cy="596868"/>
          </a:xfrm>
        </p:grpSpPr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6FED5B62-9B3C-33FF-9F16-A4E67E0FCB90}"/>
                </a:ext>
              </a:extLst>
            </p:cNvPr>
            <p:cNvSpPr/>
            <p:nvPr/>
          </p:nvSpPr>
          <p:spPr>
            <a:xfrm>
              <a:off x="145224" y="6122214"/>
              <a:ext cx="503505" cy="570917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3D08"/>
                </a:gs>
                <a:gs pos="50000">
                  <a:srgbClr val="F4D68A"/>
                </a:gs>
                <a:gs pos="100000">
                  <a:srgbClr val="583D08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581" name="Группа 16">
              <a:extLst>
                <a:ext uri="{FF2B5EF4-FFF2-40B4-BE49-F238E27FC236}">
                  <a16:creationId xmlns:a16="http://schemas.microsoft.com/office/drawing/2014/main" id="{329CBC46-04A4-9002-1EBC-784CC63A7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23582" name="Группа 12">
                <a:extLst>
                  <a:ext uri="{FF2B5EF4-FFF2-40B4-BE49-F238E27FC236}">
                    <a16:creationId xmlns:a16="http://schemas.microsoft.com/office/drawing/2014/main" id="{86630B9D-AA10-E585-08B9-317B10751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id="{17D9B370-3052-BC66-918B-59B5D1D137DA}"/>
                    </a:ext>
                  </a:extLst>
                </p:cNvPr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5" name="Овал 4">
                  <a:extLst>
                    <a:ext uri="{FF2B5EF4-FFF2-40B4-BE49-F238E27FC236}">
                      <a16:creationId xmlns:a16="http://schemas.microsoft.com/office/drawing/2014/main" id="{957249F2-594A-791A-1CD9-BF6670E0B3BE}"/>
                    </a:ext>
                  </a:extLst>
                </p:cNvPr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sp>
            <p:nvSpPr>
              <p:cNvPr id="15" name="Хорда 14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74E96B5E-CB5D-67DB-35E6-F2A7FE521BEB}"/>
                  </a:ext>
                </a:extLst>
              </p:cNvPr>
              <p:cNvSpPr/>
              <p:nvPr/>
            </p:nvSpPr>
            <p:spPr>
              <a:xfrm rot="7874853">
                <a:off x="214848" y="6252574"/>
                <a:ext cx="356154" cy="350963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Хорда 15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CD940B12-DEB4-E8D1-7817-AA2235D467B8}"/>
                  </a:ext>
                </a:extLst>
              </p:cNvPr>
              <p:cNvSpPr/>
              <p:nvPr/>
            </p:nvSpPr>
            <p:spPr>
              <a:xfrm rot="18500172">
                <a:off x="182576" y="6282371"/>
                <a:ext cx="424861" cy="416162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23556" name="Группа 20">
            <a:extLst>
              <a:ext uri="{FF2B5EF4-FFF2-40B4-BE49-F238E27FC236}">
                <a16:creationId xmlns:a16="http://schemas.microsoft.com/office/drawing/2014/main" id="{1DBFBD66-0D75-0B81-8BEB-CABE3D92261A}"/>
              </a:ext>
            </a:extLst>
          </p:cNvPr>
          <p:cNvGrpSpPr>
            <a:grpSpLocks/>
          </p:cNvGrpSpPr>
          <p:nvPr/>
        </p:nvGrpSpPr>
        <p:grpSpPr bwMode="auto">
          <a:xfrm>
            <a:off x="9293225" y="6772275"/>
            <a:ext cx="558800" cy="657225"/>
            <a:chOff x="145224" y="6122214"/>
            <a:chExt cx="506382" cy="596868"/>
          </a:xfrm>
        </p:grpSpPr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CBCE1D2C-AA7F-CECC-E6EE-8DBC4EB5AE36}"/>
                </a:ext>
              </a:extLst>
            </p:cNvPr>
            <p:cNvSpPr/>
            <p:nvPr/>
          </p:nvSpPr>
          <p:spPr>
            <a:xfrm>
              <a:off x="145224" y="6122214"/>
              <a:ext cx="503505" cy="570917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3D08"/>
                </a:gs>
                <a:gs pos="50000">
                  <a:srgbClr val="F4D68A"/>
                </a:gs>
                <a:gs pos="100000">
                  <a:srgbClr val="583D08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570" name="Группа 22">
              <a:extLst>
                <a:ext uri="{FF2B5EF4-FFF2-40B4-BE49-F238E27FC236}">
                  <a16:creationId xmlns:a16="http://schemas.microsoft.com/office/drawing/2014/main" id="{B78FCFAB-CDEA-7AAC-14D4-19F4C33B3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23571" name="Группа 23">
                <a:extLst>
                  <a:ext uri="{FF2B5EF4-FFF2-40B4-BE49-F238E27FC236}">
                    <a16:creationId xmlns:a16="http://schemas.microsoft.com/office/drawing/2014/main" id="{E0424F81-50AB-F1E3-2670-72AC8C3AE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70358608-E1FA-34E6-DC0D-13CF3CF6D708}"/>
                    </a:ext>
                  </a:extLst>
                </p:cNvPr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id="{1D4DBF69-3B4F-FF9E-F366-53DB11E80E4E}"/>
                    </a:ext>
                  </a:extLst>
                </p:cNvPr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sp>
            <p:nvSpPr>
              <p:cNvPr id="25" name="Хорда 24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4AE68C4-9143-BC32-E3AF-24F2ADC6C9B7}"/>
                  </a:ext>
                </a:extLst>
              </p:cNvPr>
              <p:cNvSpPr/>
              <p:nvPr/>
            </p:nvSpPr>
            <p:spPr>
              <a:xfrm rot="7874853">
                <a:off x="214848" y="6252574"/>
                <a:ext cx="356154" cy="350964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Хорда 2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5A73146B-3952-F15D-8C89-DD6F333696FA}"/>
                  </a:ext>
                </a:extLst>
              </p:cNvPr>
              <p:cNvSpPr/>
              <p:nvPr/>
            </p:nvSpPr>
            <p:spPr>
              <a:xfrm rot="18500172">
                <a:off x="182576" y="6282371"/>
                <a:ext cx="424861" cy="416162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8B1FC01-171E-13ED-34C8-DBA6BFD6A479}"/>
              </a:ext>
            </a:extLst>
          </p:cNvPr>
          <p:cNvSpPr/>
          <p:nvPr/>
        </p:nvSpPr>
        <p:spPr>
          <a:xfrm rot="10800000">
            <a:off x="0" y="0"/>
            <a:ext cx="10080625" cy="866775"/>
          </a:xfrm>
          <a:prstGeom prst="rect">
            <a:avLst/>
          </a:prstGeom>
          <a:gradFill>
            <a:gsLst>
              <a:gs pos="0">
                <a:srgbClr val="583D08"/>
              </a:gs>
              <a:gs pos="13000">
                <a:srgbClr val="A46E0E"/>
              </a:gs>
              <a:gs pos="34000">
                <a:srgbClr val="F4DD8A"/>
              </a:gs>
              <a:gs pos="50000">
                <a:srgbClr val="FDF7E7"/>
              </a:gs>
              <a:gs pos="60000">
                <a:srgbClr val="F4D68A"/>
              </a:gs>
              <a:gs pos="100000">
                <a:srgbClr val="A47D0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3558" name="Группа 38">
            <a:extLst>
              <a:ext uri="{FF2B5EF4-FFF2-40B4-BE49-F238E27FC236}">
                <a16:creationId xmlns:a16="http://schemas.microsoft.com/office/drawing/2014/main" id="{BDC1BB91-1232-1F32-8ECF-A83586CABEAC}"/>
              </a:ext>
            </a:extLst>
          </p:cNvPr>
          <p:cNvGrpSpPr>
            <a:grpSpLocks/>
          </p:cNvGrpSpPr>
          <p:nvPr/>
        </p:nvGrpSpPr>
        <p:grpSpPr bwMode="auto">
          <a:xfrm>
            <a:off x="9293225" y="80963"/>
            <a:ext cx="558800" cy="654050"/>
            <a:chOff x="8429652" y="75714"/>
            <a:chExt cx="506382" cy="592568"/>
          </a:xfrm>
        </p:grpSpPr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02874589-A6F3-5848-1809-08132ED9A40B}"/>
                </a:ext>
              </a:extLst>
            </p:cNvPr>
            <p:cNvSpPr/>
            <p:nvPr/>
          </p:nvSpPr>
          <p:spPr>
            <a:xfrm rot="10800000">
              <a:off x="8432529" y="95850"/>
              <a:ext cx="503505" cy="572432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3D08"/>
                </a:gs>
                <a:gs pos="50000">
                  <a:srgbClr val="F4D68A"/>
                </a:gs>
                <a:gs pos="100000">
                  <a:srgbClr val="583D08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1" name="Группа 31">
              <a:extLst>
                <a:ext uri="{FF2B5EF4-FFF2-40B4-BE49-F238E27FC236}">
                  <a16:creationId xmlns:a16="http://schemas.microsoft.com/office/drawing/2014/main" id="{0DAAA84B-6952-BCEF-EB38-F4CEF332D971}"/>
                </a:ext>
              </a:extLst>
            </p:cNvPr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CEA1009F-58A2-41F1-F5CD-1223A282392F}"/>
                  </a:ext>
                </a:extLst>
              </p:cNvPr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DDA12706-602E-4CD9-D6D2-C38712C5B25A}"/>
                  </a:ext>
                </a:extLst>
              </p:cNvPr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33" name="Хорда 32">
              <a:extLst>
                <a:ext uri="{FF2B5EF4-FFF2-40B4-BE49-F238E27FC236}">
                  <a16:creationId xmlns:a16="http://schemas.microsoft.com/office/drawing/2014/main" id="{72F63F68-9ADA-B519-0B9C-006CB9F4FAE8}"/>
                </a:ext>
              </a:extLst>
            </p:cNvPr>
            <p:cNvSpPr/>
            <p:nvPr/>
          </p:nvSpPr>
          <p:spPr>
            <a:xfrm rot="10800000">
              <a:off x="8501581" y="110233"/>
              <a:ext cx="363963" cy="365321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Хорда 33">
              <a:extLst>
                <a:ext uri="{FF2B5EF4-FFF2-40B4-BE49-F238E27FC236}">
                  <a16:creationId xmlns:a16="http://schemas.microsoft.com/office/drawing/2014/main" id="{6FD2AB23-91BE-C822-047A-B98BAB82565A}"/>
                </a:ext>
              </a:extLst>
            </p:cNvPr>
            <p:cNvSpPr/>
            <p:nvPr/>
          </p:nvSpPr>
          <p:spPr>
            <a:xfrm rot="18264040">
              <a:off x="8460630" y="118096"/>
              <a:ext cx="437235" cy="433014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3559" name="Группа 47">
            <a:extLst>
              <a:ext uri="{FF2B5EF4-FFF2-40B4-BE49-F238E27FC236}">
                <a16:creationId xmlns:a16="http://schemas.microsoft.com/office/drawing/2014/main" id="{BBC05C93-CBFF-F5DC-ED40-77A1DDD4190D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80963"/>
            <a:ext cx="558800" cy="654050"/>
            <a:chOff x="8429652" y="75714"/>
            <a:chExt cx="506382" cy="592568"/>
          </a:xfrm>
        </p:grpSpPr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67431C5C-62D8-C90B-A8D9-CE26F4FF9168}"/>
                </a:ext>
              </a:extLst>
            </p:cNvPr>
            <p:cNvSpPr/>
            <p:nvPr/>
          </p:nvSpPr>
          <p:spPr>
            <a:xfrm rot="10800000">
              <a:off x="8432529" y="95850"/>
              <a:ext cx="503505" cy="572432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83D08"/>
                </a:gs>
                <a:gs pos="50000">
                  <a:srgbClr val="F4D68A"/>
                </a:gs>
                <a:gs pos="100000">
                  <a:srgbClr val="A46E0E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4" name="Группа 31">
              <a:extLst>
                <a:ext uri="{FF2B5EF4-FFF2-40B4-BE49-F238E27FC236}">
                  <a16:creationId xmlns:a16="http://schemas.microsoft.com/office/drawing/2014/main" id="{9462B596-554E-E5DA-924E-CD3971B5AB60}"/>
                </a:ext>
              </a:extLst>
            </p:cNvPr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AA35CAFB-2755-F8C8-3A69-733255182FFE}"/>
                  </a:ext>
                </a:extLst>
              </p:cNvPr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BEB0D6EF-B6BE-6DF9-64E6-54754B3A62A0}"/>
                  </a:ext>
                </a:extLst>
              </p:cNvPr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51" name="Хорда 50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3A295DDB-CDEA-56BD-FEBD-27D51C69A26F}"/>
                </a:ext>
              </a:extLst>
            </p:cNvPr>
            <p:cNvSpPr/>
            <p:nvPr/>
          </p:nvSpPr>
          <p:spPr>
            <a:xfrm rot="10800000">
              <a:off x="8501581" y="110233"/>
              <a:ext cx="363962" cy="365321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Хорда 51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7D90DAA9-81E5-D487-7D4E-776921AE5F97}"/>
                </a:ext>
              </a:extLst>
            </p:cNvPr>
            <p:cNvSpPr/>
            <p:nvPr/>
          </p:nvSpPr>
          <p:spPr>
            <a:xfrm rot="18264040">
              <a:off x="8460629" y="118096"/>
              <a:ext cx="437235" cy="433015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099" name="WordArt 4">
            <a:extLst>
              <a:ext uri="{FF2B5EF4-FFF2-40B4-BE49-F238E27FC236}">
                <a16:creationId xmlns:a16="http://schemas.microsoft.com/office/drawing/2014/main" id="{AEE89E09-1067-15D1-E6EE-FAC273C998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059" y="1448938"/>
            <a:ext cx="8097753" cy="4444810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uk-UA" sz="40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Arial"/>
              </a:rPr>
              <a:t>Дії</a:t>
            </a:r>
          </a:p>
          <a:p>
            <a:pPr algn="ctr">
              <a:defRPr/>
            </a:pPr>
            <a:r>
              <a:rPr lang="uk-UA" sz="40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Arial"/>
              </a:rPr>
              <a:t>над</a:t>
            </a:r>
          </a:p>
          <a:p>
            <a:pPr algn="ctr">
              <a:defRPr/>
            </a:pPr>
            <a:r>
              <a:rPr lang="uk-UA" sz="40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Arial"/>
              </a:rPr>
              <a:t>векторами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юда\Pictures\QIP Shot\QIP Shot - Screen 504.png">
            <a:extLst>
              <a:ext uri="{FF2B5EF4-FFF2-40B4-BE49-F238E27FC236}">
                <a16:creationId xmlns:a16="http://schemas.microsoft.com/office/drawing/2014/main" id="{05BB72C6-D8F4-A2DE-44C5-5F8C1FD6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23850"/>
            <a:ext cx="9217025" cy="72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AB61A67-7A6A-BD28-ADC2-A41C891F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042988"/>
            <a:ext cx="6221413" cy="6516687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Char char=""/>
              <a:defRPr/>
            </a:pPr>
            <a:r>
              <a:rPr lang="uk-UA" b="1" dirty="0"/>
              <a:t>Сума векторів (рис. </a:t>
            </a:r>
            <a:r>
              <a:rPr lang="uk-UA" b="1" i="1" dirty="0"/>
              <a:t>б</a:t>
            </a:r>
            <a:r>
              <a:rPr lang="uk-UA" b="1" dirty="0"/>
              <a:t>)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dirty="0"/>
              <a:t>   (</a:t>
            </a:r>
            <a:r>
              <a:rPr lang="uk-UA" i="1" dirty="0"/>
              <a:t>а</a:t>
            </a:r>
            <a:r>
              <a:rPr lang="en-US" i="1" baseline="-25000" dirty="0"/>
              <a:t>x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y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z</a:t>
            </a:r>
            <a:r>
              <a:rPr lang="uk-UA" dirty="0"/>
              <a:t>) +   (</a:t>
            </a:r>
            <a:r>
              <a:rPr lang="uk-UA" i="1" dirty="0"/>
              <a:t>b</a:t>
            </a:r>
            <a:r>
              <a:rPr lang="en-US" i="1" baseline="-25000" dirty="0"/>
              <a:t>x</a:t>
            </a:r>
            <a:r>
              <a:rPr lang="uk-UA" dirty="0"/>
              <a:t>;</a:t>
            </a:r>
            <a:r>
              <a:rPr lang="uk-UA" i="1" dirty="0"/>
              <a:t> b</a:t>
            </a:r>
            <a:r>
              <a:rPr lang="en-US" i="1" baseline="-25000" dirty="0"/>
              <a:t>y</a:t>
            </a:r>
            <a:r>
              <a:rPr lang="uk-UA" dirty="0"/>
              <a:t>; </a:t>
            </a:r>
            <a:r>
              <a:rPr lang="en-US" i="1" dirty="0" err="1"/>
              <a:t>b</a:t>
            </a:r>
            <a:r>
              <a:rPr lang="en-US" i="1" baseline="-25000" dirty="0" err="1"/>
              <a:t>z</a:t>
            </a:r>
            <a:r>
              <a:rPr lang="uk-UA" dirty="0"/>
              <a:t>) = (</a:t>
            </a:r>
            <a:r>
              <a:rPr lang="uk-UA" i="1" dirty="0"/>
              <a:t>а</a:t>
            </a:r>
            <a:r>
              <a:rPr lang="en-US" i="1" baseline="-25000" dirty="0"/>
              <a:t>x</a:t>
            </a:r>
            <a:r>
              <a:rPr lang="uk-UA" dirty="0"/>
              <a:t> + </a:t>
            </a:r>
            <a:r>
              <a:rPr lang="uk-UA" i="1" dirty="0"/>
              <a:t>b</a:t>
            </a:r>
            <a:r>
              <a:rPr lang="en-US" i="1" baseline="-25000" dirty="0"/>
              <a:t>x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y</a:t>
            </a:r>
            <a:r>
              <a:rPr lang="en-US" i="1" dirty="0"/>
              <a:t> </a:t>
            </a:r>
            <a:r>
              <a:rPr lang="uk-UA" dirty="0"/>
              <a:t>+ </a:t>
            </a:r>
            <a:r>
              <a:rPr lang="uk-UA" i="1" dirty="0"/>
              <a:t>b</a:t>
            </a:r>
            <a:r>
              <a:rPr lang="en-US" i="1" baseline="-25000" dirty="0"/>
              <a:t>y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z</a:t>
            </a:r>
            <a:r>
              <a:rPr lang="uk-UA" dirty="0"/>
              <a:t> + </a:t>
            </a:r>
            <a:r>
              <a:rPr lang="en-US" i="1" dirty="0" err="1"/>
              <a:t>b</a:t>
            </a:r>
            <a:r>
              <a:rPr lang="en-US" i="1" baseline="-25000" dirty="0" err="1"/>
              <a:t>z</a:t>
            </a:r>
            <a:r>
              <a:rPr lang="uk-UA" dirty="0"/>
              <a:t>). 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dirty="0"/>
              <a:t>ОА +ОВ </a:t>
            </a:r>
            <a:r>
              <a:rPr lang="uk-UA" i="1" dirty="0"/>
              <a:t> </a:t>
            </a:r>
            <a:r>
              <a:rPr lang="uk-UA" dirty="0"/>
              <a:t>+</a:t>
            </a:r>
            <a:r>
              <a:rPr lang="uk-UA" i="1" dirty="0"/>
              <a:t> ОС</a:t>
            </a:r>
            <a:r>
              <a:rPr lang="uk-UA" dirty="0"/>
              <a:t> = ОМ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b="1" dirty="0"/>
              <a:t>Різниця векторів (рис. в)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dirty="0"/>
              <a:t>   (</a:t>
            </a:r>
            <a:r>
              <a:rPr lang="uk-UA" i="1" dirty="0"/>
              <a:t>а</a:t>
            </a:r>
            <a:r>
              <a:rPr lang="en-US" i="1" baseline="-25000" dirty="0"/>
              <a:t>x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y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z</a:t>
            </a:r>
            <a:r>
              <a:rPr lang="uk-UA" dirty="0"/>
              <a:t>) –   (</a:t>
            </a:r>
            <a:r>
              <a:rPr lang="uk-UA" i="1" dirty="0"/>
              <a:t>b</a:t>
            </a:r>
            <a:r>
              <a:rPr lang="en-US" i="1" baseline="-25000" dirty="0"/>
              <a:t>x</a:t>
            </a:r>
            <a:r>
              <a:rPr lang="uk-UA" dirty="0"/>
              <a:t>;</a:t>
            </a:r>
            <a:r>
              <a:rPr lang="uk-UA" i="1" dirty="0"/>
              <a:t> b</a:t>
            </a:r>
            <a:r>
              <a:rPr lang="en-US" i="1" baseline="-25000" dirty="0"/>
              <a:t>y</a:t>
            </a:r>
            <a:r>
              <a:rPr lang="uk-UA" dirty="0"/>
              <a:t>; </a:t>
            </a:r>
            <a:r>
              <a:rPr lang="en-US" i="1" dirty="0" err="1"/>
              <a:t>b</a:t>
            </a:r>
            <a:r>
              <a:rPr lang="en-US" i="1" baseline="-25000" dirty="0" err="1"/>
              <a:t>z</a:t>
            </a:r>
            <a:r>
              <a:rPr lang="uk-UA" dirty="0"/>
              <a:t>) =   (</a:t>
            </a:r>
            <a:r>
              <a:rPr lang="uk-UA" i="1" dirty="0"/>
              <a:t>а</a:t>
            </a:r>
            <a:r>
              <a:rPr lang="en-US" i="1" baseline="-25000" dirty="0"/>
              <a:t>x</a:t>
            </a:r>
            <a:r>
              <a:rPr lang="uk-UA" dirty="0"/>
              <a:t> – </a:t>
            </a:r>
            <a:r>
              <a:rPr lang="uk-UA" i="1" dirty="0"/>
              <a:t>b</a:t>
            </a:r>
            <a:r>
              <a:rPr lang="en-US" i="1" baseline="-25000" dirty="0"/>
              <a:t>x</a:t>
            </a:r>
            <a:r>
              <a:rPr lang="uk-UA" dirty="0"/>
              <a:t>;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uk-UA" i="1" dirty="0"/>
              <a:t>а</a:t>
            </a:r>
            <a:r>
              <a:rPr lang="en-US" i="1" baseline="-25000" dirty="0"/>
              <a:t>y</a:t>
            </a:r>
            <a:r>
              <a:rPr lang="en-US" i="1" dirty="0"/>
              <a:t> </a:t>
            </a:r>
            <a:r>
              <a:rPr lang="uk-UA" dirty="0"/>
              <a:t>– </a:t>
            </a:r>
            <a:r>
              <a:rPr lang="uk-UA" i="1" dirty="0"/>
              <a:t>b</a:t>
            </a:r>
            <a:r>
              <a:rPr lang="en-US" i="1" baseline="-25000" dirty="0"/>
              <a:t>y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z</a:t>
            </a:r>
            <a:r>
              <a:rPr lang="uk-UA" dirty="0"/>
              <a:t> – </a:t>
            </a:r>
            <a:r>
              <a:rPr lang="en-US" i="1" dirty="0" err="1"/>
              <a:t>b</a:t>
            </a:r>
            <a:r>
              <a:rPr lang="en-US" i="1" baseline="-25000" dirty="0" err="1"/>
              <a:t>z</a:t>
            </a:r>
            <a:r>
              <a:rPr lang="uk-UA" dirty="0"/>
              <a:t>).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dirty="0"/>
              <a:t>АС –АВ </a:t>
            </a:r>
            <a:r>
              <a:rPr lang="uk-UA" i="1" dirty="0"/>
              <a:t> </a:t>
            </a:r>
            <a:r>
              <a:rPr lang="uk-UA" dirty="0"/>
              <a:t>= ВС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b="1" dirty="0"/>
              <a:t>Добуток вектора на число</a:t>
            </a:r>
            <a:endParaRPr lang="ru-RU" b="1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dirty="0"/>
              <a:t>λ·    (</a:t>
            </a:r>
            <a:r>
              <a:rPr lang="uk-UA" i="1" dirty="0"/>
              <a:t>а</a:t>
            </a:r>
            <a:r>
              <a:rPr lang="en-US" i="1" baseline="-25000" dirty="0"/>
              <a:t>x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y</a:t>
            </a:r>
            <a:r>
              <a:rPr lang="uk-UA" dirty="0"/>
              <a:t>; </a:t>
            </a:r>
            <a:r>
              <a:rPr lang="uk-UA" i="1" dirty="0"/>
              <a:t>а</a:t>
            </a:r>
            <a:r>
              <a:rPr lang="en-US" i="1" baseline="-25000" dirty="0"/>
              <a:t>z</a:t>
            </a:r>
            <a:r>
              <a:rPr lang="uk-UA" dirty="0"/>
              <a:t>) =    (λ</a:t>
            </a:r>
            <a:r>
              <a:rPr lang="uk-UA" i="1" dirty="0"/>
              <a:t>а</a:t>
            </a:r>
            <a:r>
              <a:rPr lang="en-US" i="1" baseline="-25000" dirty="0"/>
              <a:t>x</a:t>
            </a:r>
            <a:r>
              <a:rPr lang="uk-UA" dirty="0"/>
              <a:t>; λ</a:t>
            </a:r>
            <a:r>
              <a:rPr lang="uk-UA" i="1" dirty="0"/>
              <a:t>а</a:t>
            </a:r>
            <a:r>
              <a:rPr lang="en-US" i="1" baseline="-25000" dirty="0"/>
              <a:t>y</a:t>
            </a:r>
            <a:r>
              <a:rPr lang="uk-UA" dirty="0"/>
              <a:t>; λ</a:t>
            </a:r>
            <a:r>
              <a:rPr lang="uk-UA" i="1" dirty="0"/>
              <a:t>а</a:t>
            </a:r>
            <a:r>
              <a:rPr lang="en-US" i="1" baseline="-25000" dirty="0"/>
              <a:t>z</a:t>
            </a:r>
            <a:r>
              <a:rPr lang="uk-UA" dirty="0"/>
              <a:t>) 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b="1" dirty="0"/>
              <a:t>Колінеарні вектори</a:t>
            </a:r>
            <a:endParaRPr lang="ru-RU" b="1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dirty="0"/>
              <a:t> і  колінеарні, якщо</a:t>
            </a:r>
            <a:endParaRPr lang="ru-RU" dirty="0"/>
          </a:p>
          <a:p>
            <a:pPr>
              <a:buFont typeface="Wingdings 2" pitchFamily="18" charset="2"/>
              <a:buChar char=""/>
              <a:defRPr/>
            </a:pPr>
            <a:r>
              <a:rPr lang="uk-UA" dirty="0"/>
              <a:t>                          = λ· </a:t>
            </a:r>
            <a:endParaRPr lang="ru-RU" dirty="0"/>
          </a:p>
        </p:txBody>
      </p:sp>
      <p:pic>
        <p:nvPicPr>
          <p:cNvPr id="6155" name="Рисунок 3">
            <a:extLst>
              <a:ext uri="{FF2B5EF4-FFF2-40B4-BE49-F238E27FC236}">
                <a16:creationId xmlns:a16="http://schemas.microsoft.com/office/drawing/2014/main" id="{B9C33F3B-35CC-07D6-CB3C-F06417FD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866775"/>
            <a:ext cx="2706688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Рисунок 4">
            <a:extLst>
              <a:ext uri="{FF2B5EF4-FFF2-40B4-BE49-F238E27FC236}">
                <a16:creationId xmlns:a16="http://schemas.microsoft.com/office/drawing/2014/main" id="{CDFFE26C-E64C-9475-128E-3695B27A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646613"/>
            <a:ext cx="22066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2">
            <a:extLst>
              <a:ext uri="{FF2B5EF4-FFF2-40B4-BE49-F238E27FC236}">
                <a16:creationId xmlns:a16="http://schemas.microsoft.com/office/drawing/2014/main" id="{0E050F2A-0D33-20C0-2F06-D92DA4C8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9388"/>
            <a:ext cx="203200" cy="3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/>
          <a:p>
            <a:endParaRPr lang="ru-RU" altLang="en-UA"/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DA6ED27B-EAD2-17DC-4278-40F3EC6DE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475" y="6142038"/>
          <a:ext cx="19383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9596100" imgH="10820400" progId="Equation.3">
                  <p:embed/>
                </p:oleObj>
              </mc:Choice>
              <mc:Fallback>
                <p:oleObj name="Формула" r:id="rId4" imgW="19596100" imgH="10820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6142038"/>
                        <a:ext cx="1938338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4">
            <a:extLst>
              <a:ext uri="{FF2B5EF4-FFF2-40B4-BE49-F238E27FC236}">
                <a16:creationId xmlns:a16="http://schemas.microsoft.com/office/drawing/2014/main" id="{224AC59B-C64D-DFD1-2DD8-F16292E5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9388"/>
            <a:ext cx="203200" cy="3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/>
          <a:p>
            <a:endParaRPr lang="ru-RU" altLang="en-UA"/>
          </a:p>
        </p:txBody>
      </p:sp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170AF150-3AF5-A173-D5D8-6E7BF25857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2438" y="473075"/>
          <a:ext cx="254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921000" imgH="5270500" progId="Equation.3">
                  <p:embed/>
                </p:oleObj>
              </mc:Choice>
              <mc:Fallback>
                <p:oleObj name="Формула" r:id="rId6" imgW="2921000" imgH="527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473075"/>
                        <a:ext cx="2540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B2FDA7C0-9369-AEED-7E73-14F030A17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775" y="2519363"/>
          <a:ext cx="295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2921000" imgH="5270500" progId="Equation.3">
                  <p:embed/>
                </p:oleObj>
              </mc:Choice>
              <mc:Fallback>
                <p:oleObj name="Формула" r:id="rId8" imgW="29210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2519363"/>
                        <a:ext cx="2952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FAD56AD1-8500-BF86-AE0F-704D60EAF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775" y="473075"/>
          <a:ext cx="2952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2921000" imgH="5270500" progId="Equation.3">
                  <p:embed/>
                </p:oleObj>
              </mc:Choice>
              <mc:Fallback>
                <p:oleObj name="Формула" r:id="rId10" imgW="2921000" imgH="527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473075"/>
                        <a:ext cx="29527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B8E4C473-781E-26C3-CE78-EADCAC1E9E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2438" y="2519363"/>
          <a:ext cx="25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2921000" imgH="5270500" progId="Equation.3">
                  <p:embed/>
                </p:oleObj>
              </mc:Choice>
              <mc:Fallback>
                <p:oleObj name="Формула" r:id="rId11" imgW="2921000" imgH="527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519363"/>
                        <a:ext cx="25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>
            <a:extLst>
              <a:ext uri="{FF2B5EF4-FFF2-40B4-BE49-F238E27FC236}">
                <a16:creationId xmlns:a16="http://schemas.microsoft.com/office/drawing/2014/main" id="{F5BC2997-5933-0474-E7D5-38F49F1934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475" y="4567238"/>
          <a:ext cx="2952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2921000" imgH="5270500" progId="Equation.3">
                  <p:embed/>
                </p:oleObj>
              </mc:Choice>
              <mc:Fallback>
                <p:oleObj name="Формула" r:id="rId12" imgW="2921000" imgH="527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4567238"/>
                        <a:ext cx="29527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1">
            <a:extLst>
              <a:ext uri="{FF2B5EF4-FFF2-40B4-BE49-F238E27FC236}">
                <a16:creationId xmlns:a16="http://schemas.microsoft.com/office/drawing/2014/main" id="{8BF58C8F-70B6-BEF9-007B-58A17447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9388"/>
            <a:ext cx="203200" cy="3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/>
          <a:p>
            <a:endParaRPr lang="ru-RU" altLang="en-UA"/>
          </a:p>
        </p:txBody>
      </p:sp>
      <p:graphicFrame>
        <p:nvGraphicFramePr>
          <p:cNvPr id="6152" name="Object 8">
            <a:extLst>
              <a:ext uri="{FF2B5EF4-FFF2-40B4-BE49-F238E27FC236}">
                <a16:creationId xmlns:a16="http://schemas.microsoft.com/office/drawing/2014/main" id="{08623C41-9B69-F211-F0F2-2334B73D3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38" y="4487863"/>
          <a:ext cx="3603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2628900" imgH="5270500" progId="Equation.3">
                  <p:embed/>
                </p:oleObj>
              </mc:Choice>
              <mc:Fallback>
                <p:oleObj name="Формула" r:id="rId13" imgW="2628900" imgH="527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4487863"/>
                        <a:ext cx="360362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>
            <a:extLst>
              <a:ext uri="{FF2B5EF4-FFF2-40B4-BE49-F238E27FC236}">
                <a16:creationId xmlns:a16="http://schemas.microsoft.com/office/drawing/2014/main" id="{9BDBA150-26EE-C735-C8B6-AF37B1376C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0313" y="2519363"/>
          <a:ext cx="3937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2628900" imgH="5270500" progId="Equation.3">
                  <p:embed/>
                </p:oleObj>
              </mc:Choice>
              <mc:Fallback>
                <p:oleObj name="Формула" r:id="rId15" imgW="2628900" imgH="5270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519363"/>
                        <a:ext cx="39370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2">
            <a:extLst>
              <a:ext uri="{FF2B5EF4-FFF2-40B4-BE49-F238E27FC236}">
                <a16:creationId xmlns:a16="http://schemas.microsoft.com/office/drawing/2014/main" id="{CFEB2397-EF91-F058-8617-1FF0122618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813" y="79375"/>
            <a:ext cx="8493125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</a:gradFill>
                <a:effectLst>
                  <a:outerShdw dist="107763" dir="18900000" algn="ctr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розв’язування вправ</a:t>
            </a:r>
            <a:endParaRPr lang="en-UA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2700000" scaled="1"/>
              </a:gradFill>
              <a:effectLst>
                <a:outerShdw dist="107763" dir="18900000" algn="ctr" rotWithShape="0">
                  <a:srgbClr val="C7DFD3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4">
            <a:extLst>
              <a:ext uri="{FF2B5EF4-FFF2-40B4-BE49-F238E27FC236}">
                <a16:creationId xmlns:a16="http://schemas.microsoft.com/office/drawing/2014/main" id="{06434924-022F-BCE2-2661-C4F405C4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949450"/>
            <a:ext cx="17033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/>
          <a:p>
            <a:pPr eaLnBrk="0"/>
            <a:r>
              <a:rPr lang="uk-UA" altLang="en-UA" sz="2200">
                <a:solidFill>
                  <a:srgbClr val="FF0000"/>
                </a:solidFill>
                <a:latin typeface="Times New Roman" panose="02020603050405020304" pitchFamily="18" charset="0"/>
              </a:rPr>
              <a:t>Розв’язання.</a:t>
            </a:r>
          </a:p>
        </p:txBody>
      </p:sp>
      <p:grpSp>
        <p:nvGrpSpPr>
          <p:cNvPr id="7176" name="Group 15">
            <a:extLst>
              <a:ext uri="{FF2B5EF4-FFF2-40B4-BE49-F238E27FC236}">
                <a16:creationId xmlns:a16="http://schemas.microsoft.com/office/drawing/2014/main" id="{81824EB9-F3B4-59D1-3501-7CFC2BF86BA5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108075"/>
            <a:ext cx="7302500" cy="722313"/>
            <a:chOff x="204" y="633"/>
            <a:chExt cx="4173" cy="413"/>
          </a:xfrm>
        </p:grpSpPr>
        <p:sp>
          <p:nvSpPr>
            <p:cNvPr id="7179" name="Rectangle 3">
              <a:extLst>
                <a:ext uri="{FF2B5EF4-FFF2-40B4-BE49-F238E27FC236}">
                  <a16:creationId xmlns:a16="http://schemas.microsoft.com/office/drawing/2014/main" id="{3D82D063-EC82-72AD-776F-7BF8FD38C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633"/>
              <a:ext cx="417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582738" indent="-1582738" eaLnBrk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uk-UA" altLang="en-UA" sz="2200">
                  <a:solidFill>
                    <a:srgbClr val="FF0000"/>
                  </a:solidFill>
                  <a:latin typeface="Times New Roman" panose="02020603050405020304" pitchFamily="18" charset="0"/>
                </a:rPr>
                <a:t>Приклад .</a:t>
              </a:r>
              <a:r>
                <a:rPr lang="uk-UA" altLang="en-UA" sz="2200">
                  <a:latin typeface="Times New Roman" panose="02020603050405020304" pitchFamily="18" charset="0"/>
                </a:rPr>
                <a:t>  Існують точки </a:t>
              </a:r>
              <a:r>
                <a:rPr lang="uk-UA" altLang="en-UA" sz="2200" i="1">
                  <a:latin typeface="Times New Roman" panose="02020603050405020304" pitchFamily="18" charset="0"/>
                </a:rPr>
                <a:t>А</a:t>
              </a:r>
              <a:r>
                <a:rPr lang="uk-UA" altLang="en-UA" sz="2200">
                  <a:latin typeface="Times New Roman" panose="02020603050405020304" pitchFamily="18" charset="0"/>
                </a:rPr>
                <a:t>(2; 0; 1), </a:t>
              </a:r>
              <a:r>
                <a:rPr lang="uk-UA" altLang="en-UA" sz="2200" i="1">
                  <a:latin typeface="Times New Roman" panose="02020603050405020304" pitchFamily="18" charset="0"/>
                </a:rPr>
                <a:t>В</a:t>
              </a:r>
              <a:r>
                <a:rPr lang="uk-UA" altLang="en-UA" sz="2200">
                  <a:latin typeface="Times New Roman" panose="02020603050405020304" pitchFamily="18" charset="0"/>
                </a:rPr>
                <a:t>(3; 5; 0), </a:t>
              </a:r>
              <a:r>
                <a:rPr lang="uk-UA" altLang="en-UA" sz="2200" i="1">
                  <a:latin typeface="Times New Roman" panose="02020603050405020304" pitchFamily="18" charset="0"/>
                </a:rPr>
                <a:t>С</a:t>
              </a:r>
              <a:r>
                <a:rPr lang="uk-UA" altLang="en-UA" sz="2200">
                  <a:latin typeface="Times New Roman" panose="02020603050405020304" pitchFamily="18" charset="0"/>
                </a:rPr>
                <a:t>(-1; 2; 3).</a:t>
              </a:r>
              <a:r>
                <a:rPr lang="en-US" altLang="en-UA" sz="2200">
                  <a:latin typeface="Times New Roman" panose="02020603050405020304" pitchFamily="18" charset="0"/>
                </a:rPr>
                <a:t> </a:t>
              </a:r>
              <a:r>
                <a:rPr lang="uk-UA" altLang="en-UA" sz="2200">
                  <a:latin typeface="Times New Roman" panose="02020603050405020304" pitchFamily="18" charset="0"/>
                </a:rPr>
                <a:t>Знайти координати вектора </a:t>
              </a:r>
            </a:p>
          </p:txBody>
        </p:sp>
        <p:graphicFrame>
          <p:nvGraphicFramePr>
            <p:cNvPr id="7173" name="Object 5">
              <a:extLst>
                <a:ext uri="{FF2B5EF4-FFF2-40B4-BE49-F238E27FC236}">
                  <a16:creationId xmlns:a16="http://schemas.microsoft.com/office/drawing/2014/main" id="{37CA2B60-C399-2909-A68C-59E960E4B9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07" y="829"/>
            <a:ext cx="103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37744400" imgH="7023100" progId="Equation.3">
                    <p:embed/>
                  </p:oleObj>
                </mc:Choice>
                <mc:Fallback>
                  <p:oleObj name="Формула" r:id="rId2" imgW="37744400" imgH="70231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829"/>
                          <a:ext cx="1030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5" name="Object 2">
            <a:extLst>
              <a:ext uri="{FF2B5EF4-FFF2-40B4-BE49-F238E27FC236}">
                <a16:creationId xmlns:a16="http://schemas.microsoft.com/office/drawing/2014/main" id="{6612B305-BB7F-FFB5-A128-ED87503D6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2475" y="2733675"/>
          <a:ext cx="54435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86893400" imgH="18135600" progId="Equation.3">
                  <p:embed/>
                </p:oleObj>
              </mc:Choice>
              <mc:Fallback>
                <p:oleObj name="Формула" r:id="rId4" imgW="86893400" imgH="1813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2733675"/>
                        <a:ext cx="5443538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9">
            <a:extLst>
              <a:ext uri="{FF2B5EF4-FFF2-40B4-BE49-F238E27FC236}">
                <a16:creationId xmlns:a16="http://schemas.microsoft.com/office/drawing/2014/main" id="{ED8413A5-6184-88A7-1DCA-70687D72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2286000"/>
            <a:ext cx="46434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/>
          <a:p>
            <a:pPr eaLnBrk="0"/>
            <a:r>
              <a:rPr lang="uk-UA" altLang="en-UA" sz="2600">
                <a:latin typeface="Times New Roman" panose="02020603050405020304" pitchFamily="18" charset="0"/>
              </a:rPr>
              <a:t>Знайдемо координати векторів:</a:t>
            </a: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A150CE3E-1109-4CE3-ECDB-2B846543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3810000"/>
            <a:ext cx="92868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>
            <a:spAutoFit/>
          </a:bodyPr>
          <a:lstStyle>
            <a:lvl1pPr indent="4000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uk-UA" altLang="en-UA" sz="2600">
                <a:latin typeface="Times New Roman" panose="02020603050405020304" pitchFamily="18" charset="0"/>
              </a:rPr>
              <a:t>Скориставшись правилами виконання дій над векторами, заданими координатами, маємо:</a:t>
            </a:r>
          </a:p>
        </p:txBody>
      </p:sp>
      <p:graphicFrame>
        <p:nvGraphicFramePr>
          <p:cNvPr id="32779" name="Object 3">
            <a:extLst>
              <a:ext uri="{FF2B5EF4-FFF2-40B4-BE49-F238E27FC236}">
                <a16:creationId xmlns:a16="http://schemas.microsoft.com/office/drawing/2014/main" id="{9BE65A14-096D-CC48-A86E-3372982820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2475" y="4652963"/>
          <a:ext cx="50958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81330800" imgH="18135600" progId="Equation.3">
                  <p:embed/>
                </p:oleObj>
              </mc:Choice>
              <mc:Fallback>
                <p:oleObj name="Формула" r:id="rId6" imgW="81330800" imgH="1813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4652963"/>
                        <a:ext cx="509587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4">
            <a:extLst>
              <a:ext uri="{FF2B5EF4-FFF2-40B4-BE49-F238E27FC236}">
                <a16:creationId xmlns:a16="http://schemas.microsoft.com/office/drawing/2014/main" id="{8813F126-A8E5-1E5E-9E04-B78A7B341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3" y="5818188"/>
          <a:ext cx="82105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31076700" imgH="8191500" progId="Equation.3">
                  <p:embed/>
                </p:oleObj>
              </mc:Choice>
              <mc:Fallback>
                <p:oleObj name="Формула" r:id="rId8" imgW="131076700" imgH="8191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5818188"/>
                        <a:ext cx="82105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6\Pictures\QIP Shot\QIP Shot - Screen 089.png">
            <a:extLst>
              <a:ext uri="{FF2B5EF4-FFF2-40B4-BE49-F238E27FC236}">
                <a16:creationId xmlns:a16="http://schemas.microsoft.com/office/drawing/2014/main" id="{86943C9F-FC9B-DBFF-40CC-46DE732C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50825"/>
            <a:ext cx="9361487" cy="69135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Содержимое 2">
            <a:extLst>
              <a:ext uri="{FF2B5EF4-FFF2-40B4-BE49-F238E27FC236}">
                <a16:creationId xmlns:a16="http://schemas.microsoft.com/office/drawing/2014/main" id="{97736435-A3DB-2009-ED74-A62193325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395288"/>
            <a:ext cx="9104313" cy="1646237"/>
          </a:xfrm>
        </p:spPr>
        <p:txBody>
          <a:bodyPr/>
          <a:lstStyle/>
          <a:p>
            <a:r>
              <a:rPr lang="uk-UA" altLang="en-UA"/>
              <a:t>Задача 1. Дано   (-</a:t>
            </a:r>
            <a:r>
              <a:rPr lang="ru-RU" altLang="en-UA"/>
              <a:t>1</a:t>
            </a:r>
            <a:r>
              <a:rPr lang="uk-UA" altLang="en-UA"/>
              <a:t>; 2; -3),     (2;</a:t>
            </a:r>
            <a:r>
              <a:rPr lang="ru-RU" altLang="en-UA"/>
              <a:t> -1</a:t>
            </a:r>
            <a:r>
              <a:rPr lang="uk-UA" altLang="en-UA"/>
              <a:t>; 3). Знайдіть координати векторів                                                  </a:t>
            </a:r>
            <a:endParaRPr lang="ru-RU" altLang="en-UA"/>
          </a:p>
        </p:txBody>
      </p: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2D857675-A5B5-EF10-1531-1D834B80F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4913" y="395288"/>
          <a:ext cx="2952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921000" imgH="5270500" progId="Equation.3">
                  <p:embed/>
                </p:oleObj>
              </mc:Choice>
              <mc:Fallback>
                <p:oleObj name="Формула" r:id="rId2" imgW="2921000" imgH="527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95288"/>
                        <a:ext cx="29527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CC9FC06-AB3F-B507-BAC0-EDA4F1041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6938" y="466725"/>
          <a:ext cx="254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921000" imgH="5270500" progId="Equation.3">
                  <p:embed/>
                </p:oleObj>
              </mc:Choice>
              <mc:Fallback>
                <p:oleObj name="Формула" r:id="rId4" imgW="2921000" imgH="527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66725"/>
                        <a:ext cx="2540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E02B6F00-14A6-5FAB-F463-12BFA33DC5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6625" y="1547813"/>
          <a:ext cx="6508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438900" imgH="5270500" progId="Equation.3">
                  <p:embed/>
                </p:oleObj>
              </mc:Choice>
              <mc:Fallback>
                <p:oleObj name="Формула" r:id="rId6" imgW="6438900" imgH="527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547813"/>
                        <a:ext cx="65087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A93E7407-844F-585D-742C-EACA47CCA0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563" y="1474788"/>
          <a:ext cx="7397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7315200" imgH="5854700" progId="Equation.3">
                  <p:embed/>
                </p:oleObj>
              </mc:Choice>
              <mc:Fallback>
                <p:oleObj name="Формула" r:id="rId8" imgW="7315200" imgH="5854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474788"/>
                        <a:ext cx="7397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DD6CEFE4-E7EF-FA65-01D3-F705B3C2FC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5988" y="1547813"/>
          <a:ext cx="14795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14630400" imgH="5270500" progId="Equation.3">
                  <p:embed/>
                </p:oleObj>
              </mc:Choice>
              <mc:Fallback>
                <p:oleObj name="Формула" r:id="rId10" imgW="14630400" imgH="527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1547813"/>
                        <a:ext cx="147955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>
            <a:extLst>
              <a:ext uri="{FF2B5EF4-FFF2-40B4-BE49-F238E27FC236}">
                <a16:creationId xmlns:a16="http://schemas.microsoft.com/office/drawing/2014/main" id="{EF0A4336-4C4C-4570-AAC8-2F2E7B956C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1619250"/>
          <a:ext cx="14795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4630400" imgH="5270500" progId="Equation.3">
                  <p:embed/>
                </p:oleObj>
              </mc:Choice>
              <mc:Fallback>
                <p:oleObj name="Формула" r:id="rId12" imgW="14630400" imgH="527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619250"/>
                        <a:ext cx="14795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5" name="Object 8">
            <a:extLst>
              <a:ext uri="{FF2B5EF4-FFF2-40B4-BE49-F238E27FC236}">
                <a16:creationId xmlns:a16="http://schemas.microsoft.com/office/drawing/2014/main" id="{E1E21DC3-4BF4-D441-A557-35A16FE393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3" y="2125663"/>
          <a:ext cx="41703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41249600" imgH="5854700" progId="Equation.3">
                  <p:embed/>
                </p:oleObj>
              </mc:Choice>
              <mc:Fallback>
                <p:oleObj name="Формула" r:id="rId14" imgW="41249600" imgH="5854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125663"/>
                        <a:ext cx="41703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6" name="Object 9">
            <a:extLst>
              <a:ext uri="{FF2B5EF4-FFF2-40B4-BE49-F238E27FC236}">
                <a16:creationId xmlns:a16="http://schemas.microsoft.com/office/drawing/2014/main" id="{C44C1788-CDFA-6C86-96FC-8420E0F8D3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4638" y="2125663"/>
          <a:ext cx="27225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26911300" imgH="5854700" progId="Equation.3">
                  <p:embed/>
                </p:oleObj>
              </mc:Choice>
              <mc:Fallback>
                <p:oleObj name="Формула" r:id="rId16" imgW="26911300" imgH="5854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2125663"/>
                        <a:ext cx="27225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7" name="Object 10">
            <a:extLst>
              <a:ext uri="{FF2B5EF4-FFF2-40B4-BE49-F238E27FC236}">
                <a16:creationId xmlns:a16="http://schemas.microsoft.com/office/drawing/2014/main" id="{BD536E68-F350-4C9E-8BFD-B59FEB862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" y="2913063"/>
          <a:ext cx="46434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45935900" imgH="5854700" progId="Equation.3">
                  <p:embed/>
                </p:oleObj>
              </mc:Choice>
              <mc:Fallback>
                <p:oleObj name="Формула" r:id="rId18" imgW="45935900" imgH="5854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2913063"/>
                        <a:ext cx="464343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8" name="Object 11">
            <a:extLst>
              <a:ext uri="{FF2B5EF4-FFF2-40B4-BE49-F238E27FC236}">
                <a16:creationId xmlns:a16="http://schemas.microsoft.com/office/drawing/2014/main" id="{FBEC559E-99DC-C576-9A80-8F0B59F2A8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1175" y="2913063"/>
          <a:ext cx="29860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29552900" imgH="5854700" progId="Equation.3">
                  <p:embed/>
                </p:oleObj>
              </mc:Choice>
              <mc:Fallback>
                <p:oleObj name="Формула" r:id="rId20" imgW="29552900" imgH="5854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2913063"/>
                        <a:ext cx="298608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9" name="Object 12">
            <a:extLst>
              <a:ext uri="{FF2B5EF4-FFF2-40B4-BE49-F238E27FC236}">
                <a16:creationId xmlns:a16="http://schemas.microsoft.com/office/drawing/2014/main" id="{D4F140D1-FBE6-5FBF-005F-FB7756F28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400" y="3859213"/>
          <a:ext cx="53927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2" imgW="53251100" imgH="5854700" progId="Equation.3">
                  <p:embed/>
                </p:oleObj>
              </mc:Choice>
              <mc:Fallback>
                <p:oleObj name="Формула" r:id="rId22" imgW="53251100" imgH="5854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859213"/>
                        <a:ext cx="5392738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0" name="Object 13">
            <a:extLst>
              <a:ext uri="{FF2B5EF4-FFF2-40B4-BE49-F238E27FC236}">
                <a16:creationId xmlns:a16="http://schemas.microsoft.com/office/drawing/2014/main" id="{DFFDDDDA-0BE7-C1C0-9CA8-C5BE43A545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75" y="3937000"/>
          <a:ext cx="37036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4" imgW="36576000" imgH="5854700" progId="Equation.3">
                  <p:embed/>
                </p:oleObj>
              </mc:Choice>
              <mc:Fallback>
                <p:oleObj name="Формула" r:id="rId24" imgW="36576000" imgH="5854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3937000"/>
                        <a:ext cx="370363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1" name="Object 14">
            <a:extLst>
              <a:ext uri="{FF2B5EF4-FFF2-40B4-BE49-F238E27FC236}">
                <a16:creationId xmlns:a16="http://schemas.microsoft.com/office/drawing/2014/main" id="{C9536988-F1E4-A3A3-DE22-603B8AE896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538" y="5040313"/>
          <a:ext cx="53911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6" imgW="53251100" imgH="5854700" progId="Equation.3">
                  <p:embed/>
                </p:oleObj>
              </mc:Choice>
              <mc:Fallback>
                <p:oleObj name="Формула" r:id="rId26" imgW="53251100" imgH="5854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040313"/>
                        <a:ext cx="539115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2" name="Object 15">
            <a:extLst>
              <a:ext uri="{FF2B5EF4-FFF2-40B4-BE49-F238E27FC236}">
                <a16:creationId xmlns:a16="http://schemas.microsoft.com/office/drawing/2014/main" id="{A70F91A7-1F66-ED8D-30D8-07281A81D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25" y="5118100"/>
          <a:ext cx="3079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8" imgW="30429200" imgH="5854700" progId="Equation.3">
                  <p:embed/>
                </p:oleObj>
              </mc:Choice>
              <mc:Fallback>
                <p:oleObj name="Формула" r:id="rId28" imgW="30429200" imgH="5854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118100"/>
                        <a:ext cx="30797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42ECD03-FA2A-B0C6-8499-AB04FCE5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101725"/>
            <a:ext cx="8551863" cy="709613"/>
          </a:xfrm>
        </p:spPr>
        <p:txBody>
          <a:bodyPr/>
          <a:lstStyle/>
          <a:p>
            <a:r>
              <a:rPr lang="uk-UA" altLang="en-UA"/>
              <a:t>Задача2.Знайдіть </a:t>
            </a:r>
            <a:r>
              <a:rPr lang="uk-UA" altLang="en-UA" i="1"/>
              <a:t>,</a:t>
            </a:r>
            <a:r>
              <a:rPr lang="uk-UA" altLang="en-UA"/>
              <a:t>        якщо     </a:t>
            </a:r>
            <a:endParaRPr lang="ru-RU" altLang="en-UA"/>
          </a:p>
          <a:p>
            <a:endParaRPr lang="ru-RU" altLang="en-UA"/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FD019F22-B276-AB5B-7B89-E2ACC9434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5488" y="971550"/>
          <a:ext cx="5905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854700" imgH="7607300" progId="Equation.3">
                  <p:embed/>
                </p:oleObj>
              </mc:Choice>
              <mc:Fallback>
                <p:oleObj name="Формула" r:id="rId3" imgW="5854700" imgH="7607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971550"/>
                        <a:ext cx="59055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3A2AF3A0-EA44-84FB-9C4A-AA1DE9DD9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0" y="1187450"/>
          <a:ext cx="15065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922500" imgH="5854700" progId="Equation.3">
                  <p:embed/>
                </p:oleObj>
              </mc:Choice>
              <mc:Fallback>
                <p:oleObj name="Формула" r:id="rId5" imgW="14922500" imgH="5854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1187450"/>
                        <a:ext cx="1506538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5C4134BF-F2FB-5562-AEE0-513940A47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0475" y="1889125"/>
          <a:ext cx="4775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7396400" imgH="7607300" progId="Equation.3">
                  <p:embed/>
                </p:oleObj>
              </mc:Choice>
              <mc:Fallback>
                <p:oleObj name="Формула" r:id="rId7" imgW="47396400" imgH="7607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889125"/>
                        <a:ext cx="47752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44EAA54D-3212-2432-535C-57097CF61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1963" y="2755900"/>
          <a:ext cx="39798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39497000" imgH="7607300" progId="Equation.3">
                  <p:embed/>
                </p:oleObj>
              </mc:Choice>
              <mc:Fallback>
                <p:oleObj name="Формула" r:id="rId9" imgW="39497000" imgH="7607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755900"/>
                        <a:ext cx="39798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53A65484-3FA1-47EA-B65E-EB64B5DA3E4C}"/>
              </a:ext>
            </a:extLst>
          </p:cNvPr>
          <p:cNvSpPr txBox="1">
            <a:spLocks/>
          </p:cNvSpPr>
          <p:nvPr/>
        </p:nvSpPr>
        <p:spPr>
          <a:xfrm>
            <a:off x="1295400" y="5651500"/>
            <a:ext cx="8424863" cy="709613"/>
          </a:xfrm>
          <a:prstGeom prst="rect">
            <a:avLst/>
          </a:prstGeom>
        </p:spPr>
        <p:txBody>
          <a:bodyPr lIns="100794" tIns="50397" rIns="100794" bIns="50397">
            <a:normAutofit fontScale="92500"/>
          </a:bodyPr>
          <a:lstStyle/>
          <a:p>
            <a:pPr marL="301625" indent="-301625">
              <a:lnSpc>
                <a:spcPct val="73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Char char=""/>
              <a:defRPr/>
            </a:pPr>
            <a:r>
              <a:rPr lang="uk-UA" sz="2600" dirty="0">
                <a:latin typeface="Arial" charset="0"/>
              </a:rPr>
              <a:t>Чи колінеарні вектори         (6; 4; -5) і        (12;  8; - 10) </a:t>
            </a:r>
            <a:r>
              <a:rPr lang="uk-UA" sz="1900" dirty="0">
                <a:latin typeface="Arial" charset="0"/>
              </a:rPr>
              <a:t>?</a:t>
            </a:r>
            <a:endParaRPr lang="ru-RU" sz="1900" dirty="0">
              <a:latin typeface="Arial" charset="0"/>
            </a:endParaRPr>
          </a:p>
          <a:p>
            <a:pPr marL="301625" indent="-301625" hangingPunct="1">
              <a:lnSpc>
                <a:spcPct val="8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Char char=""/>
              <a:defRPr/>
            </a:pPr>
            <a:r>
              <a:rPr lang="uk-UA" dirty="0">
                <a:latin typeface="Corbel" pitchFamily="34" charset="0"/>
              </a:rPr>
              <a:t>     </a:t>
            </a:r>
            <a:endParaRPr lang="ru-RU" dirty="0">
              <a:latin typeface="Corbel" pitchFamily="34" charset="0"/>
            </a:endParaRPr>
          </a:p>
          <a:p>
            <a:pPr marL="301625" indent="-301625" hangingPunct="1">
              <a:lnSpc>
                <a:spcPct val="8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Char char=""/>
              <a:defRPr/>
            </a:pPr>
            <a:endParaRPr lang="ru-RU" dirty="0">
              <a:latin typeface="Corbel" pitchFamily="34" charset="0"/>
            </a:endParaRPr>
          </a:p>
        </p:txBody>
      </p:sp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E8D08A59-60A8-D569-B4C3-514290E3A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775" y="5435600"/>
          <a:ext cx="295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2921000" imgH="5270500" progId="Equation.3">
                  <p:embed/>
                </p:oleObj>
              </mc:Choice>
              <mc:Fallback>
                <p:oleObj name="Формула" r:id="rId11" imgW="2921000" imgH="527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435600"/>
                        <a:ext cx="2952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FADE6E45-450D-FA8C-C64C-7FEC70697F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900" y="5435600"/>
          <a:ext cx="25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2921000" imgH="5270500" progId="Equation.3">
                  <p:embed/>
                </p:oleObj>
              </mc:Choice>
              <mc:Fallback>
                <p:oleObj name="Формула" r:id="rId13" imgW="2921000" imgH="527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5435600"/>
                        <a:ext cx="25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8">
            <a:extLst>
              <a:ext uri="{FF2B5EF4-FFF2-40B4-BE49-F238E27FC236}">
                <a16:creationId xmlns:a16="http://schemas.microsoft.com/office/drawing/2014/main" id="{4F8DCE28-27BE-81F5-37C0-980A590E4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5038" y="4567238"/>
          <a:ext cx="47164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47688500" imgH="10820400" progId="Equation.3">
                  <p:embed/>
                </p:oleObj>
              </mc:Choice>
              <mc:Fallback>
                <p:oleObj name="Формула" r:id="rId15" imgW="47688500" imgH="10820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4567238"/>
                        <a:ext cx="471646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E17703D6-5303-90AB-2323-74042A9D74E5}"/>
              </a:ext>
            </a:extLst>
          </p:cNvPr>
          <p:cNvSpPr txBox="1">
            <a:spLocks/>
          </p:cNvSpPr>
          <p:nvPr/>
        </p:nvSpPr>
        <p:spPr bwMode="auto">
          <a:xfrm>
            <a:off x="503238" y="3995738"/>
            <a:ext cx="957738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marL="301625" indent="-301625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73000"/>
              </a:lnSpc>
              <a:spcBef>
                <a:spcPct val="20000"/>
              </a:spcBef>
              <a:buClr>
                <a:srgbClr val="B58B80"/>
              </a:buClr>
              <a:buSzPct val="95000"/>
            </a:pPr>
            <a:r>
              <a:rPr lang="uk-UA" altLang="en-UA" sz="2300"/>
              <a:t> Чи колінеарні вектори         (-18; -12; 15) і        (12;  8; - 10) </a:t>
            </a:r>
            <a:r>
              <a:rPr lang="uk-UA" altLang="en-UA" sz="1700"/>
              <a:t>?</a:t>
            </a:r>
            <a:endParaRPr lang="ru-RU" altLang="en-UA" sz="17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2" charset="2"/>
              <a:buChar char=""/>
            </a:pPr>
            <a:r>
              <a:rPr lang="uk-UA" altLang="en-UA" sz="1600">
                <a:latin typeface="Corbel" panose="020B0503020204020204" pitchFamily="34" charset="0"/>
              </a:rPr>
              <a:t>     </a:t>
            </a:r>
            <a:endParaRPr lang="ru-RU" altLang="en-UA" sz="1600">
              <a:latin typeface="Corbel" panose="020B05030202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2" charset="2"/>
              <a:buChar char=""/>
            </a:pPr>
            <a:endParaRPr lang="ru-RU" altLang="en-UA" sz="1600">
              <a:latin typeface="Corbel" panose="020B0503020204020204" pitchFamily="34" charset="0"/>
            </a:endParaRPr>
          </a:p>
        </p:txBody>
      </p:sp>
      <p:graphicFrame>
        <p:nvGraphicFramePr>
          <p:cNvPr id="17422" name="Object 9">
            <a:extLst>
              <a:ext uri="{FF2B5EF4-FFF2-40B4-BE49-F238E27FC236}">
                <a16:creationId xmlns:a16="http://schemas.microsoft.com/office/drawing/2014/main" id="{5E90F10A-7E44-8084-75DA-C1F5F360EC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6463" y="6499225"/>
          <a:ext cx="541178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7" imgW="54711600" imgH="10820400" progId="Equation.3">
                  <p:embed/>
                </p:oleObj>
              </mc:Choice>
              <mc:Fallback>
                <p:oleObj name="Формула" r:id="rId17" imgW="54711600" imgH="10820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6499225"/>
                        <a:ext cx="5411787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6">
            <a:extLst>
              <a:ext uri="{FF2B5EF4-FFF2-40B4-BE49-F238E27FC236}">
                <a16:creationId xmlns:a16="http://schemas.microsoft.com/office/drawing/2014/main" id="{6B904DA9-BEDB-EBD4-0D72-D7F7BA6EF4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4913" y="3779838"/>
          <a:ext cx="438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9" imgW="2921000" imgH="5270500" progId="Equation.3">
                  <p:embed/>
                </p:oleObj>
              </mc:Choice>
              <mc:Fallback>
                <p:oleObj name="Формула" r:id="rId19" imgW="2921000" imgH="527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779838"/>
                        <a:ext cx="4381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7">
            <a:extLst>
              <a:ext uri="{FF2B5EF4-FFF2-40B4-BE49-F238E27FC236}">
                <a16:creationId xmlns:a16="http://schemas.microsoft.com/office/drawing/2014/main" id="{0B57733D-8D81-63D4-7306-9375EE7420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175" y="3779838"/>
          <a:ext cx="25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2921000" imgH="5270500" progId="Equation.3">
                  <p:embed/>
                </p:oleObj>
              </mc:Choice>
              <mc:Fallback>
                <p:oleObj name="Формула" r:id="rId20" imgW="2921000" imgH="527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3779838"/>
                        <a:ext cx="25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1BFDB82-121E-CA9B-2141-F1F6C0F9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708025"/>
            <a:ext cx="9412287" cy="1095375"/>
          </a:xfrm>
        </p:spPr>
        <p:txBody>
          <a:bodyPr/>
          <a:lstStyle/>
          <a:p>
            <a:r>
              <a:rPr lang="uk-UA" altLang="en-UA"/>
              <a:t>Задача 3. Чи колінеарні вектори       і </a:t>
            </a:r>
            <a:r>
              <a:rPr lang="uk-UA" altLang="en-UA" i="1"/>
              <a:t>       ,</a:t>
            </a:r>
            <a:r>
              <a:rPr lang="uk-UA" altLang="en-UA"/>
              <a:t> якщо А(3; -2; 5), B(-</a:t>
            </a:r>
            <a:r>
              <a:rPr lang="en-US" altLang="en-UA"/>
              <a:t>1</a:t>
            </a:r>
            <a:r>
              <a:rPr lang="uk-UA" altLang="en-UA"/>
              <a:t>; 4; -7), C(</a:t>
            </a:r>
            <a:r>
              <a:rPr lang="en-US" altLang="en-UA"/>
              <a:t>1</a:t>
            </a:r>
            <a:r>
              <a:rPr lang="uk-UA" altLang="en-UA"/>
              <a:t>; 3;</a:t>
            </a:r>
            <a:r>
              <a:rPr lang="en-US" altLang="en-UA"/>
              <a:t> </a:t>
            </a:r>
            <a:r>
              <a:rPr lang="uk-UA" altLang="en-UA"/>
              <a:t>D(-3; 9; 18)? </a:t>
            </a:r>
            <a:endParaRPr lang="ru-RU" altLang="en-UA"/>
          </a:p>
          <a:p>
            <a:endParaRPr lang="ru-RU" altLang="en-UA"/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85E72295-A1D2-DF80-6555-1A5DFAC8A0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684213"/>
          <a:ext cx="720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854700" imgH="4978400" progId="Equation.3">
                  <p:embed/>
                </p:oleObj>
              </mc:Choice>
              <mc:Fallback>
                <p:oleObj name="Формула" r:id="rId2" imgW="5854700" imgH="497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684213"/>
                        <a:ext cx="7207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BC3BD252-DCCC-BC4E-4206-BE85DB52C8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2700" y="684213"/>
          <a:ext cx="5556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5854700" imgH="4978400" progId="Equation.3">
                  <p:embed/>
                </p:oleObj>
              </mc:Choice>
              <mc:Fallback>
                <p:oleObj name="Формула" r:id="rId4" imgW="5854700" imgH="497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684213"/>
                        <a:ext cx="5556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75F932-16E4-1647-2B74-80025E83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1968500"/>
            <a:ext cx="4168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altLang="en-UA" sz="2600"/>
              <a:t> (</a:t>
            </a:r>
            <a:r>
              <a:rPr lang="ru-RU" altLang="en-UA" sz="2600" i="1"/>
              <a:t>х</a:t>
            </a:r>
            <a:r>
              <a:rPr lang="ru-RU" altLang="en-UA" sz="2600" i="1" baseline="-25000"/>
              <a:t>В</a:t>
            </a:r>
            <a:r>
              <a:rPr lang="ru-RU" altLang="en-UA" sz="2600" i="1"/>
              <a:t> – х</a:t>
            </a:r>
            <a:r>
              <a:rPr lang="ru-RU" altLang="en-UA" sz="2600" i="1" baseline="-25000"/>
              <a:t>А</a:t>
            </a:r>
            <a:r>
              <a:rPr lang="ru-RU" altLang="en-UA" sz="2600"/>
              <a:t>; </a:t>
            </a:r>
            <a:r>
              <a:rPr lang="ru-RU" altLang="en-UA" sz="2600" i="1"/>
              <a:t>у</a:t>
            </a:r>
            <a:r>
              <a:rPr lang="ru-RU" altLang="en-UA" sz="2600" i="1" baseline="-25000"/>
              <a:t>В</a:t>
            </a:r>
            <a:r>
              <a:rPr lang="ru-RU" altLang="en-UA" sz="2600" i="1"/>
              <a:t> – у</a:t>
            </a:r>
            <a:r>
              <a:rPr lang="ru-RU" altLang="en-UA" sz="2600" i="1" baseline="-25000"/>
              <a:t>А</a:t>
            </a:r>
            <a:r>
              <a:rPr lang="ru-RU" altLang="en-UA" sz="2600" i="1"/>
              <a:t>; </a:t>
            </a:r>
            <a:r>
              <a:rPr lang="en-US" altLang="en-UA" sz="2600" i="1"/>
              <a:t>z</a:t>
            </a:r>
            <a:r>
              <a:rPr lang="ru-RU" altLang="en-UA" sz="2600" i="1" baseline="-25000"/>
              <a:t>В</a:t>
            </a:r>
            <a:r>
              <a:rPr lang="ru-RU" altLang="en-UA" sz="2600" i="1"/>
              <a:t> – </a:t>
            </a:r>
            <a:r>
              <a:rPr lang="en-US" altLang="en-UA" sz="2600" i="1"/>
              <a:t>z</a:t>
            </a:r>
            <a:r>
              <a:rPr lang="ru-RU" altLang="en-UA" sz="2600" i="1" baseline="-25000"/>
              <a:t>А</a:t>
            </a:r>
            <a:r>
              <a:rPr lang="ru-RU" altLang="en-UA" sz="2600"/>
              <a:t>)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D2284903-F02D-B275-F215-F7CA8866A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5900" y="1968500"/>
          <a:ext cx="555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5854700" imgH="4978400" progId="Equation.3">
                  <p:embed/>
                </p:oleObj>
              </mc:Choice>
              <mc:Fallback>
                <p:oleObj name="Формула" r:id="rId6" imgW="5854700" imgH="497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1968500"/>
                        <a:ext cx="5556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D3C922AA-1D41-028B-8840-D1EE7C5E83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788" y="2678113"/>
          <a:ext cx="37687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35102800" imgH="5854700" progId="Equation.3">
                  <p:embed/>
                </p:oleObj>
              </mc:Choice>
              <mc:Fallback>
                <p:oleObj name="Формула" r:id="rId8" imgW="35102800" imgH="5854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678113"/>
                        <a:ext cx="37687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6">
            <a:extLst>
              <a:ext uri="{FF2B5EF4-FFF2-40B4-BE49-F238E27FC236}">
                <a16:creationId xmlns:a16="http://schemas.microsoft.com/office/drawing/2014/main" id="{A119409F-520A-D37B-3D17-50C37052E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4013" y="2598738"/>
          <a:ext cx="35909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33350200" imgH="5854700" progId="Equation.3">
                  <p:embed/>
                </p:oleObj>
              </mc:Choice>
              <mc:Fallback>
                <p:oleObj name="Формула" r:id="rId10" imgW="33350200" imgH="5854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2598738"/>
                        <a:ext cx="3590925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7">
            <a:extLst>
              <a:ext uri="{FF2B5EF4-FFF2-40B4-BE49-F238E27FC236}">
                <a16:creationId xmlns:a16="http://schemas.microsoft.com/office/drawing/2014/main" id="{26992CD5-96F5-EF23-C20D-5DFA15A377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3638" y="3386138"/>
          <a:ext cx="24193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22529800" imgH="5854700" progId="Equation.3">
                  <p:embed/>
                </p:oleObj>
              </mc:Choice>
              <mc:Fallback>
                <p:oleObj name="Формула" r:id="rId12" imgW="22529800" imgH="5854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386138"/>
                        <a:ext cx="241935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8">
            <a:extLst>
              <a:ext uri="{FF2B5EF4-FFF2-40B4-BE49-F238E27FC236}">
                <a16:creationId xmlns:a16="http://schemas.microsoft.com/office/drawing/2014/main" id="{CD886551-FAFC-5B95-BC65-7927F719B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25" y="3386138"/>
          <a:ext cx="2173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20193000" imgH="5854700" progId="Equation.3">
                  <p:embed/>
                </p:oleObj>
              </mc:Choice>
              <mc:Fallback>
                <p:oleObj name="Формула" r:id="rId14" imgW="20193000" imgH="5854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386138"/>
                        <a:ext cx="2173288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6\Pictures\QIP Shot\QIP Shot - Screen 095.png">
            <a:extLst>
              <a:ext uri="{FF2B5EF4-FFF2-40B4-BE49-F238E27FC236}">
                <a16:creationId xmlns:a16="http://schemas.microsoft.com/office/drawing/2014/main" id="{688F265C-2772-4ED6-D621-BB7436E2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50825"/>
            <a:ext cx="8701087" cy="30241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3" descr="C:\Users\User6\Pictures\QIP Shot\QIP Shot - Screen 096.png">
            <a:extLst>
              <a:ext uri="{FF2B5EF4-FFF2-40B4-BE49-F238E27FC236}">
                <a16:creationId xmlns:a16="http://schemas.microsoft.com/office/drawing/2014/main" id="{3E5B982E-6A79-F103-B9EC-A2BE4D82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75013"/>
            <a:ext cx="9072563" cy="40338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D597D-8D08-4514-810A-1FA1BB3EE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563" y="396875"/>
            <a:ext cx="8164512" cy="16224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rgbClr val="FF0000"/>
                </a:solidFill>
                <a:latin typeface="Monotype Corsiva" pitchFamily="66" charset="0"/>
              </a:rPr>
              <a:t>Домашнє завдання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8189F1-1D5C-1C0D-EBF6-F7814FA38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9563" y="2039938"/>
            <a:ext cx="8164512" cy="19319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uk-UA" dirty="0"/>
              <a:t>Самостійна робота: </a:t>
            </a:r>
            <a:r>
              <a:rPr lang="uk-UA" dirty="0" err="1"/>
              <a:t>“Дії</a:t>
            </a:r>
            <a:r>
              <a:rPr lang="uk-UA" dirty="0"/>
              <a:t> над </a:t>
            </a:r>
            <a:r>
              <a:rPr lang="uk-UA" dirty="0" err="1"/>
              <a:t>векторами.”</a:t>
            </a:r>
            <a:endParaRPr lang="ru-RU" dirty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Заголовок 1">
            <a:extLst>
              <a:ext uri="{FF2B5EF4-FFF2-40B4-BE49-F238E27FC236}">
                <a16:creationId xmlns:a16="http://schemas.microsoft.com/office/drawing/2014/main" id="{C304CEF6-5097-B396-8315-6652E7C1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01625"/>
            <a:ext cx="9067800" cy="1260475"/>
          </a:xfrm>
          <a:solidFill>
            <a:schemeClr val="bg1">
              <a:alpha val="50195"/>
            </a:schemeClr>
          </a:solidFill>
          <a:ln w="25400" cap="flat" algn="ctr"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uk-UA" sz="5400" b="1">
                <a:solidFill>
                  <a:schemeClr val="accent2"/>
                </a:solidFill>
                <a:latin typeface="Monotype Corsiva" pitchFamily="66" charset="0"/>
              </a:rPr>
              <a:t>Поняття</a:t>
            </a:r>
            <a:r>
              <a:rPr lang="ru-RU" sz="5400" b="1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uk-UA" sz="5400" b="1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sz="5400" b="1">
                <a:solidFill>
                  <a:schemeClr val="accent2"/>
                </a:solidFill>
                <a:latin typeface="Monotype Corsiva" pitchFamily="66" charset="0"/>
              </a:rPr>
              <a:t> вектора</a:t>
            </a:r>
          </a:p>
        </p:txBody>
      </p:sp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DD4FB227-D234-2A20-0376-EC48B4C89965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2632075" y="2841625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102100" imgH="5562600" progId="Equation.3">
                  <p:embed/>
                </p:oleObj>
              </mc:Choice>
              <mc:Fallback>
                <p:oleObj name="Формула" r:id="rId2" imgW="4102100" imgH="556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841625"/>
                        <a:ext cx="19367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0" name="Object 10">
            <a:extLst>
              <a:ext uri="{FF2B5EF4-FFF2-40B4-BE49-F238E27FC236}">
                <a16:creationId xmlns:a16="http://schemas.microsoft.com/office/drawing/2014/main" id="{76793683-208D-F623-23A6-5E3557C0C538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089150" y="4787900"/>
          <a:ext cx="19859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8719800" imgH="5854700" progId="Equation.3">
                  <p:embed/>
                </p:oleObj>
              </mc:Choice>
              <mc:Fallback>
                <p:oleObj name="Формула" r:id="rId4" imgW="18719800" imgH="5854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4787900"/>
                        <a:ext cx="19859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Содержимое 2">
            <a:extLst>
              <a:ext uri="{FF2B5EF4-FFF2-40B4-BE49-F238E27FC236}">
                <a16:creationId xmlns:a16="http://schemas.microsoft.com/office/drawing/2014/main" id="{2DCECA4B-2C71-12C2-B862-8C601F24F6D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52975" y="1768475"/>
            <a:ext cx="5327650" cy="4987925"/>
          </a:xfrm>
          <a:solidFill>
            <a:schemeClr val="bg1">
              <a:alpha val="45882"/>
            </a:schemeClr>
          </a:solidFill>
          <a:ln w="25400" cap="flat" algn="ctr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A" sz="28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Вектор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 - це величина, яка характеризується числовим значенням і напрямком.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A" sz="28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Вектор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 - напрямлений відрізок.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A" sz="2800" i="1">
                <a:solidFill>
                  <a:srgbClr val="0000FF"/>
                </a:solidFill>
                <a:latin typeface="Times New Roman" panose="02020603050405020304" pitchFamily="18" charset="0"/>
              </a:rPr>
              <a:t>Під направленим відрізком  розуміють впорядковану пару точок, перша з яких - точка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A" sz="2800" i="1">
                <a:solidFill>
                  <a:srgbClr val="0000FF"/>
                </a:solidFill>
                <a:latin typeface="Times New Roman" panose="02020603050405020304" pitchFamily="18" charset="0"/>
              </a:rPr>
              <a:t> - </a:t>
            </a:r>
            <a:r>
              <a:rPr lang="ru-RU" altLang="en-UA" sz="2800" i="1">
                <a:solidFill>
                  <a:srgbClr val="0000FF"/>
                </a:solidFill>
                <a:latin typeface="Times New Roman" panose="02020603050405020304" pitchFamily="18" charset="0"/>
              </a:rPr>
              <a:t>називається його 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початком</a:t>
            </a:r>
            <a:r>
              <a:rPr lang="ru-RU" altLang="en-UA" sz="2800" i="1">
                <a:solidFill>
                  <a:srgbClr val="0000FF"/>
                </a:solidFill>
                <a:latin typeface="Times New Roman" panose="02020603050405020304" pitchFamily="18" charset="0"/>
              </a:rPr>
              <a:t>, а друга -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A" sz="2800" i="1">
                <a:solidFill>
                  <a:srgbClr val="0000FF"/>
                </a:solidFill>
                <a:latin typeface="Times New Roman" panose="02020603050405020304" pitchFamily="18" charset="0"/>
              </a:rPr>
              <a:t> - </a:t>
            </a:r>
            <a:r>
              <a:rPr lang="ru-RU" altLang="en-UA" sz="2800" i="1">
                <a:solidFill>
                  <a:srgbClr val="0000FF"/>
                </a:solidFill>
                <a:latin typeface="Times New Roman" panose="02020603050405020304" pitchFamily="18" charset="0"/>
              </a:rPr>
              <a:t>його 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кінцем</a:t>
            </a:r>
            <a:r>
              <a:rPr lang="ru-RU" altLang="en-UA" sz="2800" i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en-UA" sz="28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3" name="Рисунок 3" descr="vector-003.png">
            <a:extLst>
              <a:ext uri="{FF2B5EF4-FFF2-40B4-BE49-F238E27FC236}">
                <a16:creationId xmlns:a16="http://schemas.microsoft.com/office/drawing/2014/main" id="{689F8A21-4DA9-0894-F2AB-9B11C3C9CD7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1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595438"/>
            <a:ext cx="3695700" cy="2098675"/>
          </a:xfrm>
          <a:prstGeom prst="rect">
            <a:avLst/>
          </a:prstGeom>
          <a:solidFill>
            <a:schemeClr val="bg1">
              <a:alpha val="2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6">
            <a:extLst>
              <a:ext uri="{FF2B5EF4-FFF2-40B4-BE49-F238E27FC236}">
                <a16:creationId xmlns:a16="http://schemas.microsoft.com/office/drawing/2014/main" id="{820C6B3D-14A3-0112-F577-952BD9758458}"/>
              </a:ext>
            </a:extLst>
          </p:cNvPr>
          <p:cNvSpPr>
            <a:spLocks noChangeShapeType="1"/>
          </p:cNvSpPr>
          <p:nvPr/>
        </p:nvSpPr>
        <p:spPr bwMode="auto">
          <a:xfrm rot="-1666938">
            <a:off x="2808288" y="3492500"/>
            <a:ext cx="1176337" cy="11763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A"/>
          </a:p>
        </p:txBody>
      </p:sp>
      <p:grpSp>
        <p:nvGrpSpPr>
          <p:cNvPr id="1035" name="Group 7">
            <a:extLst>
              <a:ext uri="{FF2B5EF4-FFF2-40B4-BE49-F238E27FC236}">
                <a16:creationId xmlns:a16="http://schemas.microsoft.com/office/drawing/2014/main" id="{53506BCE-B90C-2065-E108-4250B859539C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5580063"/>
            <a:ext cx="950913" cy="708025"/>
            <a:chOff x="2640" y="3456"/>
            <a:chExt cx="543" cy="404"/>
          </a:xfrm>
        </p:grpSpPr>
        <p:sp>
          <p:nvSpPr>
            <p:cNvPr id="1036" name="Oval 8">
              <a:extLst>
                <a:ext uri="{FF2B5EF4-FFF2-40B4-BE49-F238E27FC236}">
                  <a16:creationId xmlns:a16="http://schemas.microsoft.com/office/drawing/2014/main" id="{A1C71F4D-701B-8E3D-2FDF-14186DA838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3792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en-UA"/>
            </a:p>
          </p:txBody>
        </p:sp>
        <p:graphicFrame>
          <p:nvGraphicFramePr>
            <p:cNvPr id="1030" name="Object 9">
              <a:extLst>
                <a:ext uri="{FF2B5EF4-FFF2-40B4-BE49-F238E27FC236}">
                  <a16:creationId xmlns:a16="http://schemas.microsoft.com/office/drawing/2014/main" id="{681DDB72-08B5-E6A8-9D6A-E10CEBA388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456"/>
            <a:ext cx="447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5562600" imgH="4686300" progId="Equation.3">
                    <p:embed/>
                  </p:oleObj>
                </mc:Choice>
                <mc:Fallback>
                  <p:oleObj name="Формула" r:id="rId7" imgW="5562600" imgH="46863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456"/>
                          <a:ext cx="447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331" name="Object 11">
            <a:extLst>
              <a:ext uri="{FF2B5EF4-FFF2-40B4-BE49-F238E27FC236}">
                <a16:creationId xmlns:a16="http://schemas.microsoft.com/office/drawing/2014/main" id="{AE7F344B-FBA6-5A51-BF2D-72117F0F71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0" y="6300788"/>
          <a:ext cx="15224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0820400" imgH="4978400" progId="Equation.3">
                  <p:embed/>
                </p:oleObj>
              </mc:Choice>
              <mc:Fallback>
                <p:oleObj name="Формула" r:id="rId9" imgW="10820400" imgH="4978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6300788"/>
                        <a:ext cx="15224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2">
            <a:extLst>
              <a:ext uri="{FF2B5EF4-FFF2-40B4-BE49-F238E27FC236}">
                <a16:creationId xmlns:a16="http://schemas.microsoft.com/office/drawing/2014/main" id="{7D365042-6666-9346-56D9-51A41EEE7E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3275013"/>
          <a:ext cx="5762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4102100" imgH="5562600" progId="Equation.3">
                  <p:embed/>
                </p:oleObj>
              </mc:Choice>
              <mc:Fallback>
                <p:oleObj name="Формула" r:id="rId11" imgW="4102100" imgH="5562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3275013"/>
                        <a:ext cx="5762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6BE5-3613-86D7-890A-840C4A7B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80C50265-1EE2-D2C5-5D14-BD381D1B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uk-UA" altLang="en-UA" sz="11500">
                <a:solidFill>
                  <a:srgbClr val="FF0000"/>
                </a:solidFill>
                <a:latin typeface="Monotype Corsiva" panose="03010101010201010101" pitchFamily="66" charset="0"/>
              </a:rPr>
              <a:t>Дякую за увагу</a:t>
            </a:r>
            <a:endParaRPr lang="ru-RU" altLang="en-UA" sz="1150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9AC805DE-EEAD-9B40-A298-28843D718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8438" y="0"/>
            <a:ext cx="6607175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>
                <a:solidFill>
                  <a:schemeClr val="accent2"/>
                </a:solidFill>
                <a:latin typeface="Monotype Corsiva" pitchFamily="66" charset="0"/>
              </a:rPr>
              <a:t>Координати вектора</a:t>
            </a:r>
          </a:p>
        </p:txBody>
      </p:sp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8DFACFB0-9952-EB34-9837-E66987146CE8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431800" y="2339975"/>
          <a:ext cx="37861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1249600" imgH="4978400" progId="Equation.3">
                  <p:embed/>
                </p:oleObj>
              </mc:Choice>
              <mc:Fallback>
                <p:oleObj name="Формула" r:id="rId2" imgW="41249600" imgH="497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339975"/>
                        <a:ext cx="37861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>
            <a:extLst>
              <a:ext uri="{FF2B5EF4-FFF2-40B4-BE49-F238E27FC236}">
                <a16:creationId xmlns:a16="http://schemas.microsoft.com/office/drawing/2014/main" id="{9FEFE568-62BE-2598-6237-653A72D71565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152525" y="2916238"/>
          <a:ext cx="20875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1069300" imgH="5562600" progId="Equation.3">
                  <p:embed/>
                </p:oleObj>
              </mc:Choice>
              <mc:Fallback>
                <p:oleObj name="Формула" r:id="rId4" imgW="21069300" imgH="556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916238"/>
                        <a:ext cx="20875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A84ED239-73B3-70A0-42FF-D5C70B971BF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611688" y="779463"/>
            <a:ext cx="4071937" cy="3643312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</a:pPr>
            <a:r>
              <a:rPr lang="ru-RU" altLang="en-UA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Координати вектора</a:t>
            </a:r>
            <a:r>
              <a:rPr lang="ru-RU" altLang="en-UA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дор</a:t>
            </a:r>
            <a:r>
              <a:rPr lang="uk-UA" altLang="en-UA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івнюють різниці координат його кінця та початку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uk-UA" altLang="en-UA" sz="24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Координати вектора,</a:t>
            </a:r>
            <a:r>
              <a:rPr lang="uk-UA" altLang="en-UA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для якого початком є початок координат дорівнюють координатам його кінця</a:t>
            </a:r>
          </a:p>
          <a:p>
            <a:pPr marL="0" indent="0" eaLnBrk="1" hangingPunct="1">
              <a:spcBef>
                <a:spcPct val="20000"/>
              </a:spcBef>
            </a:pPr>
            <a:endParaRPr lang="ru-RU" altLang="en-UA" sz="2800">
              <a:latin typeface="Times New Roman" panose="02020603050405020304" pitchFamily="18" charset="0"/>
            </a:endParaRPr>
          </a:p>
        </p:txBody>
      </p:sp>
      <p:pic>
        <p:nvPicPr>
          <p:cNvPr id="8" name="Picture 2" descr="C:\Users\Люда\Pictures\QIP Shot\QIP Shot - Screen 494.png">
            <a:extLst>
              <a:ext uri="{FF2B5EF4-FFF2-40B4-BE49-F238E27FC236}">
                <a16:creationId xmlns:a16="http://schemas.microsoft.com/office/drawing/2014/main" id="{CCBBA099-CD8C-A4B4-1BD4-0154A87E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6625" y="3851275"/>
            <a:ext cx="7632700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Рисунок 3" descr="vector-003.png">
            <a:extLst>
              <a:ext uri="{FF2B5EF4-FFF2-40B4-BE49-F238E27FC236}">
                <a16:creationId xmlns:a16="http://schemas.microsoft.com/office/drawing/2014/main" id="{58C986D9-E511-358B-9158-5DFE34156B5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1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55650"/>
            <a:ext cx="2386013" cy="1354138"/>
          </a:xfrm>
          <a:prstGeom prst="rect">
            <a:avLst/>
          </a:prstGeom>
          <a:solidFill>
            <a:schemeClr val="bg1">
              <a:alpha val="21176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C708C6D-13C1-479B-BDCF-D5BD7B6C1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01625"/>
            <a:ext cx="8424863" cy="1030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chemeClr val="accent2"/>
                </a:solidFill>
                <a:latin typeface="Monotype Corsiva" pitchFamily="66" charset="0"/>
              </a:rPr>
              <a:t>Напрямленість</a:t>
            </a:r>
            <a:r>
              <a:rPr lang="ru-RU">
                <a:solidFill>
                  <a:schemeClr val="accent2"/>
                </a:solidFill>
                <a:latin typeface="Monotype Corsiva" pitchFamily="66" charset="0"/>
              </a:rPr>
              <a:t>  </a:t>
            </a:r>
            <a:r>
              <a:rPr lang="ru-RU" b="1">
                <a:solidFill>
                  <a:schemeClr val="accent2"/>
                </a:solidFill>
                <a:latin typeface="Monotype Corsiva" pitchFamily="66" charset="0"/>
              </a:rPr>
              <a:t>векторів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0440AA5-7E72-6FBD-8F92-E8F4268226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08513" y="1768475"/>
            <a:ext cx="5472112" cy="4987925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</a:pP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Вектори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 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і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uk-UA" altLang="en-UA" sz="28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називають </a:t>
            </a:r>
            <a:r>
              <a:rPr lang="ru-RU" altLang="en-UA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протилежно напрямленими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, якщо протилежно напрямлені півпрямі 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і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CD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Вектори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і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</a:p>
          <a:p>
            <a:pPr marL="0" indent="0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називають </a:t>
            </a:r>
          </a:p>
          <a:p>
            <a:pPr marL="0" indent="0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en-UA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співнапрямленими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 якщо співнапрямлені півпрямі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AB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 і </a:t>
            </a:r>
            <a:r>
              <a:rPr lang="en-US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CD</a:t>
            </a:r>
            <a:r>
              <a:rPr lang="ru-RU" altLang="en-UA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</a:pPr>
            <a:endParaRPr lang="ru-RU" altLang="en-UA" sz="2800">
              <a:latin typeface="Times New Roman" panose="02020603050405020304" pitchFamily="18" charset="0"/>
            </a:endParaRPr>
          </a:p>
        </p:txBody>
      </p:sp>
      <p:pic>
        <p:nvPicPr>
          <p:cNvPr id="20484" name="Рисунок 7" descr="vector-008.png">
            <a:extLst>
              <a:ext uri="{FF2B5EF4-FFF2-40B4-BE49-F238E27FC236}">
                <a16:creationId xmlns:a16="http://schemas.microsoft.com/office/drawing/2014/main" id="{7D5477BD-132D-76C8-4256-1C0F694B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31913"/>
            <a:ext cx="41163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vector-001.png">
            <a:extLst>
              <a:ext uri="{FF2B5EF4-FFF2-40B4-BE49-F238E27FC236}">
                <a16:creationId xmlns:a16="http://schemas.microsoft.com/office/drawing/2014/main" id="{17470947-2E2F-4815-523F-AE724B941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835150"/>
            <a:ext cx="3841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4" descr="vector-001.png">
            <a:extLst>
              <a:ext uri="{FF2B5EF4-FFF2-40B4-BE49-F238E27FC236}">
                <a16:creationId xmlns:a16="http://schemas.microsoft.com/office/drawing/2014/main" id="{DBE0BA35-5426-16E8-40F3-DCFE7856C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4140200"/>
            <a:ext cx="3841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3" descr="vector-005.png">
            <a:extLst>
              <a:ext uri="{FF2B5EF4-FFF2-40B4-BE49-F238E27FC236}">
                <a16:creationId xmlns:a16="http://schemas.microsoft.com/office/drawing/2014/main" id="{0FC13F7B-B796-2A73-C99F-7D26EF95F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835150"/>
            <a:ext cx="465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3" descr="vector-005.png">
            <a:extLst>
              <a:ext uri="{FF2B5EF4-FFF2-40B4-BE49-F238E27FC236}">
                <a16:creationId xmlns:a16="http://schemas.microsoft.com/office/drawing/2014/main" id="{DD76C501-6BE7-4817-4F8C-D81DE4D68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140200"/>
            <a:ext cx="4651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5" descr="vector-009.png">
            <a:extLst>
              <a:ext uri="{FF2B5EF4-FFF2-40B4-BE49-F238E27FC236}">
                <a16:creationId xmlns:a16="http://schemas.microsoft.com/office/drawing/2014/main" id="{05584B32-7729-CA98-E8EA-35863766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11638"/>
            <a:ext cx="3302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Pictures\QIP Shot\QIP Shot - Screen 497.png">
            <a:extLst>
              <a:ext uri="{FF2B5EF4-FFF2-40B4-BE49-F238E27FC236}">
                <a16:creationId xmlns:a16="http://schemas.microsoft.com/office/drawing/2014/main" id="{13234D52-6F06-7A5D-5B1A-24F76ED7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539750"/>
            <a:ext cx="9001125" cy="648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EAD02EE8-72CD-9269-7DD1-AF18F1912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7563" y="350838"/>
            <a:ext cx="7377112" cy="1260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  <a:latin typeface="Monotype Corsiva" pitchFamily="66" charset="0"/>
              </a:rPr>
              <a:t>Абсолютна величина </a:t>
            </a:r>
            <a:br>
              <a:rPr lang="en-US" b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chemeClr val="accent2"/>
                </a:solidFill>
                <a:latin typeface="Monotype Corsiva" pitchFamily="66" charset="0"/>
              </a:rPr>
              <a:t>вектора</a:t>
            </a:r>
          </a:p>
        </p:txBody>
      </p:sp>
      <p:graphicFrame>
        <p:nvGraphicFramePr>
          <p:cNvPr id="59395" name="Object 3">
            <a:extLst>
              <a:ext uri="{FF2B5EF4-FFF2-40B4-BE49-F238E27FC236}">
                <a16:creationId xmlns:a16="http://schemas.microsoft.com/office/drawing/2014/main" id="{DBA620A5-DEA4-23B3-1FE2-EC8B559ADD5A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0" y="1908175"/>
          <a:ext cx="486886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33934400" imgH="7315200" progId="Equation.3">
                  <p:embed/>
                </p:oleObj>
              </mc:Choice>
              <mc:Fallback>
                <p:oleObj name="Формула" r:id="rId2" imgW="33934400" imgH="7315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8175"/>
                        <a:ext cx="4868863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>
            <a:extLst>
              <a:ext uri="{FF2B5EF4-FFF2-40B4-BE49-F238E27FC236}">
                <a16:creationId xmlns:a16="http://schemas.microsoft.com/office/drawing/2014/main" id="{191C0F04-509E-85FB-C952-5EFE1781F6BC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839788" y="3700463"/>
          <a:ext cx="38608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6619200" imgH="7315200" progId="Equation.3">
                  <p:embed/>
                </p:oleObj>
              </mc:Choice>
              <mc:Fallback>
                <p:oleObj name="Формула" r:id="rId4" imgW="26619200" imgH="7315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700463"/>
                        <a:ext cx="38608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4">
            <a:extLst>
              <a:ext uri="{FF2B5EF4-FFF2-40B4-BE49-F238E27FC236}">
                <a16:creationId xmlns:a16="http://schemas.microsoft.com/office/drawing/2014/main" id="{7EF3EFB5-A82E-73AA-296C-833CCB8D5DC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895850" y="1768475"/>
            <a:ext cx="5184775" cy="4987925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r>
              <a:rPr lang="uk-UA" altLang="en-UA" b="1" i="1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uk-UA" altLang="en-UA" b="1" i="1">
                <a:solidFill>
                  <a:srgbClr val="FF0000"/>
                </a:solidFill>
                <a:latin typeface="Times New Roman" panose="02020603050405020304" pitchFamily="18" charset="0"/>
              </a:rPr>
              <a:t>Абсолютна величина вектора</a:t>
            </a:r>
          </a:p>
          <a:p>
            <a:pPr marL="0" indent="0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r>
              <a:rPr lang="uk-UA" altLang="en-UA" b="1" i="1">
                <a:solidFill>
                  <a:srgbClr val="0000FF"/>
                </a:solidFill>
                <a:latin typeface="Times New Roman" panose="02020603050405020304" pitchFamily="18" charset="0"/>
              </a:rPr>
              <a:t>   ( модуль вектора, довжина вектора) дорівнює кореню квадратному із</a:t>
            </a:r>
          </a:p>
          <a:p>
            <a:pPr marL="0" indent="0" eaLnBrk="1" hangingPunct="1">
              <a:spcBef>
                <a:spcPct val="20000"/>
              </a:spcBef>
              <a:buFont typeface="Times New Roman" panose="02020603050405020304" pitchFamily="18" charset="0"/>
              <a:buNone/>
            </a:pPr>
            <a:r>
              <a:rPr lang="uk-UA" altLang="en-UA" b="1" i="1">
                <a:solidFill>
                  <a:srgbClr val="0000FF"/>
                </a:solidFill>
                <a:latin typeface="Times New Roman" panose="02020603050405020304" pitchFamily="18" charset="0"/>
              </a:rPr>
              <a:t>   суми квадратів його координат</a:t>
            </a:r>
            <a:endParaRPr lang="ru-RU" altLang="en-UA"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ru-RU" altLang="en-UA">
              <a:latin typeface="Times New Roman" panose="02020603050405020304" pitchFamily="18" charset="0"/>
            </a:endParaRPr>
          </a:p>
        </p:txBody>
      </p:sp>
      <p:graphicFrame>
        <p:nvGraphicFramePr>
          <p:cNvPr id="59398" name="Object 6">
            <a:extLst>
              <a:ext uri="{FF2B5EF4-FFF2-40B4-BE49-F238E27FC236}">
                <a16:creationId xmlns:a16="http://schemas.microsoft.com/office/drawing/2014/main" id="{65436F83-62BB-A51E-9571-6F18EF52F6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2675" y="5543550"/>
          <a:ext cx="140176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9067800" imgH="7023100" progId="Equation.3">
                  <p:embed/>
                </p:oleObj>
              </mc:Choice>
              <mc:Fallback>
                <p:oleObj name="Формула" r:id="rId6" imgW="9067800" imgH="7023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543550"/>
                        <a:ext cx="140176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>
            <a:extLst>
              <a:ext uri="{FF2B5EF4-FFF2-40B4-BE49-F238E27FC236}">
                <a16:creationId xmlns:a16="http://schemas.microsoft.com/office/drawing/2014/main" id="{C804DA44-130D-EC8B-E64B-059ED74DB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395288"/>
            <a:ext cx="8231188" cy="1143000"/>
          </a:xfrm>
          <a:prstGeom prst="rect">
            <a:avLst/>
          </a:prstGeom>
          <a:gradFill rotWithShape="1">
            <a:gsLst>
              <a:gs pos="0">
                <a:srgbClr val="777777">
                  <a:alpha val="24001"/>
                </a:srgbClr>
              </a:gs>
              <a:gs pos="100000">
                <a:schemeClr val="bg1">
                  <a:alpha val="2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/>
            <a:r>
              <a:rPr lang="ru-RU" altLang="en-UA" sz="4400" b="1">
                <a:solidFill>
                  <a:srgbClr val="0066FF"/>
                </a:solidFill>
                <a:latin typeface="Monotype Corsiva" panose="03010101010201010101" pitchFamily="66" charset="0"/>
              </a:rPr>
              <a:t>Рівні вектори</a:t>
            </a:r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14D9B4B0-0877-0842-2D9C-86CE20B2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1403350"/>
            <a:ext cx="46815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 marL="342900" indent="-3429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uk-UA" altLang="en-UA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Рівні вектори</a:t>
            </a:r>
            <a:r>
              <a:rPr lang="uk-UA" altLang="en-UA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 – це вектори, що мають рівні абсолютні величини  та однаковий напрям.</a:t>
            </a:r>
          </a:p>
          <a:p>
            <a:pPr eaLnBrk="1">
              <a:lnSpc>
                <a:spcPct val="90000"/>
              </a:lnSpc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uk-UA" altLang="en-UA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Рівні вектори</a:t>
            </a:r>
            <a:r>
              <a:rPr lang="uk-UA" altLang="en-UA" sz="3200" b="1" i="1">
                <a:solidFill>
                  <a:srgbClr val="0066FF"/>
                </a:solidFill>
                <a:latin typeface="Times New Roman" panose="02020603050405020304" pitchFamily="18" charset="0"/>
              </a:rPr>
              <a:t> – це вектори, що мають рівні </a:t>
            </a:r>
          </a:p>
          <a:p>
            <a:pPr eaLnBrk="1">
              <a:lnSpc>
                <a:spcPct val="90000"/>
              </a:lnSpc>
              <a:spcBef>
                <a:spcPct val="20000"/>
              </a:spcBef>
            </a:pPr>
            <a:r>
              <a:rPr lang="uk-UA" altLang="en-UA" sz="3200" b="1" i="1">
                <a:solidFill>
                  <a:srgbClr val="0066FF"/>
                </a:solidFill>
                <a:latin typeface="Times New Roman" panose="02020603050405020304" pitchFamily="18" charset="0"/>
              </a:rPr>
              <a:t>   координати. </a:t>
            </a: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F34099FD-6D97-A72C-F84E-851263898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7638" y="4283075"/>
          <a:ext cx="1509712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3169900" imgH="22821900" progId="Equation.3">
                  <p:embed/>
                </p:oleObj>
              </mc:Choice>
              <mc:Fallback>
                <p:oleObj name="Формула" r:id="rId3" imgW="13169900" imgH="22821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4283075"/>
                        <a:ext cx="1509712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5" name="Group 5">
            <a:extLst>
              <a:ext uri="{FF2B5EF4-FFF2-40B4-BE49-F238E27FC236}">
                <a16:creationId xmlns:a16="http://schemas.microsoft.com/office/drawing/2014/main" id="{9C29F6F2-547A-27A2-81CC-A4033B120683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3276600"/>
            <a:ext cx="1371600" cy="760413"/>
            <a:chOff x="3024" y="1200"/>
            <a:chExt cx="864" cy="480"/>
          </a:xfrm>
        </p:grpSpPr>
        <p:sp>
          <p:nvSpPr>
            <p:cNvPr id="4109" name="Line 6">
              <a:extLst>
                <a:ext uri="{FF2B5EF4-FFF2-40B4-BE49-F238E27FC236}">
                  <a16:creationId xmlns:a16="http://schemas.microsoft.com/office/drawing/2014/main" id="{B9DC4AB4-742D-EDA2-5F16-A98257C08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200"/>
              <a:ext cx="86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  <p:graphicFrame>
          <p:nvGraphicFramePr>
            <p:cNvPr id="4102" name="Object 7">
              <a:extLst>
                <a:ext uri="{FF2B5EF4-FFF2-40B4-BE49-F238E27FC236}">
                  <a16:creationId xmlns:a16="http://schemas.microsoft.com/office/drawing/2014/main" id="{BD4BCBEF-C6F5-5238-1574-57AB71FC1F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7" y="1200"/>
            <a:ext cx="152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2921000" imgH="4978400" progId="Equation.3">
                    <p:embed/>
                  </p:oleObj>
                </mc:Choice>
                <mc:Fallback>
                  <p:oleObj name="Формула" r:id="rId5" imgW="2921000" imgH="49784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" y="1200"/>
                          <a:ext cx="152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6" name="Line 8">
            <a:extLst>
              <a:ext uri="{FF2B5EF4-FFF2-40B4-BE49-F238E27FC236}">
                <a16:creationId xmlns:a16="http://schemas.microsoft.com/office/drawing/2014/main" id="{D5CA3C11-2D57-3997-4834-51E78D38780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39788" y="2016125"/>
            <a:ext cx="1512887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A"/>
          </a:p>
        </p:txBody>
      </p:sp>
      <p:graphicFrame>
        <p:nvGraphicFramePr>
          <p:cNvPr id="4099" name="Object 9">
            <a:extLst>
              <a:ext uri="{FF2B5EF4-FFF2-40B4-BE49-F238E27FC236}">
                <a16:creationId xmlns:a16="http://schemas.microsoft.com/office/drawing/2014/main" id="{C45857BA-9F8F-20AE-FB04-737A11066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6338" y="2016125"/>
          <a:ext cx="236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2921000" imgH="4978400" progId="Equation.3">
                  <p:embed/>
                </p:oleObj>
              </mc:Choice>
              <mc:Fallback>
                <p:oleObj name="Формула" r:id="rId7" imgW="2921000" imgH="4978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2016125"/>
                        <a:ext cx="236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7" name="Group 10">
            <a:extLst>
              <a:ext uri="{FF2B5EF4-FFF2-40B4-BE49-F238E27FC236}">
                <a16:creationId xmlns:a16="http://schemas.microsoft.com/office/drawing/2014/main" id="{C53C244A-4F8F-B656-72BE-5DADE860B15E}"/>
              </a:ext>
            </a:extLst>
          </p:cNvPr>
          <p:cNvGrpSpPr>
            <a:grpSpLocks/>
          </p:cNvGrpSpPr>
          <p:nvPr/>
        </p:nvGrpSpPr>
        <p:grpSpPr bwMode="auto">
          <a:xfrm>
            <a:off x="1512888" y="2484438"/>
            <a:ext cx="644525" cy="990600"/>
            <a:chOff x="4896" y="1440"/>
            <a:chExt cx="407" cy="624"/>
          </a:xfrm>
        </p:grpSpPr>
        <p:sp>
          <p:nvSpPr>
            <p:cNvPr id="4108" name="Line 11">
              <a:extLst>
                <a:ext uri="{FF2B5EF4-FFF2-40B4-BE49-F238E27FC236}">
                  <a16:creationId xmlns:a16="http://schemas.microsoft.com/office/drawing/2014/main" id="{0B6DD03F-84BF-9F63-32AD-815991CF2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96" y="1440"/>
              <a:ext cx="384" cy="62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  <p:graphicFrame>
          <p:nvGraphicFramePr>
            <p:cNvPr id="4101" name="Object 12">
              <a:extLst>
                <a:ext uri="{FF2B5EF4-FFF2-40B4-BE49-F238E27FC236}">
                  <a16:creationId xmlns:a16="http://schemas.microsoft.com/office/drawing/2014/main" id="{943EF69A-4466-8E05-71A0-CB9899499F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36" y="1536"/>
            <a:ext cx="167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3213100" imgH="4978400" progId="Equation.3">
                    <p:embed/>
                  </p:oleObj>
                </mc:Choice>
                <mc:Fallback>
                  <p:oleObj name="Формула" r:id="rId9" imgW="3213100" imgH="49784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536"/>
                          <a:ext cx="167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501" name="Object 13">
            <a:extLst>
              <a:ext uri="{FF2B5EF4-FFF2-40B4-BE49-F238E27FC236}">
                <a16:creationId xmlns:a16="http://schemas.microsoft.com/office/drawing/2014/main" id="{4957E701-55DA-362E-1986-CD6909B1D0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1563" y="2184400"/>
          <a:ext cx="12795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0528300" imgH="11696700" progId="Equation.3">
                  <p:embed/>
                </p:oleObj>
              </mc:Choice>
              <mc:Fallback>
                <p:oleObj name="Формула" r:id="rId11" imgW="10528300" imgH="11696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184400"/>
                        <a:ext cx="127952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Люда\Pictures\QIP Shot\QIP Shot - Screen 501.png">
            <a:extLst>
              <a:ext uri="{FF2B5EF4-FFF2-40B4-BE49-F238E27FC236}">
                <a16:creationId xmlns:a16="http://schemas.microsoft.com/office/drawing/2014/main" id="{31322E76-39CC-4031-E794-B6B60995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400"/>
            <a:ext cx="9720263" cy="728027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">
            <a:extLst>
              <a:ext uri="{FF2B5EF4-FFF2-40B4-BE49-F238E27FC236}">
                <a16:creationId xmlns:a16="http://schemas.microsoft.com/office/drawing/2014/main" id="{B8E2FCF8-9FD0-0DD4-27FE-A2E83BF09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7800" cy="1260475"/>
          </a:xfrm>
          <a:gradFill rotWithShape="1">
            <a:gsLst>
              <a:gs pos="0">
                <a:srgbClr val="777777">
                  <a:alpha val="24001"/>
                </a:srgbClr>
              </a:gs>
              <a:gs pos="100000">
                <a:schemeClr val="bg1">
                  <a:alpha val="2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chemeClr val="accent2"/>
                </a:solidFill>
              </a:rPr>
              <a:t>Компланарні  вектори</a:t>
            </a:r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177677AB-2014-C34C-A8DD-EBD2C38F66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1835150"/>
            <a:ext cx="5041900" cy="4848225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en-UA" b="1" i="1">
                <a:solidFill>
                  <a:srgbClr val="FF0000"/>
                </a:solidFill>
              </a:rPr>
              <a:t>Компланарні 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en-UA" b="1" i="1">
                <a:solidFill>
                  <a:srgbClr val="FF0000"/>
                </a:solidFill>
              </a:rPr>
              <a:t>вектори -</a:t>
            </a:r>
            <a:r>
              <a:rPr lang="ru-RU" altLang="en-UA" b="1" i="1">
                <a:solidFill>
                  <a:srgbClr val="33CC33"/>
                </a:solidFill>
              </a:rPr>
              <a:t>  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en-UA" b="1" i="1">
                <a:solidFill>
                  <a:srgbClr val="0000FF"/>
                </a:solidFill>
              </a:rPr>
              <a:t>це вектори, що лежать 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en-UA" b="1" i="1">
                <a:solidFill>
                  <a:srgbClr val="0000FF"/>
                </a:solidFill>
              </a:rPr>
              <a:t>у одній площині, або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en-UA" b="1" i="1">
                <a:solidFill>
                  <a:srgbClr val="0000FF"/>
                </a:solidFill>
              </a:rPr>
              <a:t>паралельні одній площині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ru-RU" altLang="en-UA">
              <a:solidFill>
                <a:srgbClr val="0000FF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4B3A908-4C86-87DC-998A-DB71BDFD711F}"/>
              </a:ext>
            </a:extLst>
          </p:cNvPr>
          <p:cNvGrpSpPr>
            <a:grpSpLocks/>
          </p:cNvGrpSpPr>
          <p:nvPr/>
        </p:nvGrpSpPr>
        <p:grpSpPr bwMode="auto">
          <a:xfrm>
            <a:off x="5826125" y="2851150"/>
            <a:ext cx="3606800" cy="3443288"/>
            <a:chOff x="2912" y="1728"/>
            <a:chExt cx="2272" cy="2168"/>
          </a:xfrm>
        </p:grpSpPr>
        <p:grpSp>
          <p:nvGrpSpPr>
            <p:cNvPr id="5130" name="Group 5">
              <a:extLst>
                <a:ext uri="{FF2B5EF4-FFF2-40B4-BE49-F238E27FC236}">
                  <a16:creationId xmlns:a16="http://schemas.microsoft.com/office/drawing/2014/main" id="{EB675D1F-768F-FCF7-EB17-E2189EE48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064"/>
              <a:ext cx="768" cy="624"/>
              <a:chOff x="3072" y="2064"/>
              <a:chExt cx="768" cy="624"/>
            </a:xfrm>
          </p:grpSpPr>
          <p:sp>
            <p:nvSpPr>
              <p:cNvPr id="5139" name="Line 6">
                <a:extLst>
                  <a:ext uri="{FF2B5EF4-FFF2-40B4-BE49-F238E27FC236}">
                    <a16:creationId xmlns:a16="http://schemas.microsoft.com/office/drawing/2014/main" id="{CC1FC01B-A2F8-2937-0079-DE9B47BE2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768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A"/>
              </a:p>
            </p:txBody>
          </p:sp>
          <p:graphicFrame>
            <p:nvGraphicFramePr>
              <p:cNvPr id="5126" name="Object 7">
                <a:extLst>
                  <a:ext uri="{FF2B5EF4-FFF2-40B4-BE49-F238E27FC236}">
                    <a16:creationId xmlns:a16="http://schemas.microsoft.com/office/drawing/2014/main" id="{8B9B3EF6-B6B6-B01E-B564-0452EFF936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2" y="2064"/>
              <a:ext cx="191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" imgW="2921000" imgH="4978400" progId="Equation.3">
                      <p:embed/>
                    </p:oleObj>
                  </mc:Choice>
                  <mc:Fallback>
                    <p:oleObj name="Формула" r:id="rId2" imgW="2921000" imgH="49784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064"/>
                            <a:ext cx="191" cy="3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31" name="Group 8">
              <a:extLst>
                <a:ext uri="{FF2B5EF4-FFF2-40B4-BE49-F238E27FC236}">
                  <a16:creationId xmlns:a16="http://schemas.microsoft.com/office/drawing/2014/main" id="{FD3E4D85-E4C8-ED58-A85F-CDD79FC6B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" y="1728"/>
              <a:ext cx="423" cy="384"/>
              <a:chOff x="4665" y="1728"/>
              <a:chExt cx="423" cy="384"/>
            </a:xfrm>
          </p:grpSpPr>
          <p:sp>
            <p:nvSpPr>
              <p:cNvPr id="5138" name="Freeform 9">
                <a:extLst>
                  <a:ext uri="{FF2B5EF4-FFF2-40B4-BE49-F238E27FC236}">
                    <a16:creationId xmlns:a16="http://schemas.microsoft.com/office/drawing/2014/main" id="{B55C1FE4-FE91-F8BC-2A99-E25071332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" y="2069"/>
                <a:ext cx="423" cy="43"/>
              </a:xfrm>
              <a:custGeom>
                <a:avLst/>
                <a:gdLst>
                  <a:gd name="T0" fmla="*/ 0 w 423"/>
                  <a:gd name="T1" fmla="*/ 0 h 43"/>
                  <a:gd name="T2" fmla="*/ 423 w 423"/>
                  <a:gd name="T3" fmla="*/ 43 h 43"/>
                  <a:gd name="T4" fmla="*/ 0 60000 65536"/>
                  <a:gd name="T5" fmla="*/ 0 60000 65536"/>
                  <a:gd name="T6" fmla="*/ 0 w 423"/>
                  <a:gd name="T7" fmla="*/ 0 h 43"/>
                  <a:gd name="T8" fmla="*/ 423 w 423"/>
                  <a:gd name="T9" fmla="*/ 43 h 4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3" h="43">
                    <a:moveTo>
                      <a:pt x="0" y="0"/>
                    </a:moveTo>
                    <a:lnTo>
                      <a:pt x="423" y="43"/>
                    </a:lnTo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A"/>
              </a:p>
            </p:txBody>
          </p:sp>
          <p:graphicFrame>
            <p:nvGraphicFramePr>
              <p:cNvPr id="5125" name="Object 10">
                <a:extLst>
                  <a:ext uri="{FF2B5EF4-FFF2-40B4-BE49-F238E27FC236}">
                    <a16:creationId xmlns:a16="http://schemas.microsoft.com/office/drawing/2014/main" id="{29FECD7F-5AF8-6799-342F-E2C36E2592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13" y="1728"/>
              <a:ext cx="172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4" imgW="2628900" imgH="4978400" progId="Equation.3">
                      <p:embed/>
                    </p:oleObj>
                  </mc:Choice>
                  <mc:Fallback>
                    <p:oleObj name="Формула" r:id="rId4" imgW="2628900" imgH="497840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3" y="1728"/>
                            <a:ext cx="172" cy="3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32" name="Group 11">
              <a:extLst>
                <a:ext uri="{FF2B5EF4-FFF2-40B4-BE49-F238E27FC236}">
                  <a16:creationId xmlns:a16="http://schemas.microsoft.com/office/drawing/2014/main" id="{08491710-D058-CEA7-9D66-74046FDC7B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" y="2320"/>
              <a:ext cx="2272" cy="1576"/>
              <a:chOff x="2912" y="2320"/>
              <a:chExt cx="2272" cy="1576"/>
            </a:xfrm>
          </p:grpSpPr>
          <p:sp>
            <p:nvSpPr>
              <p:cNvPr id="5133" name="Freeform 12">
                <a:extLst>
                  <a:ext uri="{FF2B5EF4-FFF2-40B4-BE49-F238E27FC236}">
                    <a16:creationId xmlns:a16="http://schemas.microsoft.com/office/drawing/2014/main" id="{FDAB5B3A-B0B1-5739-6F10-A032B64E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320"/>
                <a:ext cx="2272" cy="1576"/>
              </a:xfrm>
              <a:custGeom>
                <a:avLst/>
                <a:gdLst>
                  <a:gd name="T0" fmla="*/ 160 w 2272"/>
                  <a:gd name="T1" fmla="*/ 1376 h 1576"/>
                  <a:gd name="T2" fmla="*/ 448 w 2272"/>
                  <a:gd name="T3" fmla="*/ 368 h 1576"/>
                  <a:gd name="T4" fmla="*/ 1408 w 2272"/>
                  <a:gd name="T5" fmla="*/ 32 h 1576"/>
                  <a:gd name="T6" fmla="*/ 2176 w 2272"/>
                  <a:gd name="T7" fmla="*/ 560 h 1576"/>
                  <a:gd name="T8" fmla="*/ 1984 w 2272"/>
                  <a:gd name="T9" fmla="*/ 1328 h 1576"/>
                  <a:gd name="T10" fmla="*/ 1408 w 2272"/>
                  <a:gd name="T11" fmla="*/ 1568 h 1576"/>
                  <a:gd name="T12" fmla="*/ 160 w 2272"/>
                  <a:gd name="T13" fmla="*/ 1376 h 1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2"/>
                  <a:gd name="T22" fmla="*/ 0 h 1576"/>
                  <a:gd name="T23" fmla="*/ 2272 w 2272"/>
                  <a:gd name="T24" fmla="*/ 1576 h 1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2" h="1576">
                    <a:moveTo>
                      <a:pt x="160" y="1376"/>
                    </a:moveTo>
                    <a:cubicBezTo>
                      <a:pt x="0" y="1176"/>
                      <a:pt x="240" y="592"/>
                      <a:pt x="448" y="368"/>
                    </a:cubicBezTo>
                    <a:cubicBezTo>
                      <a:pt x="656" y="144"/>
                      <a:pt x="1120" y="0"/>
                      <a:pt x="1408" y="32"/>
                    </a:cubicBezTo>
                    <a:cubicBezTo>
                      <a:pt x="1696" y="64"/>
                      <a:pt x="2080" y="344"/>
                      <a:pt x="2176" y="560"/>
                    </a:cubicBezTo>
                    <a:cubicBezTo>
                      <a:pt x="2272" y="776"/>
                      <a:pt x="2112" y="1160"/>
                      <a:pt x="1984" y="1328"/>
                    </a:cubicBezTo>
                    <a:cubicBezTo>
                      <a:pt x="1856" y="1496"/>
                      <a:pt x="1712" y="1560"/>
                      <a:pt x="1408" y="1568"/>
                    </a:cubicBezTo>
                    <a:cubicBezTo>
                      <a:pt x="1104" y="1576"/>
                      <a:pt x="320" y="1576"/>
                      <a:pt x="160" y="13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CC33">
                      <a:alpha val="42000"/>
                    </a:srgbClr>
                  </a:gs>
                  <a:gs pos="100000">
                    <a:srgbClr val="185E18">
                      <a:alpha val="40999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A"/>
              </a:p>
            </p:txBody>
          </p:sp>
          <p:graphicFrame>
            <p:nvGraphicFramePr>
              <p:cNvPr id="5122" name="Object 13">
                <a:extLst>
                  <a:ext uri="{FF2B5EF4-FFF2-40B4-BE49-F238E27FC236}">
                    <a16:creationId xmlns:a16="http://schemas.microsoft.com/office/drawing/2014/main" id="{12AE8F01-7410-AFB3-F9F4-B2A07561D8F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00" y="2737"/>
              <a:ext cx="23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6" imgW="3505200" imgH="3213100" progId="Equation.3">
                      <p:embed/>
                    </p:oleObj>
                  </mc:Choice>
                  <mc:Fallback>
                    <p:oleObj name="Формула" r:id="rId6" imgW="3505200" imgH="3213100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737"/>
                            <a:ext cx="230" cy="2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4" name="Group 14">
                <a:extLst>
                  <a:ext uri="{FF2B5EF4-FFF2-40B4-BE49-F238E27FC236}">
                    <a16:creationId xmlns:a16="http://schemas.microsoft.com/office/drawing/2014/main" id="{BDE6045E-2CA9-64ED-70B7-77D79C00C7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2880"/>
                <a:ext cx="768" cy="576"/>
                <a:chOff x="3456" y="2880"/>
                <a:chExt cx="768" cy="576"/>
              </a:xfrm>
            </p:grpSpPr>
            <p:sp>
              <p:nvSpPr>
                <p:cNvPr id="5137" name="Line 15">
                  <a:extLst>
                    <a:ext uri="{FF2B5EF4-FFF2-40B4-BE49-F238E27FC236}">
                      <a16:creationId xmlns:a16="http://schemas.microsoft.com/office/drawing/2014/main" id="{AA8245F4-A5E9-7E97-F9AF-9E2EC744B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2880"/>
                  <a:ext cx="768" cy="576"/>
                </a:xfrm>
                <a:prstGeom prst="line">
                  <a:avLst/>
                </a:prstGeom>
                <a:noFill/>
                <a:ln w="38100">
                  <a:solidFill>
                    <a:srgbClr val="00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A"/>
                </a:p>
              </p:txBody>
            </p:sp>
            <p:graphicFrame>
              <p:nvGraphicFramePr>
                <p:cNvPr id="5124" name="Object 16">
                  <a:extLst>
                    <a:ext uri="{FF2B5EF4-FFF2-40B4-BE49-F238E27FC236}">
                      <a16:creationId xmlns:a16="http://schemas.microsoft.com/office/drawing/2014/main" id="{701DE12A-1705-3DD6-73B2-6E5256332AB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96" y="2880"/>
                <a:ext cx="191" cy="3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8" imgW="2921000" imgH="4978400" progId="Equation.3">
                        <p:embed/>
                      </p:oleObj>
                    </mc:Choice>
                    <mc:Fallback>
                      <p:oleObj name="Формула" r:id="rId8" imgW="2921000" imgH="4978400" progId="Equation.3">
                        <p:embed/>
                        <p:pic>
                          <p:nvPicPr>
                            <p:cNvPr id="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6" y="2880"/>
                              <a:ext cx="191" cy="3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35" name="Group 17">
                <a:extLst>
                  <a:ext uri="{FF2B5EF4-FFF2-40B4-BE49-F238E27FC236}">
                    <a16:creationId xmlns:a16="http://schemas.microsoft.com/office/drawing/2014/main" id="{E53CD4AA-50D8-6752-DA9A-42D550A159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2976"/>
                <a:ext cx="624" cy="384"/>
                <a:chOff x="4224" y="2976"/>
                <a:chExt cx="624" cy="384"/>
              </a:xfrm>
            </p:grpSpPr>
            <p:sp>
              <p:nvSpPr>
                <p:cNvPr id="5136" name="Line 18">
                  <a:extLst>
                    <a:ext uri="{FF2B5EF4-FFF2-40B4-BE49-F238E27FC236}">
                      <a16:creationId xmlns:a16="http://schemas.microsoft.com/office/drawing/2014/main" id="{17626C20-A3DE-FE7D-91AC-B71D10665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3312"/>
                  <a:ext cx="624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A"/>
                </a:p>
              </p:txBody>
            </p:sp>
            <p:graphicFrame>
              <p:nvGraphicFramePr>
                <p:cNvPr id="5123" name="Object 19">
                  <a:extLst>
                    <a:ext uri="{FF2B5EF4-FFF2-40B4-BE49-F238E27FC236}">
                      <a16:creationId xmlns:a16="http://schemas.microsoft.com/office/drawing/2014/main" id="{8385ADD6-7774-D023-4103-4A8D731BF4F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349" y="2976"/>
                <a:ext cx="210" cy="3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Формула" r:id="rId10" imgW="3213100" imgH="4978400" progId="Equation.3">
                        <p:embed/>
                      </p:oleObj>
                    </mc:Choice>
                    <mc:Fallback>
                      <p:oleObj name="Формула" r:id="rId10" imgW="3213100" imgH="4978400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49" y="2976"/>
                              <a:ext cx="210" cy="3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531</Words>
  <Application>Microsoft Macintosh PowerPoint</Application>
  <PresentationFormat>Custom</PresentationFormat>
  <Paragraphs>68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Times New Roman</vt:lpstr>
      <vt:lpstr>Gill Sans MT</vt:lpstr>
      <vt:lpstr>Wingdings 2</vt:lpstr>
      <vt:lpstr>Verdana</vt:lpstr>
      <vt:lpstr>Arial Unicode MS</vt:lpstr>
      <vt:lpstr>Monotype Corsiva</vt:lpstr>
      <vt:lpstr>Corbel</vt:lpstr>
      <vt:lpstr>Calibri</vt:lpstr>
      <vt:lpstr>Солнцестояние</vt:lpstr>
      <vt:lpstr>Microsoft Equation 3.0</vt:lpstr>
      <vt:lpstr>Формула</vt:lpstr>
      <vt:lpstr>PowerPoint Presentation</vt:lpstr>
      <vt:lpstr> Поняття   вектора</vt:lpstr>
      <vt:lpstr>Координати вектора</vt:lpstr>
      <vt:lpstr>Напрямленість  векторів</vt:lpstr>
      <vt:lpstr>PowerPoint Presentation</vt:lpstr>
      <vt:lpstr>Абсолютна величина  вектора</vt:lpstr>
      <vt:lpstr>PowerPoint Presentation</vt:lpstr>
      <vt:lpstr>PowerPoint Presentation</vt:lpstr>
      <vt:lpstr>Компланарні  вектори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Домашнє завдання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МЗШ № 44</dc:subject>
  <dc:creator>Мурай Наталья</dc:creator>
  <cp:lastModifiedBy>Microsoft Office User</cp:lastModifiedBy>
  <cp:revision>62</cp:revision>
  <cp:lastPrinted>1601-01-01T00:00:00Z</cp:lastPrinted>
  <dcterms:created xsi:type="dcterms:W3CDTF">2010-10-05T11:31:11Z</dcterms:created>
  <dcterms:modified xsi:type="dcterms:W3CDTF">2024-10-17T09:19:23Z</dcterms:modified>
</cp:coreProperties>
</file>