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6" r:id="rId2"/>
    <p:sldId id="337" r:id="rId3"/>
    <p:sldId id="351" r:id="rId4"/>
    <p:sldId id="338" r:id="rId5"/>
    <p:sldId id="359" r:id="rId6"/>
    <p:sldId id="339" r:id="rId7"/>
    <p:sldId id="340" r:id="rId8"/>
    <p:sldId id="341" r:id="rId9"/>
    <p:sldId id="342" r:id="rId10"/>
    <p:sldId id="343" r:id="rId11"/>
    <p:sldId id="344" r:id="rId12"/>
    <p:sldId id="354" r:id="rId13"/>
    <p:sldId id="355" r:id="rId14"/>
    <p:sldId id="356" r:id="rId15"/>
    <p:sldId id="357" r:id="rId16"/>
    <p:sldId id="360" r:id="rId17"/>
    <p:sldId id="345" r:id="rId18"/>
    <p:sldId id="353" r:id="rId19"/>
    <p:sldId id="352" r:id="rId20"/>
    <p:sldId id="349" r:id="rId21"/>
    <p:sldId id="347" r:id="rId22"/>
    <p:sldId id="346" r:id="rId23"/>
    <p:sldId id="348" r:id="rId24"/>
    <p:sldId id="35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55DD27-8A34-485F-A67F-879A37498A76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BB1A46-3ED9-445D-B0A5-1F1C46A2F6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9FBC-0E86-4566-8B20-A1EF2274B1E8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3FB8CBC-1725-44E7-ADB8-6D1E32AF9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F2CC2-533A-41CA-84E6-BC512AEB275F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3FE2E-DDCA-4BF7-8760-B9C8CEA211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12FFC-4442-41FE-AD82-8FD1AAE449E2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AE0F0-9A92-4ED1-8FFB-9EB89506F9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C29C-C439-43C7-A4CE-E88096F97278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88FCC-61E3-451C-8370-C92C2FCDD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4C529-11D4-4B73-93E0-CC58E09C1A9B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248B-CEF8-4141-BC67-CB34F8C31F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5D34-48A0-4C8A-B864-D86EA979B337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5D34-67EF-4408-BB21-FD123723E6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1C54-B59B-486F-9857-6F84B755AA80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E48B-DAB8-4030-848B-714C3FFB2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9EDA-EA1F-477B-BDF4-BD0D6F1BDD77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B079-A485-4C5D-B53A-D96C30927A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AABC-391C-4AB3-AC5B-B85E44496208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0510-DD7E-420B-BCF5-AF4BA05D4F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6C39-A832-4AA8-A596-9BFDB4AB0937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40A6-7342-495B-B08D-BC16405EF2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686D-0C51-4BD1-83FE-DAFC0154B621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D7E76-D1B8-488C-8410-31E74CDF63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06BB719-32DF-4EAF-8395-A9CC1703A4B0}" type="datetimeFigureOut">
              <a:rPr lang="ru-RU"/>
              <a:pPr>
                <a:defRPr/>
              </a:pPr>
              <a:t>26.05.2020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7927D51-3A8E-4947-8738-445285BA61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hyperlink" Target="https://uk.wikipedia.org/wiki/%D0%97%D0%B0%D1%85%D1%96%D0%B4%D0%BD%D0%B0_%D0%84%D0%B2%D1%80%D0%BE%D0%BF%D0%B0" TargetMode="External"/><Relationship Id="rId18" Type="http://schemas.openxmlformats.org/officeDocument/2006/relationships/hyperlink" Target="https://uk.wikipedia.org/wiki/26_%D0%BA%D0%B2%D1%96%D1%82%D0%BD%D1%8F" TargetMode="External"/><Relationship Id="rId26" Type="http://schemas.openxmlformats.org/officeDocument/2006/relationships/hyperlink" Target="https://uk.wikipedia.org/wiki/161" TargetMode="External"/><Relationship Id="rId3" Type="http://schemas.openxmlformats.org/officeDocument/2006/relationships/hyperlink" Target="https://uk.wikipedia.org/wiki/13_%D0%BB%D0%B8%D0%BF%D0%BD%D1%8F" TargetMode="External"/><Relationship Id="rId21" Type="http://schemas.openxmlformats.org/officeDocument/2006/relationships/hyperlink" Target="https://uk.wikipedia.org/wiki/17_%D0%B1%D0%B5%D1%80%D0%B5%D0%B7%D0%BD%D1%8F" TargetMode="External"/><Relationship Id="rId7" Type="http://schemas.openxmlformats.org/officeDocument/2006/relationships/hyperlink" Target="https://uk.wikipedia.org/wiki/%D0%A1%D1%82%D0%B0%D1%80%D0%BE%D0%B4%D0%B0%D0%B2%D0%BD%D1%96%D0%B9_%D0%A0%D0%B8%D0%BC" TargetMode="External"/><Relationship Id="rId12" Type="http://schemas.openxmlformats.org/officeDocument/2006/relationships/hyperlink" Target="https://uk.wikipedia.org/wiki/%D0%A1%D0%B5%D1%80%D0%B5%D0%B4%D0%B7%D0%B5%D0%BC%D0%BD%D0%BE%D0%BC%D0%BE%D1%80'%D1%8F" TargetMode="External"/><Relationship Id="rId17" Type="http://schemas.openxmlformats.org/officeDocument/2006/relationships/hyperlink" Target="https://uk.wikipedia.org/wiki/43_%D0%B4%D0%BE_%D0%BD._%D0%B5." TargetMode="External"/><Relationship Id="rId25" Type="http://schemas.openxmlformats.org/officeDocument/2006/relationships/hyperlink" Target="https://uk.wikipedia.org/wiki/%D0%A0%D0%B8%D0%BC%D1%81%D1%8C%D0%BA%D0%B8%D0%B9_%D1%96%D0%BC%D0%BF%D0%B5%D1%80%D0%B0%D1%82%D0%BE%D1%80" TargetMode="External"/><Relationship Id="rId33" Type="http://schemas.openxmlformats.org/officeDocument/2006/relationships/image" Target="../media/image9.jpeg"/><Relationship Id="rId2" Type="http://schemas.openxmlformats.org/officeDocument/2006/relationships/hyperlink" Target="https://uk.wikipedia.org/wiki/%D0%9B%D0%B0%D1%82%D0%B8%D0%BD%D1%81%D1%8C%D0%BA%D0%B0_%D0%BC%D0%BE%D0%B2%D0%B0" TargetMode="External"/><Relationship Id="rId16" Type="http://schemas.openxmlformats.org/officeDocument/2006/relationships/hyperlink" Target="https://uk.wikipedia.org/wiki/7_%D0%B3%D1%80%D1%83%D0%B4%D0%BD%D1%8F" TargetMode="External"/><Relationship Id="rId20" Type="http://schemas.openxmlformats.org/officeDocument/2006/relationships/hyperlink" Target="https://uk.wikipedia.org/wiki/%D0%A0%D0%B8%D0%BC" TargetMode="External"/><Relationship Id="rId29" Type="http://schemas.openxmlformats.org/officeDocument/2006/relationships/hyperlink" Target="https://uk.wikipedia.org/wiki/%D0%A4%D1%96%D0%BB%D0%BE%D1%81%D0%BE%D1%84%D1%96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44_%D0%B4%D0%BE_%D0%BD._%D0%B5." TargetMode="External"/><Relationship Id="rId11" Type="http://schemas.openxmlformats.org/officeDocument/2006/relationships/hyperlink" Target="https://uk.wikipedia.org/wiki/%D0%90%D0%BD%D1%82%D0%B8%D1%87%D0%BD%D0%B8%D0%B9_%D1%81%D0%B2%D1%96%D1%82" TargetMode="External"/><Relationship Id="rId24" Type="http://schemas.openxmlformats.org/officeDocument/2006/relationships/hyperlink" Target="https://uk.wikipedia.org/wiki/%D0%92%D1%96%D0%B4%D0%B5%D0%BD%D1%8C" TargetMode="External"/><Relationship Id="rId32" Type="http://schemas.openxmlformats.org/officeDocument/2006/relationships/image" Target="../media/image8.png"/><Relationship Id="rId5" Type="http://schemas.openxmlformats.org/officeDocument/2006/relationships/hyperlink" Target="https://uk.wikipedia.org/wiki/15_%D0%B1%D0%B5%D1%80%D0%B5%D0%B7%D0%BD%D1%8F" TargetMode="External"/><Relationship Id="rId15" Type="http://schemas.openxmlformats.org/officeDocument/2006/relationships/hyperlink" Target="https://uk.wikipedia.org/wiki/106_%D0%B4%D0%BE_%D0%BD._%D0%B5." TargetMode="External"/><Relationship Id="rId23" Type="http://schemas.openxmlformats.org/officeDocument/2006/relationships/hyperlink" Target="https://uk.wikipedia.org/wiki/%D0%92%D1%96%D0%BD%D0%B4%D0%BE%D0%B1%D0%BE%D0%BD%D0%B0" TargetMode="External"/><Relationship Id="rId28" Type="http://schemas.openxmlformats.org/officeDocument/2006/relationships/hyperlink" Target="https://uk.wikipedia.org/wiki/%D0%94%D0%BE%D0%BC%D1%96%D1%86%D1%96%D1%8F_%D0%9B%D1%83%D1%86%D1%96%D0%BB%D0%BB%D0%B0_%D0%9C%D0%BE%D0%BB%D0%BE%D0%B4%D1%88%D0%B0" TargetMode="External"/><Relationship Id="rId10" Type="http://schemas.openxmlformats.org/officeDocument/2006/relationships/hyperlink" Target="https://uk.wikipedia.org/wiki/%D0%92%D0%B5%D0%BB%D0%B8%D0%BA%D0%B8%D0%B9_%D0%BF%D0%BE%D0%BD%D1%82%D0%B8%D1%84%D1%96%D0%BA" TargetMode="External"/><Relationship Id="rId19" Type="http://schemas.openxmlformats.org/officeDocument/2006/relationships/hyperlink" Target="https://uk.wikipedia.org/wiki/121" TargetMode="External"/><Relationship Id="rId31" Type="http://schemas.openxmlformats.org/officeDocument/2006/relationships/image" Target="../media/image7.jpeg"/><Relationship Id="rId4" Type="http://schemas.openxmlformats.org/officeDocument/2006/relationships/hyperlink" Target="https://uk.wikipedia.org/wiki/100_%D0%B4%D0%BE_%D0%BD._%D0%B5." TargetMode="External"/><Relationship Id="rId9" Type="http://schemas.openxmlformats.org/officeDocument/2006/relationships/hyperlink" Target="https://uk.wikipedia.org/wiki/%D0%94%D0%B8%D0%BA%D1%82%D0%B0%D1%82%D0%BE%D1%80_(%D0%A1%D1%82%D0%B0%D1%80%D0%BE%D0%B4%D0%B0%D0%B2%D0%BD%D1%96%D0%B9_%D0%A0%D0%B8%D0%BC)" TargetMode="External"/><Relationship Id="rId14" Type="http://schemas.openxmlformats.org/officeDocument/2006/relationships/hyperlink" Target="https://uk.wikipedia.org/wiki/3_%D1%81%D1%96%D1%87%D0%BD%D1%8F" TargetMode="External"/><Relationship Id="rId22" Type="http://schemas.openxmlformats.org/officeDocument/2006/relationships/hyperlink" Target="https://uk.wikipedia.org/wiki/180" TargetMode="External"/><Relationship Id="rId27" Type="http://schemas.openxmlformats.org/officeDocument/2006/relationships/hyperlink" Target="https://uk.wikipedia.org/wiki/%D0%94%D0%B8%D0%BD%D0%B0%D1%81%D1%82%D1%96%D1%8F_%D0%90%D0%BD%D1%82%D0%BE%D0%BD%D1%96%D0%BD%D1%96%D0%B2" TargetMode="External"/><Relationship Id="rId30" Type="http://schemas.openxmlformats.org/officeDocument/2006/relationships/hyperlink" Target="https://uk.wikipedia.org/wiki/%D0%A1%D1%82%D0%BE%D1%97%D1%86%D0%B8%D0%B7%D0%BC" TargetMode="External"/><Relationship Id="rId8" Type="http://schemas.openxmlformats.org/officeDocument/2006/relationships/hyperlink" Target="https://uk.wikipedia.org/wiki/%D0%9A%D0%BE%D0%BD%D1%81%D1%83%D0%BB_(%D0%A1%D1%82%D0%B0%D1%80%D0%BE%D0%B4%D0%B0%D0%B2%D0%BD%D1%96%D0%B9_%D0%A0%D0%B8%D0%BC)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2868610"/>
          </a:xfrm>
        </p:spPr>
        <p:txBody>
          <a:bodyPr/>
          <a:lstStyle/>
          <a:p>
            <a: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Генріх </a:t>
            </a:r>
            <a:r>
              <a:rPr lang="uk-UA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Белль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(1917 - 1985)</a:t>
            </a:r>
            <a:b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“Подорожній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коли ти прийдеш у </a:t>
            </a:r>
            <a:r>
              <a:rPr lang="uk-UA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</a:t>
            </a:r>
            <a: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…”.</a:t>
            </a:r>
            <a:b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Засудження антигуманної сутності Другої світової війни, її руйнівних наслідків для людства.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00562" y="4286256"/>
            <a:ext cx="4186238" cy="2143140"/>
          </a:xfrm>
        </p:spPr>
        <p:txBody>
          <a:bodyPr/>
          <a:lstStyle/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Зміст назви оповідання та 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освіти у фашистській  Німеччині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уривок з епіграми давньогрецького поета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Симоніда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Кеоського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що викарбувана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ятнику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300 полеглим спартанцям.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Такі вірші використовувались в німецьких гімназіях для вправ з каліграфії, щоб сформувати в учнів думку про необхідність самопожертви для вищого суспільного блага.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Античний ідеал спартанської мужності та патріотизму був зручним пропагандистським засобом, який використовував у жахливих цілях гітлерівський режим.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38266"/>
            <a:ext cx="7772400" cy="4876816"/>
          </a:xfrm>
        </p:spPr>
        <p:txBody>
          <a:bodyPr/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Хто є головним героєм оповідання?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Що відомо про його вік?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оповіданні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Де він опинився після бою?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Чи впізнав він це місце? За якими ознаками?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Яку першу фразу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почув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 юнак?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Розкрийте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символічний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смисл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мерці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решта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Охарактеризуйте втрати героя: фізичні та духовні.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Як ставиться до  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невідомого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героя» автор?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розповідає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солдата-юнака,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тільки-н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гімназію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думаєте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герой,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потрапивши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рідне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згадує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Аналіз  сюжету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8043890" cy="5143536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Пораненого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героя занесли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гімназії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розташований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пункт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пронесли через перший поверх,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сходовий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майданчик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поверх,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Герой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відчував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двічі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запитав,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свідком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мертвих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солдатів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відділяли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розміщували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підвалах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спостерігав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 тих,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потрапили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невдовзі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спускали вниз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мертвих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перетворився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трупарню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школа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дитинства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радощів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сміху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мертвий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трупарня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жахливе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Школа,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готувала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мала стати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трупарнею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71540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"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озивалося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–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констатував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герой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оповідання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навіть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побачив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важливу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дверима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малювання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колись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хрест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гімназія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звалася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школою святого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І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скільки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замальовували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слід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одно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залишився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Третій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етап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Солдата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поклали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операційний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стіл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раптом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плечима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лікаря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герой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побачив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відколи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перебував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"мертвому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озвалося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зроблений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рукою.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кульмінація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оповідання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кульмінація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впізнання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вона мала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твору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зосереджена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вислові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"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звеліли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безнадійному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скінчилося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тому...".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Момент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впізнання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оповіданні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співпав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моментом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усвідомлення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героєм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того,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сталося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ноги.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закінчилася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встановили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"вони"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гімназії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святого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Хоми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християнській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гімназії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один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постулатів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напевно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біблійній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заповіді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"Не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вбий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!").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Підсумок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Сюжет </a:t>
            </a:r>
            <a:r>
              <a:rPr lang="ru-RU" dirty="0" err="1" smtClean="0"/>
              <a:t>оповідання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як </a:t>
            </a:r>
            <a:r>
              <a:rPr lang="ru-RU" dirty="0" err="1" smtClean="0"/>
              <a:t>поступове</a:t>
            </a:r>
            <a:r>
              <a:rPr lang="ru-RU" dirty="0" smtClean="0"/>
              <a:t> </a:t>
            </a:r>
            <a:r>
              <a:rPr lang="ru-RU" dirty="0" err="1" smtClean="0"/>
              <a:t>впізнання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героєм</a:t>
            </a:r>
            <a:r>
              <a:rPr lang="ru-RU" dirty="0" smtClean="0"/>
              <a:t>, молодим </a:t>
            </a:r>
            <a:r>
              <a:rPr lang="ru-RU" dirty="0" err="1" smtClean="0"/>
              <a:t>скаліченим</a:t>
            </a:r>
            <a:r>
              <a:rPr lang="ru-RU" dirty="0" smtClean="0"/>
              <a:t> солдатом, </a:t>
            </a:r>
            <a:r>
              <a:rPr lang="ru-RU" dirty="0" err="1" smtClean="0"/>
              <a:t>гімназії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восьми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три </a:t>
            </a:r>
            <a:r>
              <a:rPr lang="ru-RU" dirty="0" err="1" smtClean="0"/>
              <a:t>місяці</a:t>
            </a:r>
            <a:r>
              <a:rPr lang="ru-RU" dirty="0" smtClean="0"/>
              <a:t> тому, коли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відправлений</a:t>
            </a:r>
            <a:r>
              <a:rPr lang="ru-RU" dirty="0" smtClean="0"/>
              <a:t> прямо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шкільної</a:t>
            </a:r>
            <a:r>
              <a:rPr lang="ru-RU" dirty="0" smtClean="0"/>
              <a:t> </a:t>
            </a:r>
            <a:r>
              <a:rPr lang="ru-RU" dirty="0" err="1" smtClean="0"/>
              <a:t>парти</a:t>
            </a:r>
            <a:r>
              <a:rPr lang="ru-RU" dirty="0" smtClean="0"/>
              <a:t> на фронт.</a:t>
            </a:r>
          </a:p>
          <a:p>
            <a:r>
              <a:rPr lang="ru-RU" dirty="0" smtClean="0"/>
              <a:t>Детально </a:t>
            </a:r>
            <a:r>
              <a:rPr lang="ru-RU" dirty="0" err="1" smtClean="0"/>
              <a:t>змальовуючи</a:t>
            </a:r>
            <a:r>
              <a:rPr lang="ru-RU" dirty="0" smtClean="0"/>
              <a:t> </a:t>
            </a:r>
            <a:r>
              <a:rPr lang="ru-RU" dirty="0" err="1" smtClean="0"/>
              <a:t>реквізит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</a:t>
            </a:r>
            <a:r>
              <a:rPr lang="ru-RU" dirty="0" err="1" smtClean="0"/>
              <a:t>тогочасної</a:t>
            </a:r>
            <a:r>
              <a:rPr lang="ru-RU" dirty="0" smtClean="0"/>
              <a:t> </a:t>
            </a:r>
            <a:r>
              <a:rPr lang="ru-RU" dirty="0" err="1" smtClean="0"/>
              <a:t>фашистської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Белль </a:t>
            </a:r>
            <a:r>
              <a:rPr lang="ru-RU" dirty="0" err="1" smtClean="0"/>
              <a:t>підказав</a:t>
            </a:r>
            <a:r>
              <a:rPr lang="ru-RU" dirty="0" smtClean="0"/>
              <a:t> </a:t>
            </a:r>
            <a:r>
              <a:rPr lang="ru-RU" dirty="0" err="1" smtClean="0"/>
              <a:t>читачеві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</a:t>
            </a:r>
            <a:r>
              <a:rPr lang="ru-RU" dirty="0" err="1" smtClean="0"/>
              <a:t>реквізит</a:t>
            </a:r>
            <a:r>
              <a:rPr lang="ru-RU" dirty="0" smtClean="0"/>
              <a:t> </a:t>
            </a:r>
            <a:r>
              <a:rPr lang="ru-RU" dirty="0" err="1" smtClean="0"/>
              <a:t>відповідав</a:t>
            </a:r>
            <a:r>
              <a:rPr lang="ru-RU" dirty="0" smtClean="0"/>
              <a:t> </a:t>
            </a:r>
            <a:r>
              <a:rPr lang="ru-RU" dirty="0" err="1" smtClean="0"/>
              <a:t>певній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- </a:t>
            </a:r>
            <a:r>
              <a:rPr lang="ru-RU" dirty="0" err="1" smtClean="0"/>
              <a:t>виховання</a:t>
            </a:r>
            <a:r>
              <a:rPr lang="ru-RU" dirty="0" smtClean="0"/>
              <a:t> расизму,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винятковості</a:t>
            </a:r>
            <a:r>
              <a:rPr lang="ru-RU" dirty="0" smtClean="0"/>
              <a:t>, </a:t>
            </a:r>
            <a:r>
              <a:rPr lang="ru-RU" dirty="0" err="1" smtClean="0"/>
              <a:t>войовничості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Робота в групах 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1571612"/>
            <a:ext cx="7772400" cy="42148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Зна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йдіть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теперішнє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героя. </a:t>
            </a:r>
          </a:p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 оформіть у вигляді 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t" hangingPunct="1">
              <a:buNone/>
            </a:pPr>
            <a:endParaRPr lang="ru-RU" b="1" dirty="0" smtClean="0"/>
          </a:p>
          <a:p>
            <a:pPr>
              <a:buNone/>
            </a:pPr>
            <a:endParaRPr lang="uk-UA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3714752"/>
          <a:ext cx="609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Життя  героя  в  деталях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Минуле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Теперішнє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Назвіть  імена митців, філософів та історичних діячів, названих у творі </a:t>
            </a:r>
          </a:p>
          <a:p>
            <a:pPr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  Г.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Белля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Поясніть, яку роль вони відіграють у розкритті змісту  оповідання.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357166"/>
          <a:ext cx="8143932" cy="6215106"/>
        </p:xfrm>
        <a:graphic>
          <a:graphicData uri="http://schemas.openxmlformats.org/drawingml/2006/table">
            <a:tbl>
              <a:tblPr/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9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Га́й Ю́лій Це́зар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Латинська мова"/>
                        </a:rPr>
                        <a:t>лат.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la-Latn" sz="1400" i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Gaius Iulius Caesar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12/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tooltip="13 липня"/>
                        </a:rPr>
                        <a:t>13 липня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 tooltip="100 до н. е."/>
                        </a:rPr>
                        <a:t>100 до н. е.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—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 tooltip="15 березня"/>
                        </a:rPr>
                        <a:t>15 березня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 tooltip="44 до н. е."/>
                        </a:rPr>
                        <a:t>44 до н. е.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 —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tooltip="Стародавній Рим"/>
                        </a:rPr>
                        <a:t>давньоримський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державний і політичний діяч, полководець, письменник.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 tooltip="Консул (Стародавній Рим)"/>
                        </a:rPr>
                        <a:t>Римський консул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(59, 48, 46, 45 і 44 до н.е),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 tooltip="Диктатор (Стародавній Рим)"/>
                        </a:rPr>
                        <a:t>диктатор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(49, 48—47 і 46—44 до н. е.),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 tooltip="Великий понтифік"/>
                        </a:rPr>
                        <a:t>великий понтифік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(з 63 до н. е.). Один із найвидатніших полководців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 tooltip="Античний світ"/>
                        </a:rPr>
                        <a:t>античності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Докорінно змінив політично-суспільний і культурний ландшафт стародавнього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Середземномор'я"/>
                        </a:rPr>
                        <a:t>Середземномор'я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і </a:t>
                      </a:r>
                      <a:r>
                        <a:rPr lang="ru-RU" sz="1400" u="none" strike="noStrike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 tooltip="Західна Європа"/>
                        </a:rPr>
                        <a:t>Західної Європи</a:t>
                      </a:r>
                      <a:r>
                        <a:rPr lang="ru-RU" sz="140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22222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 </a:t>
                      </a:r>
                      <a:r>
                        <a:rPr lang="ru-RU" sz="1400" b="1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Туллій</a:t>
                      </a:r>
                      <a:r>
                        <a:rPr lang="ru-RU" sz="1400" b="1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Цицерон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Латинська мова"/>
                        </a:rPr>
                        <a:t>лат.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la-Latn" sz="1400" i="1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Marcus Tullius Cicero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4" tooltip="3 січня"/>
                        </a:rPr>
                        <a:t>3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4" tooltip="3 січня"/>
                        </a:rPr>
                        <a:t>січня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5" tooltip="106 до н. е."/>
                        </a:rPr>
                        <a:t>106 до н. е.</a:t>
                      </a:r>
                      <a:r>
                        <a:rPr lang="en-US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—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6" tooltip="7 грудня"/>
                        </a:rPr>
                        <a:t>7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6" tooltip="7 грудня"/>
                        </a:rPr>
                        <a:t>грудня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7" tooltip="43 до н. е."/>
                        </a:rPr>
                        <a:t>43 до н. е.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 —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tooltip="Стародавній Рим"/>
                        </a:rPr>
                        <a:t>давньоримський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політичний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діяч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видатний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оратор,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філософ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літератор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Один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із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зачинателів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римської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розповідної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прози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22222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 </a:t>
                      </a:r>
                      <a:r>
                        <a:rPr lang="ru-RU" sz="1400" b="1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Авре́лій</a:t>
                      </a:r>
                      <a:r>
                        <a:rPr lang="ru-RU" sz="1400" b="1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Антоні́н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(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Латинська мова"/>
                        </a:rPr>
                        <a:t>лат.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la-Latn" sz="1400" i="1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Marcus Aurelius Antoninus Augustus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8" tooltip="26 квітня"/>
                        </a:rPr>
                        <a:t>26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8" tooltip="26 квітня"/>
                        </a:rPr>
                        <a:t>квітня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9" tooltip="121"/>
                        </a:rPr>
                        <a:t>121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0" tooltip="Рим"/>
                        </a:rPr>
                        <a:t>Рим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—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1" tooltip="17 березня"/>
                        </a:rPr>
                        <a:t>17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1" tooltip="17 березня"/>
                        </a:rPr>
                        <a:t>березня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2" tooltip="180"/>
                        </a:rPr>
                        <a:t>180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3" tooltip="Віндобона"/>
                        </a:rPr>
                        <a:t>Віндобона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тепер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4" tooltip="Відень"/>
                        </a:rPr>
                        <a:t>Відень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 —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5" tooltip="Римський імператор"/>
                        </a:rPr>
                        <a:t>римський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5" tooltip="Римський імператор"/>
                        </a:rPr>
                        <a:t>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5" tooltip="Римський імператор"/>
                        </a:rPr>
                        <a:t>імператор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6" tooltip="161"/>
                        </a:rPr>
                        <a:t>161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року, належав до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7" tooltip="Династія Антонінів"/>
                        </a:rPr>
                        <a:t>династії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7" tooltip="Династія Антонінів"/>
                        </a:rPr>
                        <a:t>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7" tooltip="Династія Антонінів"/>
                        </a:rPr>
                        <a:t>Антонінів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Був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сином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Анія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Вера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8" tooltip="Доміція Луцілла Молодша"/>
                        </a:rPr>
                        <a:t>Доміції</a:t>
                      </a:r>
                      <a:r>
                        <a:rPr lang="ru-RU" sz="1400" u="none" strike="noStrike" dirty="0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8" tooltip="Доміція Луцілла Молодша"/>
                        </a:rPr>
                        <a:t> 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8" tooltip="Доміція Луцілла Молодша"/>
                        </a:rPr>
                        <a:t>Луцілли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Відомий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як 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9" tooltip="Філософія"/>
                        </a:rPr>
                        <a:t>філософ</a:t>
                      </a:r>
                      <a:r>
                        <a:rPr lang="ru-RU" sz="1400" dirty="0" err="1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 err="1">
                          <a:solidFill>
                            <a:srgbClr val="0B008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0" tooltip="Стоїцизм"/>
                        </a:rPr>
                        <a:t>стоїк</a:t>
                      </a:r>
                      <a:r>
                        <a:rPr lang="ru-RU" sz="1400" dirty="0">
                          <a:solidFill>
                            <a:srgbClr val="22222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494" marR="55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Рисунок 1" descr="cezar1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1357290" y="714356"/>
            <a:ext cx="2352675" cy="1643074"/>
          </a:xfrm>
          <a:prstGeom prst="rect">
            <a:avLst/>
          </a:prstGeom>
          <a:noFill/>
        </p:spPr>
      </p:pic>
      <p:pic>
        <p:nvPicPr>
          <p:cNvPr id="1026" name="Рисунок 2" descr="800px-Cicero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1643042" y="2571744"/>
            <a:ext cx="1952625" cy="1785950"/>
          </a:xfrm>
          <a:prstGeom prst="rect">
            <a:avLst/>
          </a:prstGeom>
          <a:noFill/>
        </p:spPr>
      </p:pic>
      <p:pic>
        <p:nvPicPr>
          <p:cNvPr id="1025" name="Рисунок 3" descr="250px-Lucius_Verus_BM_Sc1911"/>
          <p:cNvPicPr>
            <a:picLocks noChangeAspect="1" noChangeArrowheads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1669619" y="4572008"/>
            <a:ext cx="1830811" cy="2000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1"/>
            <a:ext cx="7476723" cy="855362"/>
          </a:xfrm>
        </p:spPr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Давньоримська бронзова статуя </a:t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“Хлопчик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який виймає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стерня”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Давньоримська бронзова статуя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“Хлопчик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який виймає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стерня”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Легенда: 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1.- він дістав з ноги скалку не раніше, аніж доставив послання в римський сенат, щоб попередити римлян про наближення ворогів.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2.- спартанський хлопчик під час бігових змагань поранив ногу, але продовжив бігти й переміг.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Lo_Spinari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737" y="1447800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Задачі  уроку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Познайомитися з творчою долею письменника.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Дослідити зображення війни в оповіданні з погляду важко пораненого юного солдата.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ясувати символічний зміст назви оповідання та проблеми, порушені у творі.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Проаналізувати специфіку змалювання головного героя.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Робота в групах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Визначте  символічні образи та їх  значення</a:t>
            </a:r>
            <a:endParaRPr lang="ru-RU" sz="4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Символічні  образи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00100" y="1857364"/>
          <a:ext cx="7858180" cy="469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996"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Хрест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Молоко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Чорний колір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474"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злочину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покарання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гріха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покаяння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духовний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початок,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очищувальну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силу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віри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проблема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вибору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кінця вимірювань; символ певної межі, за якою відбуваються серйозні ПСИХОЛОГІЧНІ зміни, переоцінка цінностей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Символ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повернення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героя у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щасливе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минуле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дає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рятівне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коротке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забуття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Символ смерті, безнадії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indent="142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Символ болю,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смерті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страждання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Скорботні батьки. 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Роггевельд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(Бельгія), 1930-і роки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image1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20748" y="1683528"/>
            <a:ext cx="5780210" cy="4388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Поміркуємо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/>
          <a:lstStyle/>
          <a:p>
            <a:r>
              <a:rPr lang="ru-RU" dirty="0" err="1" smtClean="0"/>
              <a:t>Генріх</a:t>
            </a:r>
            <a:r>
              <a:rPr lang="ru-RU" dirty="0" smtClean="0"/>
              <a:t> Белль не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героєві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називає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, де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, не </a:t>
            </a:r>
            <a:r>
              <a:rPr lang="ru-RU" dirty="0" err="1" smtClean="0"/>
              <a:t>завершує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. </a:t>
            </a:r>
            <a:r>
              <a:rPr lang="ru-RU" dirty="0" err="1" smtClean="0"/>
              <a:t>Чому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виживе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юнак, </a:t>
            </a:r>
            <a:r>
              <a:rPr lang="ru-RU" dirty="0" err="1" smtClean="0"/>
              <a:t>який</a:t>
            </a:r>
            <a:r>
              <a:rPr lang="ru-RU" dirty="0" smtClean="0"/>
              <a:t>, </a:t>
            </a:r>
            <a:r>
              <a:rPr lang="ru-RU" dirty="0" err="1" smtClean="0"/>
              <a:t>провалюючись</a:t>
            </a:r>
            <a:r>
              <a:rPr lang="ru-RU" dirty="0" smtClean="0"/>
              <a:t> у </a:t>
            </a:r>
            <a:r>
              <a:rPr lang="ru-RU" dirty="0" err="1" smtClean="0"/>
              <a:t>небуття</a:t>
            </a:r>
            <a:r>
              <a:rPr lang="ru-RU" dirty="0" smtClean="0"/>
              <a:t> перед </a:t>
            </a:r>
            <a:r>
              <a:rPr lang="ru-RU" dirty="0" err="1" smtClean="0"/>
              <a:t>операцією</a:t>
            </a:r>
            <a:r>
              <a:rPr lang="ru-RU" dirty="0" smtClean="0"/>
              <a:t>, просить молока?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Як </a:t>
            </a:r>
            <a:r>
              <a:rPr lang="ru-RU" dirty="0" err="1" smtClean="0"/>
              <a:t>він</a:t>
            </a:r>
            <a:r>
              <a:rPr lang="ru-RU" dirty="0" smtClean="0"/>
              <a:t>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покалічений</a:t>
            </a:r>
            <a:r>
              <a:rPr lang="ru-RU" dirty="0" smtClean="0"/>
              <a:t>, буде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актуальні</a:t>
            </a:r>
            <a:r>
              <a:rPr lang="ru-RU" dirty="0" smtClean="0"/>
              <a:t> для </a:t>
            </a:r>
            <a:r>
              <a:rPr lang="ru-RU" dirty="0" err="1" smtClean="0"/>
              <a:t>сучасності</a:t>
            </a:r>
            <a:r>
              <a:rPr lang="ru-RU" dirty="0" smtClean="0"/>
              <a:t>,  порушив Г.Белль в </a:t>
            </a:r>
            <a:r>
              <a:rPr lang="ru-RU" dirty="0" err="1" smtClean="0"/>
              <a:t>оповіданні</a:t>
            </a:r>
            <a:r>
              <a:rPr lang="ru-RU" dirty="0" smtClean="0"/>
              <a:t> 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долі</a:t>
            </a:r>
            <a:r>
              <a:rPr lang="ru-RU" dirty="0" smtClean="0"/>
              <a:t> одного молодого солдата, як у </a:t>
            </a:r>
            <a:r>
              <a:rPr lang="ru-RU" dirty="0" err="1" smtClean="0"/>
              <a:t>дзеркалі</a:t>
            </a:r>
            <a:r>
              <a:rPr lang="ru-RU" dirty="0" smtClean="0"/>
              <a:t>, </a:t>
            </a:r>
            <a:r>
              <a:rPr lang="ru-RU" dirty="0" err="1" smtClean="0"/>
              <a:t>відбивається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доль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людей,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понівечене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 </a:t>
            </a:r>
            <a:r>
              <a:rPr lang="ru-RU" dirty="0" err="1" smtClean="0"/>
              <a:t>Генріх</a:t>
            </a:r>
            <a:r>
              <a:rPr lang="ru-RU" dirty="0" smtClean="0"/>
              <a:t> Белль </a:t>
            </a:r>
            <a:r>
              <a:rPr lang="ru-RU" dirty="0" err="1" smtClean="0"/>
              <a:t>закликає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не </a:t>
            </a:r>
            <a:r>
              <a:rPr lang="ru-RU" dirty="0" err="1" smtClean="0"/>
              <a:t>повторювати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, </a:t>
            </a:r>
            <a:r>
              <a:rPr lang="ru-RU" dirty="0" err="1" smtClean="0"/>
              <a:t>берегти</a:t>
            </a:r>
            <a:r>
              <a:rPr lang="ru-RU" dirty="0" smtClean="0"/>
              <a:t> мир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боротися</a:t>
            </a:r>
            <a:r>
              <a:rPr lang="ru-RU" dirty="0" smtClean="0"/>
              <a:t> за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35785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гітлерівської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навали,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заходу до сходу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недаремно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Олександр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Довженко назвав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кіноповість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вояків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вермахту,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крокували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дорогами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Батьківщини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солдат,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котрому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фашизму.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Нюрнберзькому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вимагаючи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смертної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найближчим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приспішникам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Гітлера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сторінках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І звали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солдата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Генріх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Белль...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Генріх </a:t>
            </a:r>
            <a:r>
              <a:rPr lang="uk-UA" dirty="0" err="1" smtClean="0"/>
              <a:t>Белль</a:t>
            </a:r>
            <a:r>
              <a:rPr lang="uk-UA" dirty="0" smtClean="0"/>
              <a:t> (1918 - 1985)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4286280" cy="5124472"/>
          </a:xfrm>
        </p:spPr>
        <p:txBody>
          <a:bodyPr/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Народився в м. Кельні (Німеччина) 21.12.1917р.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Після школи працював у книжковому магазині.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 1939р. вступив до Кельнського університету.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Друга  світова війна -  фронт.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Займається літературною діяльністю після повернення з фронту.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Реальне життя та проста мова творів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Белля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привертають увагу читача.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Літературно-мистецьке об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єднання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“Група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47” – 1947р.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Премія імені Георга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Бюхнера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– 1967р.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Лауреат Нобелівської премії – 1972р.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Активний борець за мир.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boll_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3429024" cy="429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939784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Кронпринц Карл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Ґюстав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вручає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Генріху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Беллю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19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1972 р.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utre 119" descr="https://history.vn.ua/pidruchniki/kovbasenko-world-literature-11-class-2019-profile-level/kovbasenko-world-literature-11-class-2019-profile-level.files/image119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Генріх  </a:t>
            </a:r>
            <a:r>
              <a:rPr lang="uk-UA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Белль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0990" cy="4572000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Батьки сформували у сина високі моральні цінності й неприйняття націонал-соціалістичної ідеології.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дивно, що після школи він був чи не єдиним з-поміж своїх однолітків, хто не вступив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“Гітлерюгенда”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Desktop\загружен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42902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ВІДОМІ   ТВОРИ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“Поїзд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розкладом”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(1949) – перша повість.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“Подорожній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коли ти прийдеш 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…”(1950) – оповідання.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“Де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ти був, Адаме?” (1951)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“Очима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клоуна”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(1963)</a:t>
            </a:r>
          </a:p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“Груповий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портрет з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дамою”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(1971) – романи.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Моральний ідеал письменника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 Людина, котра здатна </a:t>
            </a:r>
          </a:p>
          <a:p>
            <a:pPr algn="ctr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мислити критично і </a:t>
            </a:r>
          </a:p>
          <a:p>
            <a:pPr algn="ctr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не відступати від своїх переконань навіть у страшні часи.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“Коли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 прийдеш у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…”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Викривається абсурдність і жорстокість війни через опис скаліченої долі молодого солдата, тяжко пораненого в бою.</a:t>
            </a:r>
          </a:p>
          <a:p>
            <a:r>
              <a:rPr lang="uk-UA" dirty="0" smtClean="0"/>
              <a:t>Цитата </a:t>
            </a:r>
            <a:r>
              <a:rPr lang="uk-UA" dirty="0" err="1" smtClean="0"/>
              <a:t>Сімоніда</a:t>
            </a:r>
            <a:r>
              <a:rPr lang="uk-UA" dirty="0" smtClean="0"/>
              <a:t> </a:t>
            </a:r>
            <a:r>
              <a:rPr lang="uk-UA" dirty="0" err="1" smtClean="0"/>
              <a:t>Кеоського</a:t>
            </a:r>
            <a:r>
              <a:rPr lang="uk-UA" dirty="0" smtClean="0"/>
              <a:t> так саме скалічена, як і юний солдат.</a:t>
            </a:r>
            <a:endParaRPr lang="ru-RU" dirty="0"/>
          </a:p>
        </p:txBody>
      </p:sp>
      <p:pic>
        <p:nvPicPr>
          <p:cNvPr id="3074" name="Picture 2" descr="C:\Users\1\Desktop\image12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4"/>
            <a:ext cx="342902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1010</TotalTime>
  <Words>835</Words>
  <Application>Microsoft Office PowerPoint</Application>
  <PresentationFormat>Экран (4:3)</PresentationFormat>
  <Paragraphs>127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</vt:lpstr>
      <vt:lpstr>Franklin Gothic Book</vt:lpstr>
      <vt:lpstr>Palatino Linotype</vt:lpstr>
      <vt:lpstr>Perpetua</vt:lpstr>
      <vt:lpstr>Times New Roman</vt:lpstr>
      <vt:lpstr>Wingdings 2</vt:lpstr>
      <vt:lpstr>Справедливость</vt:lpstr>
      <vt:lpstr>                Генріх Белль (1917 - 1985) “Подорожній, коли ти прийдеш у Спа…”. Засудження антигуманної сутності Другої світової війни, її руйнівних наслідків для людства.</vt:lpstr>
      <vt:lpstr>Задачі  уроку</vt:lpstr>
      <vt:lpstr>Презентация PowerPoint</vt:lpstr>
      <vt:lpstr>Генріх Белль (1918 - 1985) </vt:lpstr>
      <vt:lpstr>  Кронпринц Карл Ґюстав вручає Генріху Беллю  Нобелівську премію з літератури. 19 жовтня 1972 р.</vt:lpstr>
      <vt:lpstr>Генріх  Белль</vt:lpstr>
      <vt:lpstr>ВІДОМІ   ТВОРИ</vt:lpstr>
      <vt:lpstr>Моральний ідеал письменника</vt:lpstr>
      <vt:lpstr>“Коли ти прийдеш у Спа…”</vt:lpstr>
      <vt:lpstr>Зміст назви оповідання та  система освіти у фашистській  Німеччині</vt:lpstr>
      <vt:lpstr>???</vt:lpstr>
      <vt:lpstr>Аналіз  сюжету</vt:lpstr>
      <vt:lpstr>Презентация PowerPoint</vt:lpstr>
      <vt:lpstr>Презентация PowerPoint</vt:lpstr>
      <vt:lpstr>Підсумок </vt:lpstr>
      <vt:lpstr>Робота в групах </vt:lpstr>
      <vt:lpstr>Перевірка домашнього завдання</vt:lpstr>
      <vt:lpstr>Презентация PowerPoint</vt:lpstr>
      <vt:lpstr>    Давньоримська бронзова статуя  “Хлопчик, який виймає стерня”. </vt:lpstr>
      <vt:lpstr>Робота в групах</vt:lpstr>
      <vt:lpstr>Символічні  образи</vt:lpstr>
      <vt:lpstr>Скорботні батьки.  с. Роггевельд (Бельгія), 1930-і роки</vt:lpstr>
      <vt:lpstr>Поміркуємо</vt:lpstr>
      <vt:lpstr>Висновок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Пользователь Windows</cp:lastModifiedBy>
  <cp:revision>138</cp:revision>
  <dcterms:created xsi:type="dcterms:W3CDTF">2011-02-02T18:26:04Z</dcterms:created>
  <dcterms:modified xsi:type="dcterms:W3CDTF">2020-05-26T15:11:34Z</dcterms:modified>
</cp:coreProperties>
</file>