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9" r:id="rId7"/>
    <p:sldId id="264" r:id="rId8"/>
    <p:sldId id="261" r:id="rId9"/>
    <p:sldId id="263" r:id="rId10"/>
    <p:sldId id="262" r:id="rId11"/>
    <p:sldId id="265" r:id="rId12"/>
    <p:sldId id="266" r:id="rId13"/>
    <p:sldId id="267" r:id="rId14"/>
    <p:sldId id="268" r:id="rId15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6517" autoAdjust="0"/>
  </p:normalViewPr>
  <p:slideViewPr>
    <p:cSldViewPr>
      <p:cViewPr varScale="1">
        <p:scale>
          <a:sx n="85" d="100"/>
          <a:sy n="85" d="100"/>
        </p:scale>
        <p:origin x="-606" y="-7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1" d="100"/>
          <a:sy n="91" d="100"/>
        </p:scale>
        <p:origin x="3000" y="6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0365C73-270C-4AFB-A124-BD2E4375252C}" type="datetime1">
              <a:rPr lang="ru-RU" smtClean="0"/>
              <a:pPr rtl="0"/>
              <a:t>15.03.2023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8ED8CD-4E4C-49AC-BDC6-2963BA49E54F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3417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49F85-3216-4596-B44B-827FE6DFDEFE}" type="datetime1">
              <a:rPr lang="ru-RU" smtClean="0"/>
              <a:pPr/>
              <a:t>15.03.2023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FB91549-43BF-425A-AF25-7526201920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4239286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FB91549-43BF-425A-AF25-75262019208C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83691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Взгляд вверх на облака и голубое небо из двора-колодца, образованного зданиями со стеклянными фасадами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4873625" y="0"/>
            <a:ext cx="73152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8013" y="685801"/>
            <a:ext cx="3962400" cy="4724399"/>
          </a:xfrm>
        </p:spPr>
        <p:txBody>
          <a:bodyPr rtlCol="0">
            <a:normAutofit/>
          </a:bodyPr>
          <a:lstStyle>
            <a:lvl1pPr>
              <a:defRPr sz="48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7BB2B9E-2F8E-4635-AD7A-EB57B20F54A9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73483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F8F67C-761A-45E5-AA93-3D403D994F41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1378625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013" y="2590800"/>
            <a:ext cx="8229599" cy="2819400"/>
          </a:xfrm>
        </p:spPr>
        <p:txBody>
          <a:bodyPr rtlCol="0" anchor="b">
            <a:normAutofit/>
          </a:bodyPr>
          <a:lstStyle>
            <a:lvl1pPr algn="l">
              <a:defRPr sz="4800" b="0" cap="none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6425" y="5410200"/>
            <a:ext cx="8231187" cy="762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98CE04B-C4AA-4634-A469-DA31FB2126F8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225113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3813" y="685800"/>
            <a:ext cx="5029200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51614" y="685800"/>
            <a:ext cx="5029199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96AAB4-9041-4283-9C58-E2992F4EDF30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8970135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664" y="685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3664" y="16764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51613" y="685800"/>
            <a:ext cx="5029200" cy="9906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50025" y="1676400"/>
            <a:ext cx="5029200" cy="3200400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40B2B5-3DEA-4EF6-B280-096F6A049D56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5130968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FA4AE7-CA45-4434-9124-305263C51D79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134428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D7E9A2-4063-4261-BCB2-EAB5268EBFE5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19103118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Autofit/>
          </a:bodyPr>
          <a:lstStyle>
            <a:lvl1pPr algn="l">
              <a:defRPr sz="36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5212" y="685800"/>
            <a:ext cx="6704171" cy="54864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0FAC69-5014-475F-82BD-1103AEFFA16E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2347262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4875213" y="685800"/>
            <a:ext cx="6705600" cy="5486400"/>
          </a:xfrm>
          <a:ln w="63500">
            <a:solidFill>
              <a:schemeClr val="bg1"/>
            </a:solidFill>
            <a:miter lim="800000"/>
          </a:ln>
        </p:spPr>
        <p:txBody>
          <a:bodyPr rtlCol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23C520-1842-421A-80A4-508A564B71AF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3520414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1A66E2-1990-44F0-A7C2-CC10213F1703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21762946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285412" y="685800"/>
            <a:ext cx="1295401" cy="5486400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8012" y="685800"/>
            <a:ext cx="9474253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8DE717-09BD-42BB-B75A-8F22795CF2ED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8500524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441" y="5105400"/>
            <a:ext cx="109713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1028700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31198891-7FB9-4FBF-9D7B-40E7D17D343C}" type="datetime1">
              <a:rPr lang="ru-RU" noProof="0" smtClean="0"/>
              <a:pPr rtl="0"/>
              <a:t>15.03.2023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A3F31473-23EB-4724-8B59-FE6D21D89FA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="" xmlns:p14="http://schemas.microsoft.com/office/powerpoint/2010/main" val="34492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5950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80744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479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0984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9.jpeg"/><Relationship Id="rId7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87" y="1052736"/>
            <a:ext cx="4680519" cy="3960441"/>
          </a:xfrm>
        </p:spPr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Лекція 8. Неокласицизм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9756" y="5805264"/>
            <a:ext cx="3962400" cy="762000"/>
          </a:xfrm>
        </p:spPr>
        <p:txBody>
          <a:bodyPr rtlCol="0">
            <a:normAutofit/>
          </a:bodyPr>
          <a:lstStyle/>
          <a:p>
            <a:pPr algn="ctr"/>
            <a:r>
              <a:rPr lang="uk-UA" b="1" dirty="0" smtClean="0"/>
              <a:t>Повернення до ідеалів минулого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40801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1804" y="188640"/>
            <a:ext cx="10971372" cy="1066800"/>
          </a:xfrm>
        </p:spPr>
        <p:txBody>
          <a:bodyPr anchor="ctr">
            <a:normAutofit/>
          </a:bodyPr>
          <a:lstStyle/>
          <a:p>
            <a:pPr algn="ctr"/>
            <a:r>
              <a:rPr lang="uk-UA" sz="6600" b="1" dirty="0" smtClean="0">
                <a:solidFill>
                  <a:srgbClr val="002060"/>
                </a:solidFill>
              </a:rPr>
              <a:t>План</a:t>
            </a:r>
            <a:endParaRPr lang="ru-RU" sz="6600" b="1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49796" y="1628800"/>
            <a:ext cx="11043380" cy="4695055"/>
          </a:xfrm>
        </p:spPr>
        <p:txBody>
          <a:bodyPr numCol="1" anchor="ctr">
            <a:normAutofit fontScale="92500" lnSpcReduction="20000"/>
          </a:bodyPr>
          <a:lstStyle/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Неокласицизм </a:t>
            </a:r>
          </a:p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Ознаки неокласицизму</a:t>
            </a:r>
          </a:p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Творчість течії неокласицизму</a:t>
            </a:r>
          </a:p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Представники Неокласицизму</a:t>
            </a:r>
          </a:p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Архітектура</a:t>
            </a:r>
          </a:p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Архітектурні споруди неокласицизму</a:t>
            </a:r>
          </a:p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Владислав Городецький</a:t>
            </a:r>
          </a:p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Костел Святого Миколая</a:t>
            </a:r>
          </a:p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Творчість Владислава Городецького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155722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50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441" y="332656"/>
            <a:ext cx="10971372" cy="1066800"/>
          </a:xfrm>
        </p:spPr>
        <p:txBody>
          <a:bodyPr anchor="ctr">
            <a:normAutofit/>
          </a:bodyPr>
          <a:lstStyle/>
          <a:p>
            <a:pPr algn="ctr"/>
            <a:r>
              <a:rPr lang="uk-UA" sz="4800" b="1" dirty="0" smtClean="0">
                <a:solidFill>
                  <a:srgbClr val="0070C0"/>
                </a:solidFill>
              </a:rPr>
              <a:t>Неокласицизм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1627" y="1772816"/>
            <a:ext cx="10287000" cy="3384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i="1" dirty="0" smtClean="0"/>
              <a:t>  </a:t>
            </a:r>
            <a:r>
              <a:rPr lang="uk-UA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Mongolian Baiti" pitchFamily="66" charset="0"/>
              </a:rPr>
              <a:t>Неокласицизм</a:t>
            </a:r>
            <a:r>
              <a:rPr 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Mongolian Baiti" pitchFamily="66" charset="0"/>
              </a:rPr>
              <a:t> </a:t>
            </a:r>
            <a:r>
              <a:rPr lang="uk-UA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Mongolian Baiti" pitchFamily="66" charset="0"/>
              </a:rPr>
              <a:t>(</a:t>
            </a:r>
            <a:r>
              <a:rPr lang="uk-UA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Mongolian Baiti" pitchFamily="66" charset="0"/>
              </a:rPr>
              <a:t>новий стиль) — </a:t>
            </a:r>
            <a:r>
              <a:rPr lang="uk-UA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Mongolian Baiti" pitchFamily="66" charset="0"/>
              </a:rPr>
              <a:t>стиль у світовому мистецтві </a:t>
            </a:r>
            <a:r>
              <a:rPr lang="uk-UA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Mongolian Baiti" pitchFamily="66" charset="0"/>
              </a:rPr>
              <a:t>живописі</a:t>
            </a:r>
            <a:r>
              <a:rPr lang="uk-UA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Mongolian Baiti" pitchFamily="66" charset="0"/>
              </a:rPr>
              <a:t>, скульптурі, музиці, </a:t>
            </a:r>
            <a:r>
              <a:rPr lang="uk-UA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Mongolian Baiti" pitchFamily="66" charset="0"/>
              </a:rPr>
              <a:t>літературі </a:t>
            </a:r>
            <a:r>
              <a:rPr lang="uk-UA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Mongolian Baiti" pitchFamily="66" charset="0"/>
              </a:rPr>
              <a:t>та архітектурі кінця 18 — початку 19 ст. Назва неокласицизм використовується для того, щоб відрізняти цей стиль від спорідненого з ним класицизму кінця 17 ст. Хронологічно неокласицизм слідує за рококо і своєрідною реакцією на </a:t>
            </a:r>
            <a:r>
              <a:rPr lang="uk-UA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Mongolian Baiti" pitchFamily="66" charset="0"/>
              </a:rPr>
              <a:t>нього</a:t>
            </a:r>
            <a:endParaRPr lang="ru-RU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Mongolian Baiti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865" y="0"/>
            <a:ext cx="2433960" cy="18254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0931"/>
            <a:ext cx="2460636" cy="19570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464526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502" y="548680"/>
            <a:ext cx="10971372" cy="1066800"/>
          </a:xfrm>
        </p:spPr>
        <p:txBody>
          <a:bodyPr anchor="ctr"/>
          <a:lstStyle/>
          <a:p>
            <a:pPr algn="ctr"/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Ознаки неокласицизму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813" y="1988840"/>
            <a:ext cx="10287000" cy="4190999"/>
          </a:xfrm>
        </p:spPr>
        <p:txBody>
          <a:bodyPr/>
          <a:lstStyle/>
          <a:p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використання античних тем і сюжетів, міфологічних образів і мотивів;  </a:t>
            </a:r>
          </a:p>
          <a:p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прагнення наслідувати мистецтво минулих епох; </a:t>
            </a:r>
          </a:p>
          <a:p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звернення до традицій минулого 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="" xmlns:p14="http://schemas.microsoft.com/office/powerpoint/2010/main" val="312258522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5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544" y="620688"/>
            <a:ext cx="8064107" cy="258134"/>
          </a:xfrm>
        </p:spPr>
        <p:txBody>
          <a:bodyPr anchor="ctr">
            <a:noAutofit/>
          </a:bodyPr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</a:rPr>
              <a:t>Творчість течії неокласицизму</a:t>
            </a:r>
            <a:r>
              <a:rPr lang="ru-RU" sz="4000" dirty="0">
                <a:solidFill>
                  <a:srgbClr val="0070C0"/>
                </a:solidFill>
              </a:rPr>
              <a:t/>
            </a:r>
            <a:br>
              <a:rPr lang="ru-RU" sz="4000" dirty="0">
                <a:solidFill>
                  <a:srgbClr val="0070C0"/>
                </a:solidFill>
              </a:rPr>
            </a:b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2348880"/>
            <a:ext cx="2592288" cy="36004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636" y="3645024"/>
            <a:ext cx="1871418" cy="25634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620" y="1412776"/>
            <a:ext cx="2714992" cy="18067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236" y="4437112"/>
            <a:ext cx="2728725" cy="18722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096" y="1592493"/>
            <a:ext cx="2429031" cy="20525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8203533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3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413892" y="260648"/>
            <a:ext cx="9793088" cy="864096"/>
          </a:xfrm>
        </p:spPr>
        <p:txBody>
          <a:bodyPr anchor="ctr"/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Представники неокласицизму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693812" y="1124744"/>
            <a:ext cx="5029200" cy="491108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Архітектура:</a:t>
            </a:r>
          </a:p>
          <a:p>
            <a:pPr>
              <a:lnSpc>
                <a:spcPct val="100000"/>
              </a:lnSpc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Юліан </a:t>
            </a:r>
            <a:r>
              <a:rPr lang="uk-UA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Захарієвич</a:t>
            </a:r>
            <a:endParaRPr lang="uk-UA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Владислав Городецький</a:t>
            </a:r>
          </a:p>
          <a:p>
            <a:pPr>
              <a:lnSpc>
                <a:spcPct val="100000"/>
              </a:lnSpc>
            </a:pPr>
            <a:r>
              <a:rPr lang="uk-UA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Ф.Джонсон</a:t>
            </a:r>
            <a:endParaRPr lang="uk-UA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</a:pPr>
            <a:r>
              <a:rPr lang="uk-UA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Е.Саарінен</a:t>
            </a:r>
            <a:endParaRPr lang="uk-UA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Живопис:</a:t>
            </a:r>
          </a:p>
          <a:p>
            <a:pPr>
              <a:lnSpc>
                <a:spcPct val="100000"/>
              </a:lnSpc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Зінаїда Серебрякова</a:t>
            </a:r>
          </a:p>
          <a:p>
            <a:pPr>
              <a:lnSpc>
                <a:spcPct val="100000"/>
              </a:lnSpc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Анрі Руссо</a:t>
            </a:r>
          </a:p>
          <a:p>
            <a:pPr>
              <a:lnSpc>
                <a:spcPct val="100000"/>
              </a:lnSpc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Ніко </a:t>
            </a:r>
            <a:r>
              <a:rPr lang="uk-UA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Піросмані</a:t>
            </a:r>
            <a:endParaRPr lang="uk-UA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00000"/>
              </a:lnSpc>
            </a:pPr>
            <a:r>
              <a:rPr lang="uk-UA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Михайло Бойчук</a:t>
            </a:r>
          </a:p>
          <a:p>
            <a:endParaRPr lang="uk-UA" dirty="0" smtClean="0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238428" y="1196752"/>
            <a:ext cx="5029199" cy="49110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0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Скульптор:</a:t>
            </a:r>
          </a:p>
          <a:p>
            <a:r>
              <a:rPr lang="uk-UA" sz="20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Галина Кальченко</a:t>
            </a:r>
          </a:p>
          <a:p>
            <a:pPr marL="0" indent="0">
              <a:buNone/>
            </a:pPr>
            <a:r>
              <a:rPr lang="uk-UA" sz="20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0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Композитори:</a:t>
            </a:r>
          </a:p>
          <a:p>
            <a:r>
              <a:rPr lang="uk-UA" sz="20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Пауль Хіндмент</a:t>
            </a:r>
          </a:p>
          <a:p>
            <a:r>
              <a:rPr lang="uk-UA" sz="20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Сергій Прокоф’єв</a:t>
            </a:r>
          </a:p>
          <a:p>
            <a:r>
              <a:rPr lang="uk-UA" sz="20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Ігор Стравинський</a:t>
            </a:r>
            <a:endParaRPr lang="uk-UA" sz="2000" b="1" i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88621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5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75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75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750"/>
                            </p:stCondLst>
                            <p:childTnLst>
                              <p:par>
                                <p:cTn id="5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75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250"/>
                            </p:stCondLst>
                            <p:childTnLst>
                              <p:par>
                                <p:cTn id="6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000"/>
                            </p:stCondLst>
                            <p:childTnLst>
                              <p:par>
                                <p:cTn id="6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7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750"/>
                            </p:stCondLst>
                            <p:childTnLst>
                              <p:par>
                                <p:cTn id="7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7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75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250"/>
                            </p:stCondLst>
                            <p:childTnLst>
                              <p:par>
                                <p:cTn id="8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75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000"/>
                            </p:stCondLst>
                            <p:childTnLst>
                              <p:par>
                                <p:cTn id="8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75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75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9836" y="476672"/>
            <a:ext cx="10971372" cy="864096"/>
          </a:xfrm>
        </p:spPr>
        <p:txBody>
          <a:bodyPr anchor="b">
            <a:noAutofit/>
          </a:bodyPr>
          <a:lstStyle/>
          <a:p>
            <a:pPr algn="ctr"/>
            <a:r>
              <a:rPr lang="uk-UA" sz="4400" b="1" dirty="0" smtClean="0">
                <a:solidFill>
                  <a:srgbClr val="0070C0"/>
                </a:solidFill>
              </a:rPr>
              <a:t>Архітектура</a:t>
            </a:r>
            <a:br>
              <a:rPr lang="uk-UA" sz="4400" b="1" dirty="0" smtClean="0">
                <a:solidFill>
                  <a:srgbClr val="0070C0"/>
                </a:solidFill>
              </a:rPr>
            </a:br>
            <a:endParaRPr lang="uk-UA" sz="44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9796" y="1340768"/>
            <a:ext cx="11017224" cy="52565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Своїм головним завданням неокласицизм в архітектурі бачив повернення до витоків європейської культури. Головною його особливістю є поєднання стриманих традицій з романтичними.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uk-UA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Некласичні споруди відрізняються більшою легкістю, витонченістю і прямолінійністю в порівнянні з класикою. Також прикметами неокласицизму є особлива увага до дотримання пропорцій, прагнення до монументальності, навіть помпезності. Архітектори не тільки копіюють античну ордерну систему, але прагнуть внести і нові 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нотки. </a:t>
            </a:r>
            <a:r>
              <a:rPr lang="uk-UA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Стиль характеризується стриманістю і навіть 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строгістю</a:t>
            </a:r>
          </a:p>
          <a:p>
            <a:pPr marL="0" indent="0">
              <a:buNone/>
            </a:pP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Неокласицизм  будувався вже не на чистому наслідуванні античних зразків, а на їх переосмислення. Стиль відтворював стародавні канони, поєднуючи їх з знахідками модерну і деякими національними досягненнями. Принципи були закладені ще в XVII столітті </a:t>
            </a:r>
            <a:r>
              <a:rPr lang="uk-UA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Андреа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Палладіо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який побудував чимало будинків у </a:t>
            </a:r>
            <a:r>
              <a:rPr lang="uk-UA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Віченці</a:t>
            </a:r>
            <a:r>
              <a:rPr lang="uk-UA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Ці споруди стали зразком для майбутніх поколінь архітекторів. Він порушив інтерес до прийомів античних зодчих і він не вщухала кілька століт</a:t>
            </a:r>
            <a:r>
              <a:rPr lang="uk-UA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ь.</a:t>
            </a:r>
            <a:endParaRPr lang="uk-UA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432268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3812" y="404664"/>
            <a:ext cx="10971372" cy="1066800"/>
          </a:xfrm>
        </p:spPr>
        <p:txBody>
          <a:bodyPr anchor="ctr">
            <a:normAutofit/>
          </a:bodyPr>
          <a:lstStyle/>
          <a:p>
            <a:pPr algn="ctr"/>
            <a:r>
              <a:rPr lang="ru-RU" sz="4000" dirty="0" err="1">
                <a:solidFill>
                  <a:srgbClr val="0070C0"/>
                </a:solidFill>
              </a:rPr>
              <a:t>Архітектурні</a:t>
            </a:r>
            <a:r>
              <a:rPr lang="ru-RU" sz="4000" dirty="0">
                <a:solidFill>
                  <a:srgbClr val="0070C0"/>
                </a:solidFill>
              </a:rPr>
              <a:t> </a:t>
            </a:r>
            <a:r>
              <a:rPr lang="ru-RU" sz="4000" dirty="0" err="1">
                <a:solidFill>
                  <a:srgbClr val="0070C0"/>
                </a:solidFill>
              </a:rPr>
              <a:t>споруди</a:t>
            </a:r>
            <a:r>
              <a:rPr lang="ru-RU" sz="4000" dirty="0">
                <a:solidFill>
                  <a:srgbClr val="0070C0"/>
                </a:solidFill>
              </a:rPr>
              <a:t> </a:t>
            </a:r>
            <a:r>
              <a:rPr lang="ru-RU" sz="4000" dirty="0" err="1">
                <a:solidFill>
                  <a:srgbClr val="0070C0"/>
                </a:solidFill>
              </a:rPr>
              <a:t>неокласицизму</a:t>
            </a:r>
            <a:r>
              <a:rPr lang="ru-RU" sz="4000" dirty="0">
                <a:solidFill>
                  <a:srgbClr val="0070C0"/>
                </a:solidFill>
              </a:rPr>
              <a:t/>
            </a:r>
            <a:br>
              <a:rPr lang="ru-RU" sz="4000" dirty="0">
                <a:solidFill>
                  <a:srgbClr val="0070C0"/>
                </a:solidFill>
              </a:rPr>
            </a:b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39" y="1471464"/>
            <a:ext cx="3696278" cy="25990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810" y="1471464"/>
            <a:ext cx="3465305" cy="23276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115" y="3101022"/>
            <a:ext cx="2225737" cy="13120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70" y="4070552"/>
            <a:ext cx="3696278" cy="20163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764" y="1471465"/>
            <a:ext cx="2473112" cy="16295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248" y="3799100"/>
            <a:ext cx="3383516" cy="228781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116" y="4413051"/>
            <a:ext cx="2729792" cy="16738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85267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750"/>
                            </p:stCondLst>
                            <p:childTnLst>
                              <p:par>
                                <p:cTn id="3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75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860" y="152400"/>
            <a:ext cx="10971372" cy="1066800"/>
          </a:xfrm>
        </p:spPr>
        <p:txBody>
          <a:bodyPr anchor="ctr"/>
          <a:lstStyle/>
          <a:p>
            <a:pPr algn="ctr"/>
            <a:r>
              <a:rPr lang="ru-RU" b="1" dirty="0"/>
              <a:t>Владислав </a:t>
            </a:r>
            <a:r>
              <a:rPr lang="ru-RU" b="1" dirty="0" err="1" smtClean="0"/>
              <a:t>Городецький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764" y="1219200"/>
            <a:ext cx="8712968" cy="510465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Владислав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Городецький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український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польський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архітектор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підприємець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меценат, поляк за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походженням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Автор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будинку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химерами та Собору святого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Миколая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Києві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Прозваний «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київським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Гауді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Україні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спорудив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понад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будівель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Будинок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Національного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художнього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музею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України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Римо-католицький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костел Святого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Миколая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uk-UA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Будинок з химерами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041" y="1052737"/>
            <a:ext cx="3304192" cy="2664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64233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5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750"/>
                            </p:stCondLst>
                            <p:childTnLst>
                              <p:par>
                                <p:cTn id="3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0036" y="332656"/>
            <a:ext cx="6624736" cy="79208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Костел Святого </a:t>
            </a:r>
            <a:r>
              <a:rPr lang="uk-UA" b="1" dirty="0" smtClean="0">
                <a:solidFill>
                  <a:srgbClr val="0070C0"/>
                </a:solidFill>
              </a:rPr>
              <a:t>Миколая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8903" y="1933601"/>
            <a:ext cx="10887001" cy="4924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одна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двох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римо-католицьких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церков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побудовані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Києві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Розташована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самому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міста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вулиці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Великій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Васильківський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Церква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сконструйована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1899-1909 роках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побудована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15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неоготичному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київським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архітектором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Владиславом </a:t>
            </a:r>
            <a:r>
              <a:rPr lang="ru-RU" sz="15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Городецьким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ru-RU" sz="15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Миколаївський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костел — одна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найцікавіших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споруд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архітектури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початку 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XX ст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Збудований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стилізованих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неоготичних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формах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високими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стрілчастими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шпилями,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вирізняється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стрункими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пропорціями,легкістю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ясністю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композиційної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У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планово-просторовій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композиції костел св. Миколая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вирішено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вигляді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хрещатої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базиліки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розвинутим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трансептом,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двома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вежами на головному,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західному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фасаді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меншою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третьою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над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середхрестям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сигнатуркою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дзвоном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Головну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увагу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зосереджено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західному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фасаді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трьома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порталами,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величезним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вітражованим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круглим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вікном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-«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трояндою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над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яким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підноситься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трикутний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фронтон.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Обабіч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готичні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фіали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ажурні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стрільчасті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вежі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висота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споруди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55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метрів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ru-RU" sz="15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Бездоганна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пропорційність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врівноваженість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всіх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довершеність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ясність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композиційного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задуму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поєднуються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таким само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бездоганним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виконанням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кожної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деталі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починаючи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від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скульптурних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зображень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святих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фасаді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закінчуючи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латунними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дверними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ручками,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завісами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засувками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Впадають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око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сірі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ящірки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ховаються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шпаринах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архітектурних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форм – то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вже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дійсно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задум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Городецького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вправна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рука Е. Сала.</a:t>
            </a:r>
          </a:p>
          <a:p>
            <a:pPr marL="0" indent="0">
              <a:buNone/>
            </a:pP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1909 </a:t>
            </a:r>
            <a:r>
              <a:rPr lang="ru-RU" sz="15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костел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було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освячено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хоча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споруда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остаточно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добудована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r>
              <a:rPr lang="ru-RU" sz="15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Після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1917 </a:t>
            </a:r>
            <a:r>
              <a:rPr lang="ru-RU" sz="15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pоку</a:t>
            </a:r>
            <a:r>
              <a:rPr lang="ru-RU" sz="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костел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закрили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У 1930-ті роки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він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використовувався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як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складське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приміщення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пізніше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тут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був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розташований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архів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Під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час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Великої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Вітчизняної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війни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будівля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храму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значно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зруйнована</a:t>
            </a:r>
            <a:r>
              <a:rPr lang="ru-RU" sz="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8712" y="0"/>
            <a:ext cx="1454384" cy="20199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3" y="0"/>
            <a:ext cx="2578296" cy="184953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5174209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7828" y="404664"/>
            <a:ext cx="10971372" cy="1066800"/>
          </a:xfrm>
        </p:spPr>
        <p:txBody>
          <a:bodyPr anchor="ctr"/>
          <a:lstStyle/>
          <a:p>
            <a:pPr algn="ctr"/>
            <a:r>
              <a:rPr lang="ru-RU" b="1" dirty="0" err="1"/>
              <a:t>Творчість</a:t>
            </a:r>
            <a:r>
              <a:rPr lang="ru-RU" b="1" dirty="0"/>
              <a:t> Владислава </a:t>
            </a:r>
            <a:r>
              <a:rPr lang="ru-RU" b="1" dirty="0" err="1"/>
              <a:t>Городецького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1196752"/>
            <a:ext cx="4229824" cy="30342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4231003"/>
            <a:ext cx="4695198" cy="22964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014" y="1372678"/>
            <a:ext cx="3644602" cy="26241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556" y="4082752"/>
            <a:ext cx="2563890" cy="23042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26" y="1051777"/>
            <a:ext cx="2393424" cy="3324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200" y="4174430"/>
            <a:ext cx="3175000" cy="2120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596530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Маркетинг 16:9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13666147_TF02801084.potx" id="{C1AE67EC-C237-4F06-A8CE-74B0880EE6A9}" vid="{EDA79D50-06F2-4F43-8B9F-E687A83B5943}"/>
    </a:ext>
  </a:extLst>
</a:theme>
</file>

<file path=ppt/theme/theme2.xml><?xml version="1.0" encoding="utf-8"?>
<a:theme xmlns:a="http://schemas.openxmlformats.org/drawingml/2006/main" name="Тема Office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7F9B8BCC-BF24-4800-92E1-9F891BBB27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CB2C71-1ED8-4540-B003-293B5E75C7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AACE6D-8EB6-447A-8DFD-C2C0C52916AC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для бизнеса и маркетинга в оформлении со стеклянным небоскребом (широкоэкранный формат)</Template>
  <TotalTime>168</TotalTime>
  <Words>622</Words>
  <Application>Microsoft Office PowerPoint</Application>
  <PresentationFormat>Произвольный</PresentationFormat>
  <Paragraphs>56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Маркетинг 16:9</vt:lpstr>
      <vt:lpstr>Лекція 8. Неокласицизм</vt:lpstr>
      <vt:lpstr>План</vt:lpstr>
      <vt:lpstr>Неокласицизм</vt:lpstr>
      <vt:lpstr>Ознаки неокласицизму</vt:lpstr>
      <vt:lpstr>Творчість течії неокласицизму </vt:lpstr>
      <vt:lpstr>Представники неокласицизму</vt:lpstr>
      <vt:lpstr>Архітектура </vt:lpstr>
      <vt:lpstr>Архітектурні споруди неокласицизму </vt:lpstr>
      <vt:lpstr>Владислав Городецький </vt:lpstr>
      <vt:lpstr>Костел Святого Миколая </vt:lpstr>
      <vt:lpstr>Творчість Владислава Городецького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Повернення до ідеалів минулого. Неокласицизм. Архітектура</dc:title>
  <dc:creator>Катя Мироненко</dc:creator>
  <cp:lastModifiedBy>Admin</cp:lastModifiedBy>
  <cp:revision>21</cp:revision>
  <dcterms:created xsi:type="dcterms:W3CDTF">2017-12-11T18:00:11Z</dcterms:created>
  <dcterms:modified xsi:type="dcterms:W3CDTF">2023-03-15T17:57:02Z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