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8" r:id="rId10"/>
    <p:sldId id="269" r:id="rId11"/>
    <p:sldId id="273" r:id="rId12"/>
    <p:sldId id="274" r:id="rId13"/>
    <p:sldId id="276" r:id="rId14"/>
    <p:sldId id="277" r:id="rId15"/>
    <p:sldId id="280" r:id="rId16"/>
    <p:sldId id="281" r:id="rId17"/>
    <p:sldId id="285" r:id="rId18"/>
    <p:sldId id="293" r:id="rId19"/>
    <p:sldId id="294" r:id="rId20"/>
    <p:sldId id="305" r:id="rId21"/>
    <p:sldId id="309" r:id="rId22"/>
    <p:sldId id="315" r:id="rId23"/>
    <p:sldId id="317" r:id="rId24"/>
    <p:sldId id="318" r:id="rId25"/>
    <p:sldId id="321" r:id="rId26"/>
    <p:sldId id="326" r:id="rId27"/>
    <p:sldId id="327" r:id="rId28"/>
    <p:sldId id="328" r:id="rId29"/>
    <p:sldId id="329" r:id="rId30"/>
    <p:sldId id="332" r:id="rId31"/>
    <p:sldId id="334" r:id="rId32"/>
    <p:sldId id="335" r:id="rId33"/>
    <p:sldId id="336" r:id="rId34"/>
    <p:sldId id="337" r:id="rId35"/>
    <p:sldId id="338" r:id="rId36"/>
    <p:sldId id="339" r:id="rId37"/>
    <p:sldId id="340" r:id="rId38"/>
    <p:sldId id="348" r:id="rId39"/>
    <p:sldId id="358" r:id="rId4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68BAB1-21F9-4884-AC73-71D46E555F8C}" v="1085" dt="2023-02-23T21:46:38.6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24.02.2023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24.02.2023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24.02.2023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24.02.2023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FB946D7-1CA4-446E-8795-007CACFDE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2416F2-BC84-4D7C-80C6-6296C10C3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95338" y="981075"/>
            <a:ext cx="10601325" cy="4552949"/>
          </a:xfrm>
          <a:prstGeom prst="rect">
            <a:avLst/>
          </a:prstGeom>
          <a:solidFill>
            <a:schemeClr val="bg1"/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37097" y="1428750"/>
            <a:ext cx="9117807" cy="2105026"/>
          </a:xfrm>
        </p:spPr>
        <p:txBody>
          <a:bodyPr>
            <a:normAutofit/>
          </a:bodyPr>
          <a:lstStyle/>
          <a:p>
            <a:r>
              <a:rPr lang="ru-RU" dirty="0" err="1">
                <a:cs typeface="Calibri Light"/>
              </a:rPr>
              <a:t>Дихальна</a:t>
            </a:r>
            <a:r>
              <a:rPr lang="ru-RU" dirty="0">
                <a:cs typeface="Calibri Light"/>
              </a:rPr>
              <a:t> система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37097" y="3960557"/>
            <a:ext cx="9117807" cy="109721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ru-RU" dirty="0" err="1">
                <a:cs typeface="Calibri"/>
              </a:rPr>
              <a:t>Анатомія</a:t>
            </a:r>
            <a:r>
              <a:rPr lang="ru-RU" dirty="0">
                <a:cs typeface="Calibri"/>
              </a:rPr>
              <a:t> і </a:t>
            </a:r>
            <a:r>
              <a:rPr lang="ru-RU" dirty="0" err="1">
                <a:cs typeface="Calibri"/>
              </a:rPr>
              <a:t>фізіологія</a:t>
            </a:r>
            <a:endParaRPr lang="ru-RU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30623A-AB89-4E04-AC9A-2BAFBF85AE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52800" y="3771366"/>
            <a:ext cx="5486400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8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0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643B6E-99B8-58DA-1879-D8E114847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610" y="2121763"/>
            <a:ext cx="3822192" cy="377301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ru-RU" sz="2000" b="1" dirty="0">
                <a:solidFill>
                  <a:schemeClr val="bg1"/>
                </a:solidFill>
                <a:ea typeface="+mn-lt"/>
                <a:cs typeface="+mn-lt"/>
              </a:rPr>
              <a:t>Система </a:t>
            </a:r>
            <a:r>
              <a:rPr lang="ru-RU" sz="2000" b="1" dirty="0" err="1">
                <a:solidFill>
                  <a:schemeClr val="bg1"/>
                </a:solidFill>
                <a:ea typeface="+mn-lt"/>
                <a:cs typeface="+mn-lt"/>
              </a:rPr>
              <a:t>органів</a:t>
            </a:r>
            <a:r>
              <a:rPr lang="ru-RU" sz="2000" b="1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ea typeface="+mn-lt"/>
                <a:cs typeface="+mn-lt"/>
              </a:rPr>
              <a:t>дихання</a:t>
            </a:r>
            <a:r>
              <a:rPr lang="ru-RU" sz="2000" dirty="0">
                <a:solidFill>
                  <a:schemeClr val="bg1"/>
                </a:solidFill>
                <a:ea typeface="+mn-lt"/>
                <a:cs typeface="+mn-lt"/>
              </a:rPr>
              <a:t> </a:t>
            </a:r>
            <a:r>
              <a:rPr lang="ru-RU" sz="2000" dirty="0" err="1">
                <a:solidFill>
                  <a:schemeClr val="bg1"/>
                </a:solidFill>
                <a:ea typeface="+mn-lt"/>
                <a:cs typeface="+mn-lt"/>
              </a:rPr>
              <a:t>складається</a:t>
            </a:r>
            <a:r>
              <a:rPr lang="ru-RU" sz="2000" dirty="0">
                <a:solidFill>
                  <a:schemeClr val="bg1"/>
                </a:solidFill>
                <a:ea typeface="+mn-lt"/>
                <a:cs typeface="+mn-lt"/>
              </a:rPr>
              <a:t> з </a:t>
            </a:r>
            <a:r>
              <a:rPr lang="ru-RU" sz="2000" b="1" dirty="0" err="1">
                <a:solidFill>
                  <a:schemeClr val="bg1"/>
                </a:solidFill>
                <a:ea typeface="+mn-lt"/>
                <a:cs typeface="+mn-lt"/>
              </a:rPr>
              <a:t>повітроносних</a:t>
            </a:r>
            <a:r>
              <a:rPr lang="ru-RU" sz="2000" b="1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ea typeface="+mn-lt"/>
                <a:cs typeface="+mn-lt"/>
              </a:rPr>
              <a:t>шляхів</a:t>
            </a:r>
            <a:r>
              <a:rPr lang="ru-RU" sz="2000" dirty="0">
                <a:solidFill>
                  <a:schemeClr val="bg1"/>
                </a:solidFill>
                <a:ea typeface="+mn-lt"/>
                <a:cs typeface="+mn-lt"/>
              </a:rPr>
              <a:t> і </a:t>
            </a:r>
            <a:r>
              <a:rPr lang="ru-RU" sz="2000" b="1" dirty="0" err="1">
                <a:solidFill>
                  <a:schemeClr val="bg1"/>
                </a:solidFill>
                <a:ea typeface="+mn-lt"/>
                <a:cs typeface="+mn-lt"/>
              </a:rPr>
              <a:t>легенів</a:t>
            </a:r>
            <a:r>
              <a:rPr lang="ru-RU" sz="2000" dirty="0">
                <a:solidFill>
                  <a:schemeClr val="bg1"/>
                </a:solidFill>
                <a:ea typeface="+mn-lt"/>
                <a:cs typeface="+mn-lt"/>
              </a:rPr>
              <a:t>.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sz="2000" dirty="0">
                <a:solidFill>
                  <a:schemeClr val="bg1"/>
                </a:solidFill>
                <a:ea typeface="+mn-lt"/>
                <a:cs typeface="+mn-lt"/>
              </a:rPr>
              <a:t>До </a:t>
            </a:r>
            <a:r>
              <a:rPr lang="ru-RU" sz="2000" b="1" dirty="0" err="1">
                <a:solidFill>
                  <a:schemeClr val="bg1"/>
                </a:solidFill>
                <a:ea typeface="+mn-lt"/>
                <a:cs typeface="+mn-lt"/>
              </a:rPr>
              <a:t>верхніх</a:t>
            </a:r>
            <a:r>
              <a:rPr lang="ru-RU" sz="2000" dirty="0">
                <a:solidFill>
                  <a:schemeClr val="bg1"/>
                </a:solidFill>
                <a:ea typeface="+mn-lt"/>
                <a:cs typeface="+mn-lt"/>
              </a:rPr>
              <a:t> </a:t>
            </a:r>
            <a:r>
              <a:rPr lang="ru-RU" sz="2000" dirty="0" err="1">
                <a:solidFill>
                  <a:schemeClr val="bg1"/>
                </a:solidFill>
                <a:ea typeface="+mn-lt"/>
                <a:cs typeface="+mn-lt"/>
              </a:rPr>
              <a:t>повітроносних</a:t>
            </a:r>
            <a:r>
              <a:rPr lang="ru-RU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ea typeface="+mn-lt"/>
                <a:cs typeface="+mn-lt"/>
              </a:rPr>
              <a:t>шляхів</a:t>
            </a:r>
            <a:r>
              <a:rPr lang="ru-RU" sz="2000" dirty="0">
                <a:solidFill>
                  <a:schemeClr val="bg1"/>
                </a:solidFill>
                <a:ea typeface="+mn-lt"/>
                <a:cs typeface="+mn-lt"/>
              </a:rPr>
              <a:t> належать: </a:t>
            </a:r>
            <a:r>
              <a:rPr lang="ru-RU" sz="2000" b="1" dirty="0" err="1">
                <a:solidFill>
                  <a:schemeClr val="bg1"/>
                </a:solidFill>
                <a:ea typeface="+mn-lt"/>
                <a:cs typeface="+mn-lt"/>
              </a:rPr>
              <a:t>носова</a:t>
            </a:r>
            <a:r>
              <a:rPr lang="ru-RU" sz="2000" b="1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ea typeface="+mn-lt"/>
                <a:cs typeface="+mn-lt"/>
              </a:rPr>
              <a:t>порожнина</a:t>
            </a:r>
            <a:r>
              <a:rPr lang="ru-RU" sz="2000" dirty="0">
                <a:solidFill>
                  <a:schemeClr val="bg1"/>
                </a:solidFill>
                <a:ea typeface="+mn-lt"/>
                <a:cs typeface="+mn-lt"/>
              </a:rPr>
              <a:t>, </a:t>
            </a:r>
            <a:r>
              <a:rPr lang="ru-RU" sz="2000" b="1" dirty="0">
                <a:solidFill>
                  <a:schemeClr val="bg1"/>
                </a:solidFill>
                <a:ea typeface="+mn-lt"/>
                <a:cs typeface="+mn-lt"/>
              </a:rPr>
              <a:t>носоглотка</a:t>
            </a:r>
            <a:r>
              <a:rPr lang="ru-RU" sz="2000" dirty="0">
                <a:solidFill>
                  <a:schemeClr val="bg1"/>
                </a:solidFill>
                <a:ea typeface="+mn-lt"/>
                <a:cs typeface="+mn-lt"/>
              </a:rPr>
              <a:t>, а до </a:t>
            </a:r>
            <a:r>
              <a:rPr lang="ru-RU" sz="2000" b="1" dirty="0" err="1">
                <a:solidFill>
                  <a:schemeClr val="bg1"/>
                </a:solidFill>
                <a:ea typeface="+mn-lt"/>
                <a:cs typeface="+mn-lt"/>
              </a:rPr>
              <a:t>нижніх</a:t>
            </a:r>
            <a:r>
              <a:rPr lang="ru-RU" sz="2000" dirty="0">
                <a:solidFill>
                  <a:schemeClr val="bg1"/>
                </a:solidFill>
                <a:ea typeface="+mn-lt"/>
                <a:cs typeface="+mn-lt"/>
              </a:rPr>
              <a:t> —</a:t>
            </a:r>
            <a:r>
              <a:rPr lang="ru-RU" sz="2000" b="1" dirty="0">
                <a:solidFill>
                  <a:schemeClr val="bg1"/>
                </a:solidFill>
                <a:ea typeface="+mn-lt"/>
                <a:cs typeface="+mn-lt"/>
              </a:rPr>
              <a:t>гортань</a:t>
            </a:r>
            <a:r>
              <a:rPr lang="ru-RU" sz="2000" dirty="0">
                <a:solidFill>
                  <a:schemeClr val="bg1"/>
                </a:solidFill>
                <a:ea typeface="+mn-lt"/>
                <a:cs typeface="+mn-lt"/>
              </a:rPr>
              <a:t>, </a:t>
            </a:r>
            <a:r>
              <a:rPr lang="ru-RU" sz="2000" b="1" dirty="0">
                <a:solidFill>
                  <a:schemeClr val="bg1"/>
                </a:solidFill>
                <a:ea typeface="+mn-lt"/>
                <a:cs typeface="+mn-lt"/>
              </a:rPr>
              <a:t>трахея</a:t>
            </a:r>
            <a:r>
              <a:rPr lang="ru-RU" sz="2000" dirty="0">
                <a:solidFill>
                  <a:schemeClr val="bg1"/>
                </a:solidFill>
                <a:ea typeface="+mn-lt"/>
                <a:cs typeface="+mn-lt"/>
              </a:rPr>
              <a:t> і </a:t>
            </a:r>
            <a:r>
              <a:rPr lang="ru-RU" sz="2000" b="1" dirty="0">
                <a:solidFill>
                  <a:schemeClr val="bg1"/>
                </a:solidFill>
                <a:ea typeface="+mn-lt"/>
                <a:cs typeface="+mn-lt"/>
              </a:rPr>
              <a:t>бронхи</a:t>
            </a:r>
            <a:r>
              <a:rPr lang="ru-RU" sz="2000" dirty="0">
                <a:solidFill>
                  <a:schemeClr val="bg1"/>
                </a:solidFill>
                <a:ea typeface="+mn-lt"/>
                <a:cs typeface="+mn-lt"/>
              </a:rPr>
              <a:t>. Органом </a:t>
            </a:r>
            <a:r>
              <a:rPr lang="ru-RU" sz="2000" dirty="0" err="1">
                <a:solidFill>
                  <a:schemeClr val="bg1"/>
                </a:solidFill>
                <a:ea typeface="+mn-lt"/>
                <a:cs typeface="+mn-lt"/>
              </a:rPr>
              <a:t>повітряного</a:t>
            </a:r>
            <a:r>
              <a:rPr lang="ru-RU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ea typeface="+mn-lt"/>
                <a:cs typeface="+mn-lt"/>
              </a:rPr>
              <a:t>дихання</a:t>
            </a:r>
            <a:r>
              <a:rPr lang="ru-RU" sz="2000" dirty="0">
                <a:solidFill>
                  <a:schemeClr val="bg1"/>
                </a:solidFill>
                <a:ea typeface="+mn-lt"/>
                <a:cs typeface="+mn-lt"/>
              </a:rPr>
              <a:t> є </a:t>
            </a:r>
            <a:r>
              <a:rPr lang="ru-RU" sz="2000" b="1" dirty="0" err="1">
                <a:solidFill>
                  <a:schemeClr val="bg1"/>
                </a:solidFill>
                <a:ea typeface="+mn-lt"/>
                <a:cs typeface="+mn-lt"/>
              </a:rPr>
              <a:t>легені</a:t>
            </a:r>
            <a:r>
              <a:rPr lang="ru-RU" sz="2000" dirty="0">
                <a:solidFill>
                  <a:schemeClr val="bg1"/>
                </a:solidFill>
                <a:ea typeface="+mn-lt"/>
                <a:cs typeface="+mn-lt"/>
              </a:rPr>
              <a:t>.</a:t>
            </a:r>
            <a:br>
              <a:rPr lang="ru-RU" sz="2000" dirty="0">
                <a:ea typeface="+mn-lt"/>
                <a:cs typeface="+mn-lt"/>
              </a:rPr>
            </a:br>
            <a:r>
              <a:rPr lang="ru-RU" sz="2000" dirty="0">
                <a:ea typeface="+mn-lt"/>
                <a:cs typeface="+mn-lt"/>
              </a:rPr>
              <a:t> </a:t>
            </a:r>
            <a:br>
              <a:rPr lang="ru-RU" sz="2000" dirty="0">
                <a:ea typeface="+mn-lt"/>
                <a:cs typeface="+mn-lt"/>
              </a:rPr>
            </a:br>
            <a:endParaRPr lang="ru-RU" sz="2000" dirty="0">
              <a:ea typeface="+mn-lt"/>
              <a:cs typeface="+mn-lt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65CDD231-1A06-7B4E-77D9-FB4A1A182D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396" y="1608025"/>
            <a:ext cx="7459292" cy="3500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526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970137-86E4-286B-D0F0-979D428B6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04" y="1756944"/>
            <a:ext cx="5586805" cy="5488948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r>
              <a:rPr lang="ru-RU" sz="2000" dirty="0" err="1">
                <a:cs typeface="Calibri"/>
              </a:rPr>
              <a:t>Повітря</a:t>
            </a:r>
            <a:r>
              <a:rPr lang="ru-RU" sz="2000" dirty="0">
                <a:cs typeface="Calibri"/>
              </a:rPr>
              <a:t> </a:t>
            </a:r>
            <a:r>
              <a:rPr lang="ru-RU" sz="2000" dirty="0" err="1">
                <a:cs typeface="Calibri"/>
              </a:rPr>
              <a:t>потрапляє</a:t>
            </a:r>
            <a:r>
              <a:rPr lang="ru-RU" sz="2000" dirty="0">
                <a:cs typeface="Calibri"/>
              </a:rPr>
              <a:t> у </a:t>
            </a:r>
            <a:r>
              <a:rPr lang="ru-RU" sz="2000" dirty="0" err="1">
                <a:cs typeface="Calibri"/>
              </a:rPr>
              <a:t>порожнину</a:t>
            </a:r>
            <a:r>
              <a:rPr lang="ru-RU" sz="2000" dirty="0">
                <a:cs typeface="Calibri"/>
              </a:rPr>
              <a:t> носа через </a:t>
            </a:r>
            <a:r>
              <a:rPr lang="ru-RU" sz="2000" dirty="0" err="1">
                <a:cs typeface="Calibri"/>
              </a:rPr>
              <a:t>ніздрі</a:t>
            </a:r>
            <a:r>
              <a:rPr lang="ru-RU" sz="2000" dirty="0">
                <a:cs typeface="Calibri"/>
              </a:rPr>
              <a:t>. Носова </a:t>
            </a:r>
            <a:r>
              <a:rPr lang="ru-RU" sz="2000" dirty="0" err="1">
                <a:cs typeface="Calibri"/>
              </a:rPr>
              <a:t>порожнина</a:t>
            </a:r>
            <a:r>
              <a:rPr lang="ru-RU" sz="2000" dirty="0">
                <a:cs typeface="Calibri"/>
              </a:rPr>
              <a:t> </a:t>
            </a:r>
            <a:r>
              <a:rPr lang="ru-RU" sz="2000" dirty="0" err="1">
                <a:cs typeface="Calibri"/>
              </a:rPr>
              <a:t>поділяється</a:t>
            </a:r>
            <a:r>
              <a:rPr lang="ru-RU" sz="2000" dirty="0">
                <a:cs typeface="Calibri"/>
              </a:rPr>
              <a:t> </a:t>
            </a:r>
            <a:r>
              <a:rPr lang="ru-RU" sz="2000" dirty="0" err="1">
                <a:cs typeface="Calibri"/>
              </a:rPr>
              <a:t>кістково-хрящовою</a:t>
            </a:r>
            <a:r>
              <a:rPr lang="ru-RU" sz="2000" dirty="0">
                <a:cs typeface="Calibri"/>
              </a:rPr>
              <a:t> </a:t>
            </a:r>
            <a:r>
              <a:rPr lang="ru-RU" sz="2000" dirty="0" err="1">
                <a:cs typeface="Calibri"/>
              </a:rPr>
              <a:t>перегородкою</a:t>
            </a:r>
            <a:r>
              <a:rPr lang="ru-RU" sz="2000" dirty="0">
                <a:cs typeface="Calibri"/>
              </a:rPr>
              <a:t> на </a:t>
            </a:r>
            <a:r>
              <a:rPr lang="ru-RU" sz="2000" dirty="0" err="1">
                <a:cs typeface="Calibri"/>
              </a:rPr>
              <a:t>дві</a:t>
            </a:r>
            <a:r>
              <a:rPr lang="ru-RU" sz="2000" dirty="0">
                <a:cs typeface="Calibri"/>
              </a:rPr>
              <a:t> </a:t>
            </a:r>
            <a:r>
              <a:rPr lang="ru-RU" sz="2000" dirty="0" err="1">
                <a:cs typeface="Calibri"/>
              </a:rPr>
              <a:t>половини</a:t>
            </a:r>
            <a:r>
              <a:rPr lang="ru-RU" sz="2000" dirty="0">
                <a:cs typeface="Calibri"/>
              </a:rPr>
              <a:t> — </a:t>
            </a:r>
            <a:r>
              <a:rPr lang="ru-RU" sz="2000" dirty="0" err="1">
                <a:cs typeface="Calibri"/>
              </a:rPr>
              <a:t>ліву</a:t>
            </a:r>
            <a:r>
              <a:rPr lang="ru-RU" sz="2000" dirty="0">
                <a:cs typeface="Calibri"/>
              </a:rPr>
              <a:t> і праву. У </a:t>
            </a:r>
            <a:r>
              <a:rPr lang="ru-RU" sz="2000" dirty="0" err="1">
                <a:cs typeface="Calibri"/>
              </a:rPr>
              <a:t>кожній</a:t>
            </a:r>
            <a:r>
              <a:rPr lang="ru-RU" sz="2000" dirty="0">
                <a:cs typeface="Calibri"/>
              </a:rPr>
              <a:t> з них є три </a:t>
            </a:r>
            <a:r>
              <a:rPr lang="ru-RU" sz="2000" dirty="0" err="1">
                <a:cs typeface="Calibri"/>
              </a:rPr>
              <a:t>звивисті</a:t>
            </a:r>
            <a:r>
              <a:rPr lang="ru-RU" sz="2000" dirty="0">
                <a:cs typeface="Calibri"/>
              </a:rPr>
              <a:t> </a:t>
            </a:r>
            <a:r>
              <a:rPr lang="ru-RU" sz="2000" dirty="0" err="1">
                <a:cs typeface="Calibri"/>
              </a:rPr>
              <a:t>носові</a:t>
            </a:r>
            <a:r>
              <a:rPr lang="ru-RU" sz="2000" dirty="0">
                <a:cs typeface="Calibri"/>
              </a:rPr>
              <a:t> ходи: </a:t>
            </a:r>
            <a:r>
              <a:rPr lang="ru-RU" sz="2000" dirty="0" err="1">
                <a:cs typeface="Calibri"/>
              </a:rPr>
              <a:t>верхній</a:t>
            </a:r>
            <a:r>
              <a:rPr lang="ru-RU" sz="2000" dirty="0">
                <a:cs typeface="Calibri"/>
              </a:rPr>
              <a:t>, </a:t>
            </a:r>
            <a:r>
              <a:rPr lang="ru-RU" sz="2000" dirty="0" err="1">
                <a:cs typeface="Calibri"/>
              </a:rPr>
              <a:t>середній</a:t>
            </a:r>
            <a:r>
              <a:rPr lang="ru-RU" sz="2000" dirty="0">
                <a:cs typeface="Calibri"/>
              </a:rPr>
              <a:t> та </a:t>
            </a:r>
            <a:r>
              <a:rPr lang="ru-RU" sz="2000" dirty="0" err="1">
                <a:cs typeface="Calibri"/>
              </a:rPr>
              <a:t>нижній</a:t>
            </a:r>
            <a:r>
              <a:rPr lang="ru-RU" sz="2000" dirty="0">
                <a:cs typeface="Calibri"/>
              </a:rPr>
              <a:t>. До </a:t>
            </a:r>
            <a:r>
              <a:rPr lang="ru-RU" sz="2000" dirty="0" err="1">
                <a:cs typeface="Calibri"/>
              </a:rPr>
              <a:t>нижнього</a:t>
            </a:r>
            <a:r>
              <a:rPr lang="ru-RU" sz="2000" dirty="0">
                <a:cs typeface="Calibri"/>
              </a:rPr>
              <a:t> </a:t>
            </a:r>
            <a:r>
              <a:rPr lang="ru-RU" sz="2000" dirty="0" err="1">
                <a:cs typeface="Calibri"/>
              </a:rPr>
              <a:t>відкривається</a:t>
            </a:r>
            <a:r>
              <a:rPr lang="ru-RU" sz="2000" dirty="0">
                <a:cs typeface="Calibri"/>
              </a:rPr>
              <a:t> </a:t>
            </a:r>
            <a:r>
              <a:rPr lang="ru-RU" sz="2000" dirty="0" err="1">
                <a:cs typeface="Calibri"/>
              </a:rPr>
              <a:t>носослізний</a:t>
            </a:r>
            <a:r>
              <a:rPr lang="ru-RU" sz="2000" dirty="0">
                <a:cs typeface="Calibri"/>
              </a:rPr>
              <a:t> канал. У </a:t>
            </a:r>
            <a:r>
              <a:rPr lang="ru-RU" sz="2000" dirty="0" err="1">
                <a:cs typeface="Calibri"/>
              </a:rPr>
              <a:t>слизовій</a:t>
            </a:r>
            <a:r>
              <a:rPr lang="ru-RU" sz="2000" dirty="0">
                <a:cs typeface="Calibri"/>
              </a:rPr>
              <a:t> </a:t>
            </a:r>
            <a:r>
              <a:rPr lang="ru-RU" sz="2000" dirty="0" err="1">
                <a:cs typeface="Calibri"/>
              </a:rPr>
              <a:t>оболонці</a:t>
            </a:r>
            <a:r>
              <a:rPr lang="ru-RU" sz="2000" dirty="0">
                <a:cs typeface="Calibri"/>
              </a:rPr>
              <a:t> </a:t>
            </a:r>
            <a:r>
              <a:rPr lang="ru-RU" sz="2000" dirty="0" err="1">
                <a:cs typeface="Calibri"/>
              </a:rPr>
              <a:t>верхнього</a:t>
            </a:r>
            <a:r>
              <a:rPr lang="ru-RU" sz="2000" dirty="0">
                <a:cs typeface="Calibri"/>
              </a:rPr>
              <a:t> — </a:t>
            </a:r>
            <a:r>
              <a:rPr lang="ru-RU" sz="2000" dirty="0" err="1">
                <a:cs typeface="Calibri"/>
              </a:rPr>
              <a:t>містяться</a:t>
            </a:r>
            <a:r>
              <a:rPr lang="ru-RU" sz="2000" dirty="0">
                <a:cs typeface="Calibri"/>
              </a:rPr>
              <a:t> </a:t>
            </a:r>
            <a:r>
              <a:rPr lang="ru-RU" sz="2000" dirty="0" err="1">
                <a:cs typeface="Calibri"/>
              </a:rPr>
              <a:t>рецептори</a:t>
            </a:r>
            <a:r>
              <a:rPr lang="ru-RU" sz="2000" dirty="0">
                <a:cs typeface="Calibri"/>
              </a:rPr>
              <a:t> </a:t>
            </a:r>
            <a:r>
              <a:rPr lang="ru-RU" sz="2000" dirty="0" err="1">
                <a:cs typeface="Calibri"/>
              </a:rPr>
              <a:t>нюхового</a:t>
            </a:r>
            <a:r>
              <a:rPr lang="ru-RU" sz="2000" dirty="0">
                <a:cs typeface="Calibri"/>
              </a:rPr>
              <a:t> </a:t>
            </a:r>
            <a:r>
              <a:rPr lang="ru-RU" sz="2000" dirty="0" err="1">
                <a:cs typeface="Calibri"/>
              </a:rPr>
              <a:t>аналізатора</a:t>
            </a:r>
            <a:r>
              <a:rPr lang="ru-RU" sz="2000" dirty="0">
                <a:cs typeface="Calibri"/>
              </a:rPr>
              <a:t>. </a:t>
            </a:r>
            <a:r>
              <a:rPr lang="ru-RU" sz="2000" dirty="0" err="1">
                <a:cs typeface="Calibri"/>
              </a:rPr>
              <a:t>Якщо</a:t>
            </a:r>
            <a:r>
              <a:rPr lang="ru-RU" sz="2000" dirty="0">
                <a:cs typeface="Calibri"/>
              </a:rPr>
              <a:t> до </a:t>
            </a:r>
            <a:r>
              <a:rPr lang="ru-RU" sz="2000" dirty="0" err="1">
                <a:cs typeface="Calibri"/>
              </a:rPr>
              <a:t>носової</a:t>
            </a:r>
            <a:r>
              <a:rPr lang="ru-RU" sz="2000" dirty="0">
                <a:cs typeface="Calibri"/>
              </a:rPr>
              <a:t> </a:t>
            </a:r>
            <a:r>
              <a:rPr lang="ru-RU" sz="2000" dirty="0" err="1">
                <a:cs typeface="Calibri"/>
              </a:rPr>
              <a:t>порожнини</a:t>
            </a:r>
            <a:r>
              <a:rPr lang="ru-RU" sz="2000" dirty="0">
                <a:cs typeface="Calibri"/>
              </a:rPr>
              <a:t> </a:t>
            </a:r>
            <a:r>
              <a:rPr lang="ru-RU" sz="2000" dirty="0" err="1">
                <a:cs typeface="Calibri"/>
              </a:rPr>
              <a:t>потрапляють</a:t>
            </a:r>
            <a:r>
              <a:rPr lang="ru-RU" sz="2000" dirty="0">
                <a:cs typeface="Calibri"/>
              </a:rPr>
              <a:t> </a:t>
            </a:r>
            <a:r>
              <a:rPr lang="ru-RU" sz="2000" dirty="0" err="1">
                <a:cs typeface="Calibri"/>
              </a:rPr>
              <a:t>мікроорганізми</a:t>
            </a:r>
            <a:r>
              <a:rPr lang="ru-RU" sz="2000" dirty="0">
                <a:cs typeface="Calibri"/>
              </a:rPr>
              <a:t> </a:t>
            </a:r>
            <a:r>
              <a:rPr lang="ru-RU" sz="2000" dirty="0" err="1">
                <a:cs typeface="Calibri"/>
              </a:rPr>
              <a:t>або</a:t>
            </a:r>
            <a:r>
              <a:rPr lang="ru-RU" sz="2000" dirty="0">
                <a:cs typeface="Calibri"/>
              </a:rPr>
              <a:t> </a:t>
            </a:r>
            <a:r>
              <a:rPr lang="ru-RU" sz="2000" dirty="0" err="1">
                <a:cs typeface="Calibri"/>
              </a:rPr>
              <a:t>речовини</a:t>
            </a:r>
            <a:r>
              <a:rPr lang="ru-RU" sz="2000" dirty="0">
                <a:cs typeface="Calibri"/>
              </a:rPr>
              <a:t> з </a:t>
            </a:r>
            <a:r>
              <a:rPr lang="ru-RU" sz="2000" dirty="0" err="1">
                <a:cs typeface="Calibri"/>
              </a:rPr>
              <a:t>різким</a:t>
            </a:r>
            <a:r>
              <a:rPr lang="ru-RU" sz="2000" dirty="0">
                <a:cs typeface="Calibri"/>
              </a:rPr>
              <a:t> запахом, </a:t>
            </a:r>
            <a:r>
              <a:rPr lang="ru-RU" sz="2000" dirty="0" err="1">
                <a:cs typeface="Calibri"/>
              </a:rPr>
              <a:t>рецептори</a:t>
            </a:r>
            <a:r>
              <a:rPr lang="ru-RU" sz="2000" dirty="0">
                <a:cs typeface="Calibri"/>
              </a:rPr>
              <a:t> </a:t>
            </a:r>
            <a:r>
              <a:rPr lang="ru-RU" sz="2000" dirty="0" err="1">
                <a:cs typeface="Calibri"/>
              </a:rPr>
              <a:t>подразнюються</a:t>
            </a:r>
            <a:r>
              <a:rPr lang="ru-RU" sz="2000" dirty="0">
                <a:cs typeface="Calibri"/>
              </a:rPr>
              <a:t> і </a:t>
            </a:r>
            <a:r>
              <a:rPr lang="ru-RU" sz="2000" dirty="0" err="1">
                <a:cs typeface="Calibri"/>
              </a:rPr>
              <a:t>виникає</a:t>
            </a:r>
            <a:r>
              <a:rPr lang="ru-RU" sz="2000" dirty="0">
                <a:cs typeface="Calibri"/>
              </a:rPr>
              <a:t> </a:t>
            </a:r>
            <a:r>
              <a:rPr lang="ru-RU" sz="2000" dirty="0" err="1">
                <a:cs typeface="Calibri"/>
              </a:rPr>
              <a:t>захисний</a:t>
            </a:r>
            <a:r>
              <a:rPr lang="ru-RU" sz="2000" dirty="0">
                <a:cs typeface="Calibri"/>
              </a:rPr>
              <a:t> рефлекс — </a:t>
            </a:r>
            <a:r>
              <a:rPr lang="ru-RU" sz="2000" dirty="0" err="1">
                <a:cs typeface="Calibri"/>
              </a:rPr>
              <a:t>чхання</a:t>
            </a:r>
            <a:r>
              <a:rPr lang="ru-RU" sz="2000" dirty="0">
                <a:cs typeface="Calibri"/>
              </a:rPr>
              <a:t>.</a:t>
            </a:r>
          </a:p>
          <a:p>
            <a:pPr marL="0" indent="0">
              <a:buNone/>
            </a:pPr>
            <a:r>
              <a:rPr lang="ru-RU" sz="2000" dirty="0"/>
              <a:t>З </a:t>
            </a:r>
            <a:r>
              <a:rPr lang="ru-RU" sz="2000" dirty="0" err="1"/>
              <a:t>носової</a:t>
            </a:r>
            <a:r>
              <a:rPr lang="ru-RU" sz="2000" dirty="0"/>
              <a:t> </a:t>
            </a:r>
            <a:r>
              <a:rPr lang="ru-RU" sz="2000" dirty="0" err="1"/>
              <a:t>порожнини</a:t>
            </a:r>
            <a:r>
              <a:rPr lang="ru-RU" sz="2000" dirty="0"/>
              <a:t> </a:t>
            </a:r>
            <a:r>
              <a:rPr lang="ru-RU" sz="2000" dirty="0" err="1"/>
              <a:t>очищене</a:t>
            </a:r>
            <a:r>
              <a:rPr lang="ru-RU" sz="2000" dirty="0"/>
              <a:t>, </a:t>
            </a:r>
            <a:r>
              <a:rPr lang="ru-RU" sz="2000" dirty="0" err="1"/>
              <a:t>зігріте</a:t>
            </a:r>
            <a:r>
              <a:rPr lang="ru-RU" sz="2000" dirty="0"/>
              <a:t> і </a:t>
            </a:r>
            <a:r>
              <a:rPr lang="ru-RU" sz="2000" dirty="0" err="1"/>
              <a:t>зволожене</a:t>
            </a:r>
            <a:r>
              <a:rPr lang="ru-RU" sz="2000" dirty="0"/>
              <a:t> </a:t>
            </a:r>
            <a:r>
              <a:rPr lang="ru-RU" sz="2000" dirty="0" err="1"/>
              <a:t>повітря</a:t>
            </a:r>
            <a:r>
              <a:rPr lang="ru-RU" sz="2000" dirty="0"/>
              <a:t> </a:t>
            </a:r>
            <a:r>
              <a:rPr lang="ru-RU" sz="2000" dirty="0" err="1"/>
              <a:t>потрапляє</a:t>
            </a:r>
            <a:r>
              <a:rPr lang="ru-RU" sz="2000" dirty="0"/>
              <a:t> у носоглотку, де є </a:t>
            </a:r>
            <a:r>
              <a:rPr lang="ru-RU" sz="2000" dirty="0" err="1"/>
              <a:t>скупчення</a:t>
            </a:r>
            <a:r>
              <a:rPr lang="ru-RU" sz="2000" dirty="0"/>
              <a:t> </a:t>
            </a:r>
            <a:r>
              <a:rPr lang="ru-RU" sz="2000" dirty="0" err="1"/>
              <a:t>лімфатичних</a:t>
            </a:r>
            <a:r>
              <a:rPr lang="ru-RU" sz="2000" dirty="0"/>
              <a:t> </a:t>
            </a:r>
            <a:r>
              <a:rPr lang="ru-RU" sz="2000" dirty="0" err="1"/>
              <a:t>вузлів</a:t>
            </a:r>
            <a:r>
              <a:rPr lang="ru-RU" sz="2000" dirty="0"/>
              <a:t> — </a:t>
            </a:r>
            <a:r>
              <a:rPr lang="ru-RU" sz="2000" dirty="0" err="1"/>
              <a:t>мигдалики</a:t>
            </a:r>
            <a:r>
              <a:rPr lang="ru-RU" sz="2000" dirty="0"/>
              <a:t>, </a:t>
            </a:r>
            <a:r>
              <a:rPr lang="ru-RU" sz="2000" dirty="0" err="1"/>
              <a:t>які</a:t>
            </a:r>
            <a:r>
              <a:rPr lang="ru-RU" sz="2000" dirty="0"/>
              <a:t> є </a:t>
            </a:r>
            <a:r>
              <a:rPr lang="ru-RU" sz="2000" dirty="0" err="1"/>
              <a:t>захисним</a:t>
            </a:r>
            <a:r>
              <a:rPr lang="ru-RU" sz="2000" dirty="0"/>
              <a:t> </a:t>
            </a:r>
            <a:r>
              <a:rPr lang="ru-RU" sz="2000" dirty="0" err="1"/>
              <a:t>бар'єром</a:t>
            </a:r>
            <a:r>
              <a:rPr lang="ru-RU" sz="2000" dirty="0"/>
              <a:t> </a:t>
            </a:r>
            <a:r>
              <a:rPr lang="ru-RU" sz="2000" dirty="0" err="1"/>
              <a:t>дихальних</a:t>
            </a:r>
            <a:r>
              <a:rPr lang="ru-RU" sz="2000" dirty="0"/>
              <a:t> </a:t>
            </a:r>
            <a:r>
              <a:rPr lang="ru-RU" sz="2000" dirty="0" err="1"/>
              <a:t>шляхів</a:t>
            </a:r>
            <a:r>
              <a:rPr lang="ru-RU" sz="2000" dirty="0"/>
              <a:t>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6289130C-82BA-2441-9319-66705DE9B6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17" r="10586" b="-2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26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9F59D02-2348-865B-CA05-9F61EA581F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6714" y="2409645"/>
            <a:ext cx="6586489" cy="378541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2000" dirty="0">
                <a:ea typeface="+mn-lt"/>
                <a:cs typeface="+mn-lt"/>
              </a:rPr>
              <a:t>Через носоглотку </a:t>
            </a:r>
            <a:r>
              <a:rPr lang="ru-RU" sz="2000" dirty="0" err="1">
                <a:ea typeface="+mn-lt"/>
                <a:cs typeface="+mn-lt"/>
              </a:rPr>
              <a:t>повітря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поступає</a:t>
            </a:r>
            <a:r>
              <a:rPr lang="ru-RU" sz="2000" dirty="0">
                <a:ea typeface="+mn-lt"/>
                <a:cs typeface="+mn-lt"/>
              </a:rPr>
              <a:t> у </a:t>
            </a:r>
            <a:r>
              <a:rPr lang="ru-RU" sz="2000" b="1" dirty="0">
                <a:ea typeface="+mn-lt"/>
                <a:cs typeface="+mn-lt"/>
              </a:rPr>
              <a:t>гортань</a:t>
            </a:r>
            <a:r>
              <a:rPr lang="ru-RU" sz="2000" dirty="0">
                <a:ea typeface="+mn-lt"/>
                <a:cs typeface="+mn-lt"/>
              </a:rPr>
              <a:t>, яка </a:t>
            </a:r>
            <a:r>
              <a:rPr lang="ru-RU" sz="2000" dirty="0" err="1">
                <a:ea typeface="+mn-lt"/>
                <a:cs typeface="+mn-lt"/>
              </a:rPr>
              <a:t>утворена</a:t>
            </a:r>
            <a:r>
              <a:rPr lang="ru-RU" sz="2000" dirty="0">
                <a:ea typeface="+mn-lt"/>
                <a:cs typeface="+mn-lt"/>
              </a:rPr>
              <a:t> 9 хрящами. </a:t>
            </a:r>
            <a:r>
              <a:rPr lang="ru-RU" sz="2000" dirty="0" err="1">
                <a:ea typeface="+mn-lt"/>
                <a:cs typeface="+mn-lt"/>
              </a:rPr>
              <a:t>Найбільшими</a:t>
            </a:r>
            <a:r>
              <a:rPr lang="ru-RU" sz="2000" dirty="0">
                <a:ea typeface="+mn-lt"/>
                <a:cs typeface="+mn-lt"/>
              </a:rPr>
              <a:t> хрящами є </a:t>
            </a:r>
            <a:r>
              <a:rPr lang="ru-RU" sz="2000" b="1" dirty="0" err="1">
                <a:ea typeface="+mn-lt"/>
                <a:cs typeface="+mn-lt"/>
              </a:rPr>
              <a:t>щитоподібний</a:t>
            </a:r>
            <a:r>
              <a:rPr lang="ru-RU" sz="2000" dirty="0">
                <a:ea typeface="+mn-lt"/>
                <a:cs typeface="+mn-lt"/>
              </a:rPr>
              <a:t>, </a:t>
            </a:r>
            <a:r>
              <a:rPr lang="ru-RU" sz="2000" b="1" dirty="0" err="1">
                <a:ea typeface="+mn-lt"/>
                <a:cs typeface="+mn-lt"/>
              </a:rPr>
              <a:t>перснеподібний</a:t>
            </a:r>
            <a:r>
              <a:rPr lang="ru-RU" sz="2000" dirty="0">
                <a:ea typeface="+mn-lt"/>
                <a:cs typeface="+mn-lt"/>
              </a:rPr>
              <a:t> та </a:t>
            </a:r>
            <a:r>
              <a:rPr lang="ru-RU" sz="2000" b="1" dirty="0" err="1">
                <a:ea typeface="+mn-lt"/>
                <a:cs typeface="+mn-lt"/>
              </a:rPr>
              <a:t>надгортанний</a:t>
            </a:r>
            <a:r>
              <a:rPr lang="ru-RU" sz="2000" dirty="0">
                <a:ea typeface="+mn-lt"/>
                <a:cs typeface="+mn-lt"/>
              </a:rPr>
              <a:t>. </a:t>
            </a:r>
            <a:r>
              <a:rPr lang="ru-RU" sz="2000" dirty="0" err="1">
                <a:ea typeface="+mn-lt"/>
                <a:cs typeface="+mn-lt"/>
              </a:rPr>
              <a:t>Хрящі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гортані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сполучені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між</a:t>
            </a:r>
            <a:r>
              <a:rPr lang="ru-RU" sz="2000" dirty="0">
                <a:ea typeface="+mn-lt"/>
                <a:cs typeface="+mn-lt"/>
              </a:rPr>
              <a:t> собою </a:t>
            </a:r>
            <a:r>
              <a:rPr lang="ru-RU" sz="2000" dirty="0" err="1">
                <a:ea typeface="+mn-lt"/>
                <a:cs typeface="+mn-lt"/>
              </a:rPr>
              <a:t>суглобами</a:t>
            </a:r>
            <a:r>
              <a:rPr lang="ru-RU" sz="2000" dirty="0">
                <a:ea typeface="+mn-lt"/>
                <a:cs typeface="+mn-lt"/>
              </a:rPr>
              <a:t>, </a:t>
            </a:r>
            <a:r>
              <a:rPr lang="ru-RU" sz="2000" dirty="0" err="1">
                <a:ea typeface="+mn-lt"/>
                <a:cs typeface="+mn-lt"/>
              </a:rPr>
              <a:t>зв'язками</a:t>
            </a:r>
            <a:r>
              <a:rPr lang="ru-RU" sz="2000" dirty="0">
                <a:ea typeface="+mn-lt"/>
                <a:cs typeface="+mn-lt"/>
              </a:rPr>
              <a:t> та </a:t>
            </a:r>
            <a:r>
              <a:rPr lang="ru-RU" sz="2000" dirty="0" err="1">
                <a:ea typeface="+mn-lt"/>
                <a:cs typeface="+mn-lt"/>
              </a:rPr>
              <a:t>м'язами</a:t>
            </a:r>
            <a:r>
              <a:rPr lang="ru-RU" sz="2000" dirty="0">
                <a:ea typeface="+mn-lt"/>
                <a:cs typeface="+mn-lt"/>
              </a:rPr>
              <a:t>. </a:t>
            </a:r>
            <a:r>
              <a:rPr lang="ru-RU" sz="2000" dirty="0" err="1">
                <a:ea typeface="+mn-lt"/>
                <a:cs typeface="+mn-lt"/>
              </a:rPr>
              <a:t>Хрящові</a:t>
            </a:r>
            <a:r>
              <a:rPr lang="ru-RU" sz="2000" dirty="0">
                <a:ea typeface="+mn-lt"/>
                <a:cs typeface="+mn-lt"/>
              </a:rPr>
              <a:t> пластинки </a:t>
            </a:r>
            <a:r>
              <a:rPr lang="ru-RU" sz="2000" dirty="0" err="1">
                <a:ea typeface="+mn-lt"/>
                <a:cs typeface="+mn-lt"/>
              </a:rPr>
              <a:t>перснеподібного</a:t>
            </a:r>
            <a:r>
              <a:rPr lang="ru-RU" sz="2000" dirty="0">
                <a:ea typeface="+mn-lt"/>
                <a:cs typeface="+mn-lt"/>
              </a:rPr>
              <a:t> хряща </a:t>
            </a:r>
            <a:r>
              <a:rPr lang="ru-RU" sz="2000" dirty="0" err="1">
                <a:ea typeface="+mn-lt"/>
                <a:cs typeface="+mn-lt"/>
              </a:rPr>
              <a:t>сполучаються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майже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під</a:t>
            </a:r>
            <a:r>
              <a:rPr lang="ru-RU" sz="2000" dirty="0">
                <a:ea typeface="+mn-lt"/>
                <a:cs typeface="+mn-lt"/>
              </a:rPr>
              <a:t> прямим кутом, </a:t>
            </a:r>
            <a:r>
              <a:rPr lang="ru-RU" sz="2000" dirty="0" err="1">
                <a:ea typeface="+mn-lt"/>
                <a:cs typeface="+mn-lt"/>
              </a:rPr>
              <a:t>утворюючи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кадик</a:t>
            </a:r>
            <a:r>
              <a:rPr lang="ru-RU" sz="2000" dirty="0">
                <a:ea typeface="+mn-lt"/>
                <a:cs typeface="+mn-lt"/>
              </a:rPr>
              <a:t>. </a:t>
            </a:r>
          </a:p>
          <a:p>
            <a:pPr marL="0" indent="0">
              <a:buNone/>
            </a:pPr>
            <a:r>
              <a:rPr lang="ru-RU" sz="2000" dirty="0" err="1">
                <a:ea typeface="+mn-lt"/>
                <a:cs typeface="+mn-lt"/>
              </a:rPr>
              <a:t>Надгортанний</a:t>
            </a:r>
            <a:r>
              <a:rPr lang="ru-RU" sz="2000" dirty="0">
                <a:ea typeface="+mn-lt"/>
                <a:cs typeface="+mn-lt"/>
              </a:rPr>
              <a:t> хрящ — </a:t>
            </a:r>
            <a:r>
              <a:rPr lang="ru-RU" sz="2000" b="1" dirty="0">
                <a:ea typeface="+mn-lt"/>
                <a:cs typeface="+mn-lt"/>
              </a:rPr>
              <a:t>надгортанник</a:t>
            </a:r>
            <a:r>
              <a:rPr lang="ru-RU" sz="2000" dirty="0">
                <a:ea typeface="+mn-lt"/>
                <a:cs typeface="+mn-lt"/>
              </a:rPr>
              <a:t> — </a:t>
            </a:r>
            <a:r>
              <a:rPr lang="ru-RU" sz="2000" dirty="0" err="1">
                <a:ea typeface="+mn-lt"/>
                <a:cs typeface="+mn-lt"/>
              </a:rPr>
              <a:t>хрящова</a:t>
            </a:r>
            <a:r>
              <a:rPr lang="ru-RU" sz="2000" dirty="0">
                <a:ea typeface="+mn-lt"/>
                <a:cs typeface="+mn-lt"/>
              </a:rPr>
              <a:t> пластинка, </a:t>
            </a:r>
            <a:r>
              <a:rPr lang="ru-RU" sz="2000" dirty="0" err="1">
                <a:ea typeface="+mn-lt"/>
                <a:cs typeface="+mn-lt"/>
              </a:rPr>
              <a:t>розташована</a:t>
            </a:r>
            <a:r>
              <a:rPr lang="ru-RU" sz="2000" dirty="0">
                <a:ea typeface="+mn-lt"/>
                <a:cs typeface="+mn-lt"/>
              </a:rPr>
              <a:t> над входом у гортань. Надгортанник </a:t>
            </a:r>
            <a:r>
              <a:rPr lang="ru-RU" sz="2000" dirty="0" err="1">
                <a:ea typeface="+mn-lt"/>
                <a:cs typeface="+mn-lt"/>
              </a:rPr>
              <a:t>закриває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вхід</a:t>
            </a:r>
            <a:r>
              <a:rPr lang="ru-RU" sz="2000" dirty="0">
                <a:ea typeface="+mn-lt"/>
                <a:cs typeface="+mn-lt"/>
              </a:rPr>
              <a:t> у трахею </a:t>
            </a:r>
            <a:r>
              <a:rPr lang="ru-RU" sz="2000" dirty="0" err="1">
                <a:ea typeface="+mn-lt"/>
                <a:cs typeface="+mn-lt"/>
              </a:rPr>
              <a:t>під</a:t>
            </a:r>
            <a:r>
              <a:rPr lang="ru-RU" sz="2000" dirty="0">
                <a:ea typeface="+mn-lt"/>
                <a:cs typeface="+mn-lt"/>
              </a:rPr>
              <a:t> час </a:t>
            </a:r>
            <a:r>
              <a:rPr lang="ru-RU" sz="2000" dirty="0" err="1">
                <a:ea typeface="+mn-lt"/>
                <a:cs typeface="+mn-lt"/>
              </a:rPr>
              <a:t>ковтання</a:t>
            </a:r>
            <a:r>
              <a:rPr lang="ru-RU" sz="2000" dirty="0">
                <a:ea typeface="+mn-lt"/>
                <a:cs typeface="+mn-lt"/>
              </a:rPr>
              <a:t> і </a:t>
            </a:r>
            <a:r>
              <a:rPr lang="ru-RU" sz="2000" dirty="0" err="1">
                <a:ea typeface="+mn-lt"/>
                <a:cs typeface="+mn-lt"/>
              </a:rPr>
              <a:t>перешкоджає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попаданню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їжі</a:t>
            </a:r>
            <a:r>
              <a:rPr lang="ru-RU" sz="2000" dirty="0">
                <a:ea typeface="+mn-lt"/>
                <a:cs typeface="+mn-lt"/>
              </a:rPr>
              <a:t> у </a:t>
            </a:r>
            <a:r>
              <a:rPr lang="ru-RU" sz="2000" dirty="0" err="1">
                <a:ea typeface="+mn-lt"/>
                <a:cs typeface="+mn-lt"/>
              </a:rPr>
              <a:t>повітроносні</a:t>
            </a:r>
            <a:r>
              <a:rPr lang="ru-RU" sz="2000" dirty="0">
                <a:ea typeface="+mn-lt"/>
                <a:cs typeface="+mn-lt"/>
              </a:rPr>
              <a:t> шляхи. </a:t>
            </a:r>
            <a:endParaRPr lang="ru-RU" sz="2000">
              <a:cs typeface="Calibri"/>
            </a:endParaRPr>
          </a:p>
          <a:p>
            <a:endParaRPr lang="ru-RU" sz="2000">
              <a:cs typeface="Calibri"/>
            </a:endParaRPr>
          </a:p>
        </p:txBody>
      </p:sp>
      <p:pic>
        <p:nvPicPr>
          <p:cNvPr id="4" name="Рисунок 4" descr="Изображение выглядит как текст, одежда, нижнее белье&#10;&#10;Автоматически созданное описание">
            <a:extLst>
              <a:ext uri="{FF2B5EF4-FFF2-40B4-BE49-F238E27FC236}">
                <a16:creationId xmlns:a16="http://schemas.microsoft.com/office/drawing/2014/main" id="{121444BF-E28A-E5E8-4120-38481A0E5A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53"/>
          <a:stretch/>
        </p:blipFill>
        <p:spPr>
          <a:xfrm>
            <a:off x="330699" y="10"/>
            <a:ext cx="4635571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97BB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4266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0BFBD50-06CE-42F1-9AB9-3D9079057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7900AF-3ED0-4C02-A309-3984EBBD2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20">
            <a:extLst>
              <a:ext uri="{FF2B5EF4-FFF2-40B4-BE49-F238E27FC236}">
                <a16:creationId xmlns:a16="http://schemas.microsoft.com/office/drawing/2014/main" id="{8DEDEE5C-3126-4336-A7D4-9277AF5A04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138" y="559407"/>
            <a:ext cx="5109725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4D20575C-5885-93E5-6ADD-6F4A46F38F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422" b="2"/>
          <a:stretch/>
        </p:blipFill>
        <p:spPr>
          <a:xfrm>
            <a:off x="814548" y="887597"/>
            <a:ext cx="4490384" cy="5082806"/>
          </a:xfrm>
          <a:prstGeom prst="rect">
            <a:avLst/>
          </a:prstGeom>
          <a:effectLst/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6ACA9817-CEF8-F9C5-6130-873252AB9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1050" y="1547005"/>
            <a:ext cx="4953932" cy="377952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1900">
                <a:ea typeface="+mn-lt"/>
                <a:cs typeface="+mn-lt"/>
              </a:rPr>
              <a:t>У порожнині гортані містяться </a:t>
            </a:r>
            <a:r>
              <a:rPr lang="ru-RU" sz="1900" b="1">
                <a:ea typeface="+mn-lt"/>
                <a:cs typeface="+mn-lt"/>
              </a:rPr>
              <a:t>голосові зв'язки</a:t>
            </a:r>
            <a:r>
              <a:rPr lang="ru-RU" sz="1900">
                <a:ea typeface="+mn-lt"/>
                <a:cs typeface="+mn-lt"/>
              </a:rPr>
              <a:t>. Між ними є голосова щілина. Звук з'являється, коли повітря проходить крізь зімкнуту голосову щілину. Краї зв'язок при цьому вібрують, і виникають звукові коливання. У жінок і дітей голосові зв'язки короткі і тонкі, тому у них голос високий. У чоловіків зв'язки завжди довші, і чоловічий голос є нижчим. У гортані виникає тільки звук. Формування зв'язної мови відбувається за допомогою язика, губ, зубів, щік.</a:t>
            </a:r>
            <a:br>
              <a:rPr lang="ru-RU" sz="1900">
                <a:ea typeface="+mn-lt"/>
                <a:cs typeface="+mn-lt"/>
              </a:rPr>
            </a:br>
            <a:r>
              <a:rPr lang="ru-RU" sz="1900">
                <a:ea typeface="+mn-lt"/>
                <a:cs typeface="+mn-lt"/>
              </a:rPr>
              <a:t> </a:t>
            </a:r>
            <a:br>
              <a:rPr lang="ru-RU" sz="1900">
                <a:ea typeface="+mn-lt"/>
                <a:cs typeface="+mn-lt"/>
              </a:rPr>
            </a:br>
            <a:endParaRPr lang="ru-RU" sz="190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47311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8">
            <a:extLst>
              <a:ext uri="{FF2B5EF4-FFF2-40B4-BE49-F238E27FC236}">
                <a16:creationId xmlns:a16="http://schemas.microsoft.com/office/drawing/2014/main" id="{F821940F-7A1D-4ACC-85B4-A932898A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10">
            <a:extLst>
              <a:ext uri="{FF2B5EF4-FFF2-40B4-BE49-F238E27FC236}">
                <a16:creationId xmlns:a16="http://schemas.microsoft.com/office/drawing/2014/main" id="{16674508-81D3-48CF-96BF-7FC60EAA5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741994" cy="6858000"/>
          </a:xfrm>
          <a:custGeom>
            <a:avLst/>
            <a:gdLst>
              <a:gd name="connsiteX0" fmla="*/ 0 w 6568309"/>
              <a:gd name="connsiteY0" fmla="*/ 0 h 6858000"/>
              <a:gd name="connsiteX1" fmla="*/ 362841 w 6568309"/>
              <a:gd name="connsiteY1" fmla="*/ 0 h 6858000"/>
              <a:gd name="connsiteX2" fmla="*/ 523269 w 6568309"/>
              <a:gd name="connsiteY2" fmla="*/ 0 h 6858000"/>
              <a:gd name="connsiteX3" fmla="*/ 1343025 w 6568309"/>
              <a:gd name="connsiteY3" fmla="*/ 0 h 6858000"/>
              <a:gd name="connsiteX4" fmla="*/ 1705866 w 6568309"/>
              <a:gd name="connsiteY4" fmla="*/ 0 h 6858000"/>
              <a:gd name="connsiteX5" fmla="*/ 1866294 w 6568309"/>
              <a:gd name="connsiteY5" fmla="*/ 0 h 6858000"/>
              <a:gd name="connsiteX6" fmla="*/ 5225154 w 6568309"/>
              <a:gd name="connsiteY6" fmla="*/ 0 h 6858000"/>
              <a:gd name="connsiteX7" fmla="*/ 6568179 w 6568309"/>
              <a:gd name="connsiteY7" fmla="*/ 0 h 6858000"/>
              <a:gd name="connsiteX8" fmla="*/ 6568309 w 6568309"/>
              <a:gd name="connsiteY8" fmla="*/ 1 h 6858000"/>
              <a:gd name="connsiteX9" fmla="*/ 6562951 w 6568309"/>
              <a:gd name="connsiteY9" fmla="*/ 30700 h 6858000"/>
              <a:gd name="connsiteX10" fmla="*/ 6547446 w 6568309"/>
              <a:gd name="connsiteY10" fmla="*/ 310025 h 6858000"/>
              <a:gd name="connsiteX11" fmla="*/ 6558316 w 6568309"/>
              <a:gd name="connsiteY11" fmla="*/ 443960 h 6858000"/>
              <a:gd name="connsiteX12" fmla="*/ 6528896 w 6568309"/>
              <a:gd name="connsiteY12" fmla="*/ 642659 h 6858000"/>
              <a:gd name="connsiteX13" fmla="*/ 6523095 w 6568309"/>
              <a:gd name="connsiteY13" fmla="*/ 673307 h 6858000"/>
              <a:gd name="connsiteX14" fmla="*/ 6496169 w 6568309"/>
              <a:gd name="connsiteY14" fmla="*/ 839641 h 6858000"/>
              <a:gd name="connsiteX15" fmla="*/ 6450789 w 6568309"/>
              <a:gd name="connsiteY15" fmla="*/ 958357 h 6858000"/>
              <a:gd name="connsiteX16" fmla="*/ 6453996 w 6568309"/>
              <a:gd name="connsiteY16" fmla="*/ 963398 h 6858000"/>
              <a:gd name="connsiteX17" fmla="*/ 6419467 w 6568309"/>
              <a:gd name="connsiteY17" fmla="*/ 1117169 h 6858000"/>
              <a:gd name="connsiteX18" fmla="*/ 6417348 w 6568309"/>
              <a:gd name="connsiteY18" fmla="*/ 1144352 h 6858000"/>
              <a:gd name="connsiteX19" fmla="*/ 6418473 w 6568309"/>
              <a:gd name="connsiteY19" fmla="*/ 1164484 h 6858000"/>
              <a:gd name="connsiteX20" fmla="*/ 6406979 w 6568309"/>
              <a:gd name="connsiteY20" fmla="*/ 1213829 h 6858000"/>
              <a:gd name="connsiteX21" fmla="*/ 6381928 w 6568309"/>
              <a:gd name="connsiteY21" fmla="*/ 1294823 h 6858000"/>
              <a:gd name="connsiteX22" fmla="*/ 6377948 w 6568309"/>
              <a:gd name="connsiteY22" fmla="*/ 1312193 h 6858000"/>
              <a:gd name="connsiteX23" fmla="*/ 6379894 w 6568309"/>
              <a:gd name="connsiteY23" fmla="*/ 1327626 h 6858000"/>
              <a:gd name="connsiteX24" fmla="*/ 6385024 w 6568309"/>
              <a:gd name="connsiteY24" fmla="*/ 1331644 h 6858000"/>
              <a:gd name="connsiteX25" fmla="*/ 6383696 w 6568309"/>
              <a:gd name="connsiteY25" fmla="*/ 1341276 h 6858000"/>
              <a:gd name="connsiteX26" fmla="*/ 6384464 w 6568309"/>
              <a:gd name="connsiteY26" fmla="*/ 1343945 h 6858000"/>
              <a:gd name="connsiteX27" fmla="*/ 6387748 w 6568309"/>
              <a:gd name="connsiteY27" fmla="*/ 1359134 h 6858000"/>
              <a:gd name="connsiteX28" fmla="*/ 6364157 w 6568309"/>
              <a:gd name="connsiteY28" fmla="*/ 1427803 h 6858000"/>
              <a:gd name="connsiteX29" fmla="*/ 6335874 w 6568309"/>
              <a:gd name="connsiteY29" fmla="*/ 1540278 h 6858000"/>
              <a:gd name="connsiteX30" fmla="*/ 6331892 w 6568309"/>
              <a:gd name="connsiteY30" fmla="*/ 1547262 h 6858000"/>
              <a:gd name="connsiteX31" fmla="*/ 6332744 w 6568309"/>
              <a:gd name="connsiteY31" fmla="*/ 1577056 h 6858000"/>
              <a:gd name="connsiteX32" fmla="*/ 6333604 w 6568309"/>
              <a:gd name="connsiteY32" fmla="*/ 1595898 h 6858000"/>
              <a:gd name="connsiteX33" fmla="*/ 6324749 w 6568309"/>
              <a:gd name="connsiteY33" fmla="*/ 1703726 h 6858000"/>
              <a:gd name="connsiteX34" fmla="*/ 6329594 w 6568309"/>
              <a:gd name="connsiteY34" fmla="*/ 1809535 h 6858000"/>
              <a:gd name="connsiteX35" fmla="*/ 6329062 w 6568309"/>
              <a:gd name="connsiteY35" fmla="*/ 2018310 h 6858000"/>
              <a:gd name="connsiteX36" fmla="*/ 6321735 w 6568309"/>
              <a:gd name="connsiteY36" fmla="*/ 2071355 h 6858000"/>
              <a:gd name="connsiteX37" fmla="*/ 6322678 w 6568309"/>
              <a:gd name="connsiteY37" fmla="*/ 2141166 h 6858000"/>
              <a:gd name="connsiteX38" fmla="*/ 6321340 w 6568309"/>
              <a:gd name="connsiteY38" fmla="*/ 2154548 h 6858000"/>
              <a:gd name="connsiteX39" fmla="*/ 6316582 w 6568309"/>
              <a:gd name="connsiteY39" fmla="*/ 2158153 h 6858000"/>
              <a:gd name="connsiteX40" fmla="*/ 6311428 w 6568309"/>
              <a:gd name="connsiteY40" fmla="*/ 2178174 h 6858000"/>
              <a:gd name="connsiteX41" fmla="*/ 6310192 w 6568309"/>
              <a:gd name="connsiteY41" fmla="*/ 2202858 h 6858000"/>
              <a:gd name="connsiteX42" fmla="*/ 6309211 w 6568309"/>
              <a:gd name="connsiteY42" fmla="*/ 2320214 h 6858000"/>
              <a:gd name="connsiteX43" fmla="*/ 6300151 w 6568309"/>
              <a:gd name="connsiteY43" fmla="*/ 2417011 h 6858000"/>
              <a:gd name="connsiteX44" fmla="*/ 6295176 w 6568309"/>
              <a:gd name="connsiteY44" fmla="*/ 2454207 h 6858000"/>
              <a:gd name="connsiteX45" fmla="*/ 6293727 w 6568309"/>
              <a:gd name="connsiteY45" fmla="*/ 2487203 h 6858000"/>
              <a:gd name="connsiteX46" fmla="*/ 6285477 w 6568309"/>
              <a:gd name="connsiteY46" fmla="*/ 2512282 h 6858000"/>
              <a:gd name="connsiteX47" fmla="*/ 6286205 w 6568309"/>
              <a:gd name="connsiteY47" fmla="*/ 2514318 h 6858000"/>
              <a:gd name="connsiteX48" fmla="*/ 6304629 w 6568309"/>
              <a:gd name="connsiteY48" fmla="*/ 2574334 h 6858000"/>
              <a:gd name="connsiteX49" fmla="*/ 6303842 w 6568309"/>
              <a:gd name="connsiteY49" fmla="*/ 2579877 h 6858000"/>
              <a:gd name="connsiteX50" fmla="*/ 6303953 w 6568309"/>
              <a:gd name="connsiteY50" fmla="*/ 2608928 h 6858000"/>
              <a:gd name="connsiteX51" fmla="*/ 6303530 w 6568309"/>
              <a:gd name="connsiteY51" fmla="*/ 2613111 h 6858000"/>
              <a:gd name="connsiteX52" fmla="*/ 6297474 w 6568309"/>
              <a:gd name="connsiteY52" fmla="*/ 2621996 h 6858000"/>
              <a:gd name="connsiteX53" fmla="*/ 6299263 w 6568309"/>
              <a:gd name="connsiteY53" fmla="*/ 2634265 h 6858000"/>
              <a:gd name="connsiteX54" fmla="*/ 6293065 w 6568309"/>
              <a:gd name="connsiteY54" fmla="*/ 2647237 h 6858000"/>
              <a:gd name="connsiteX55" fmla="*/ 6297496 w 6568309"/>
              <a:gd name="connsiteY55" fmla="*/ 2650786 h 6858000"/>
              <a:gd name="connsiteX56" fmla="*/ 6301708 w 6568309"/>
              <a:gd name="connsiteY56" fmla="*/ 2661993 h 6858000"/>
              <a:gd name="connsiteX57" fmla="*/ 6295884 w 6568309"/>
              <a:gd name="connsiteY57" fmla="*/ 2670949 h 6858000"/>
              <a:gd name="connsiteX58" fmla="*/ 6291714 w 6568309"/>
              <a:gd name="connsiteY58" fmla="*/ 2690255 h 6858000"/>
              <a:gd name="connsiteX59" fmla="*/ 6292327 w 6568309"/>
              <a:gd name="connsiteY59" fmla="*/ 2695683 h 6858000"/>
              <a:gd name="connsiteX60" fmla="*/ 6284410 w 6568309"/>
              <a:gd name="connsiteY60" fmla="*/ 2713964 h 6858000"/>
              <a:gd name="connsiteX61" fmla="*/ 6280410 w 6568309"/>
              <a:gd name="connsiteY61" fmla="*/ 2730175 h 6858000"/>
              <a:gd name="connsiteX62" fmla="*/ 6288082 w 6568309"/>
              <a:gd name="connsiteY62" fmla="*/ 2763497 h 6858000"/>
              <a:gd name="connsiteX63" fmla="*/ 6260924 w 6568309"/>
              <a:gd name="connsiteY63" fmla="*/ 3051539 h 6858000"/>
              <a:gd name="connsiteX64" fmla="*/ 6210151 w 6568309"/>
              <a:gd name="connsiteY64" fmla="*/ 3335396 h 6858000"/>
              <a:gd name="connsiteX65" fmla="*/ 6212034 w 6568309"/>
              <a:gd name="connsiteY65" fmla="*/ 3456509 h 6858000"/>
              <a:gd name="connsiteX66" fmla="*/ 6197490 w 6568309"/>
              <a:gd name="connsiteY66" fmla="*/ 3531827 h 6858000"/>
              <a:gd name="connsiteX67" fmla="*/ 6208018 w 6568309"/>
              <a:gd name="connsiteY67" fmla="*/ 3570877 h 6858000"/>
              <a:gd name="connsiteX68" fmla="*/ 6205920 w 6568309"/>
              <a:gd name="connsiteY68" fmla="*/ 3583849 h 6858000"/>
              <a:gd name="connsiteX69" fmla="*/ 6199616 w 6568309"/>
              <a:gd name="connsiteY69" fmla="*/ 3592763 h 6858000"/>
              <a:gd name="connsiteX70" fmla="*/ 6181288 w 6568309"/>
              <a:gd name="connsiteY70" fmla="*/ 3653485 h 6858000"/>
              <a:gd name="connsiteX71" fmla="*/ 6175963 w 6568309"/>
              <a:gd name="connsiteY71" fmla="*/ 3670528 h 6858000"/>
              <a:gd name="connsiteX72" fmla="*/ 6176722 w 6568309"/>
              <a:gd name="connsiteY72" fmla="*/ 3685990 h 6858000"/>
              <a:gd name="connsiteX73" fmla="*/ 6181549 w 6568309"/>
              <a:gd name="connsiteY73" fmla="*/ 3690283 h 6858000"/>
              <a:gd name="connsiteX74" fmla="*/ 6179476 w 6568309"/>
              <a:gd name="connsiteY74" fmla="*/ 3699787 h 6858000"/>
              <a:gd name="connsiteX75" fmla="*/ 6180040 w 6568309"/>
              <a:gd name="connsiteY75" fmla="*/ 3702486 h 6858000"/>
              <a:gd name="connsiteX76" fmla="*/ 6182155 w 6568309"/>
              <a:gd name="connsiteY76" fmla="*/ 3717784 h 6858000"/>
              <a:gd name="connsiteX77" fmla="*/ 6158980 w 6568309"/>
              <a:gd name="connsiteY77" fmla="*/ 3746229 h 6858000"/>
              <a:gd name="connsiteX78" fmla="*/ 6096049 w 6568309"/>
              <a:gd name="connsiteY78" fmla="*/ 3924910 h 6858000"/>
              <a:gd name="connsiteX79" fmla="*/ 6069712 w 6568309"/>
              <a:gd name="connsiteY79" fmla="*/ 3989353 h 6858000"/>
              <a:gd name="connsiteX80" fmla="*/ 6067330 w 6568309"/>
              <a:gd name="connsiteY80" fmla="*/ 4033899 h 6858000"/>
              <a:gd name="connsiteX81" fmla="*/ 6061081 w 6568309"/>
              <a:gd name="connsiteY81" fmla="*/ 4142250 h 6858000"/>
              <a:gd name="connsiteX82" fmla="*/ 6042858 w 6568309"/>
              <a:gd name="connsiteY82" fmla="*/ 4329442 h 6858000"/>
              <a:gd name="connsiteX83" fmla="*/ 6034182 w 6568309"/>
              <a:gd name="connsiteY83" fmla="*/ 4456184 h 6858000"/>
              <a:gd name="connsiteX84" fmla="*/ 6029178 w 6568309"/>
              <a:gd name="connsiteY84" fmla="*/ 4468478 h 6858000"/>
              <a:gd name="connsiteX85" fmla="*/ 6029974 w 6568309"/>
              <a:gd name="connsiteY85" fmla="*/ 4469862 h 6858000"/>
              <a:gd name="connsiteX86" fmla="*/ 6028340 w 6568309"/>
              <a:gd name="connsiteY86" fmla="*/ 4483797 h 6858000"/>
              <a:gd name="connsiteX87" fmla="*/ 6025168 w 6568309"/>
              <a:gd name="connsiteY87" fmla="*/ 4487091 h 6858000"/>
              <a:gd name="connsiteX88" fmla="*/ 6023164 w 6568309"/>
              <a:gd name="connsiteY88" fmla="*/ 4496728 h 6858000"/>
              <a:gd name="connsiteX89" fmla="*/ 6016839 w 6568309"/>
              <a:gd name="connsiteY89" fmla="*/ 4515918 h 6858000"/>
              <a:gd name="connsiteX90" fmla="*/ 6017886 w 6568309"/>
              <a:gd name="connsiteY90" fmla="*/ 4519316 h 6858000"/>
              <a:gd name="connsiteX91" fmla="*/ 6011819 w 6568309"/>
              <a:gd name="connsiteY91" fmla="*/ 4547957 h 6858000"/>
              <a:gd name="connsiteX92" fmla="*/ 6012791 w 6568309"/>
              <a:gd name="connsiteY92" fmla="*/ 4548262 h 6858000"/>
              <a:gd name="connsiteX93" fmla="*/ 6015703 w 6568309"/>
              <a:gd name="connsiteY93" fmla="*/ 4555939 h 6858000"/>
              <a:gd name="connsiteX94" fmla="*/ 6018854 w 6568309"/>
              <a:gd name="connsiteY94" fmla="*/ 4570815 h 6858000"/>
              <a:gd name="connsiteX95" fmla="*/ 6033000 w 6568309"/>
              <a:gd name="connsiteY95" fmla="*/ 4633846 h 6858000"/>
              <a:gd name="connsiteX96" fmla="*/ 6032325 w 6568309"/>
              <a:gd name="connsiteY96" fmla="*/ 4639816 h 6858000"/>
              <a:gd name="connsiteX97" fmla="*/ 6032549 w 6568309"/>
              <a:gd name="connsiteY97" fmla="*/ 4639923 h 6858000"/>
              <a:gd name="connsiteX98" fmla="*/ 6032309 w 6568309"/>
              <a:gd name="connsiteY98" fmla="*/ 4646192 h 6858000"/>
              <a:gd name="connsiteX99" fmla="*/ 6031095 w 6568309"/>
              <a:gd name="connsiteY99" fmla="*/ 4650706 h 6858000"/>
              <a:gd name="connsiteX100" fmla="*/ 6029786 w 6568309"/>
              <a:gd name="connsiteY100" fmla="*/ 4662290 h 6858000"/>
              <a:gd name="connsiteX101" fmla="*/ 6030911 w 6568309"/>
              <a:gd name="connsiteY101" fmla="*/ 4666180 h 6858000"/>
              <a:gd name="connsiteX102" fmla="*/ 6033630 w 6568309"/>
              <a:gd name="connsiteY102" fmla="*/ 4667585 h 6858000"/>
              <a:gd name="connsiteX103" fmla="*/ 6033189 w 6568309"/>
              <a:gd name="connsiteY103" fmla="*/ 4668660 h 6858000"/>
              <a:gd name="connsiteX104" fmla="*/ 6038764 w 6568309"/>
              <a:gd name="connsiteY104" fmla="*/ 4689807 h 6858000"/>
              <a:gd name="connsiteX105" fmla="*/ 6042217 w 6568309"/>
              <a:gd name="connsiteY105" fmla="*/ 4737890 h 6858000"/>
              <a:gd name="connsiteX106" fmla="*/ 6040543 w 6568309"/>
              <a:gd name="connsiteY106" fmla="*/ 4765657 h 6858000"/>
              <a:gd name="connsiteX107" fmla="*/ 6039956 w 6568309"/>
              <a:gd name="connsiteY107" fmla="*/ 4841463 h 6858000"/>
              <a:gd name="connsiteX108" fmla="*/ 6057123 w 6568309"/>
              <a:gd name="connsiteY108" fmla="*/ 4969863 h 6858000"/>
              <a:gd name="connsiteX109" fmla="*/ 6055039 w 6568309"/>
              <a:gd name="connsiteY109" fmla="*/ 4974028 h 6858000"/>
              <a:gd name="connsiteX110" fmla="*/ 6053462 w 6568309"/>
              <a:gd name="connsiteY110" fmla="*/ 4980318 h 6858000"/>
              <a:gd name="connsiteX111" fmla="*/ 6053643 w 6568309"/>
              <a:gd name="connsiteY111" fmla="*/ 4980501 h 6858000"/>
              <a:gd name="connsiteX112" fmla="*/ 6051733 w 6568309"/>
              <a:gd name="connsiteY112" fmla="*/ 4986338 h 6858000"/>
              <a:gd name="connsiteX113" fmla="*/ 6049602 w 6568309"/>
              <a:gd name="connsiteY113" fmla="*/ 4991296 h 6858000"/>
              <a:gd name="connsiteX114" fmla="*/ 6075165 w 6568309"/>
              <a:gd name="connsiteY114" fmla="*/ 5076895 h 6858000"/>
              <a:gd name="connsiteX115" fmla="*/ 6073751 w 6568309"/>
              <a:gd name="connsiteY115" fmla="*/ 5081568 h 6858000"/>
              <a:gd name="connsiteX116" fmla="*/ 6073150 w 6568309"/>
              <a:gd name="connsiteY116" fmla="*/ 5088173 h 6858000"/>
              <a:gd name="connsiteX117" fmla="*/ 6073355 w 6568309"/>
              <a:gd name="connsiteY117" fmla="*/ 5088300 h 6858000"/>
              <a:gd name="connsiteX118" fmla="*/ 6072362 w 6568309"/>
              <a:gd name="connsiteY118" fmla="*/ 5094558 h 6858000"/>
              <a:gd name="connsiteX119" fmla="*/ 6064726 w 6568309"/>
              <a:gd name="connsiteY119" fmla="*/ 5125620 h 6858000"/>
              <a:gd name="connsiteX120" fmla="*/ 6065415 w 6568309"/>
              <a:gd name="connsiteY120" fmla="*/ 5268004 h 6858000"/>
              <a:gd name="connsiteX121" fmla="*/ 6066081 w 6568309"/>
              <a:gd name="connsiteY121" fmla="*/ 5269530 h 6858000"/>
              <a:gd name="connsiteX122" fmla="*/ 6043407 w 6568309"/>
              <a:gd name="connsiteY122" fmla="*/ 5390941 h 6858000"/>
              <a:gd name="connsiteX123" fmla="*/ 6025377 w 6568309"/>
              <a:gd name="connsiteY123" fmla="*/ 5539927 h 6858000"/>
              <a:gd name="connsiteX124" fmla="*/ 6010052 w 6568309"/>
              <a:gd name="connsiteY124" fmla="*/ 5791594 h 6858000"/>
              <a:gd name="connsiteX125" fmla="*/ 5994220 w 6568309"/>
              <a:gd name="connsiteY125" fmla="*/ 5855206 h 6858000"/>
              <a:gd name="connsiteX126" fmla="*/ 5982580 w 6568309"/>
              <a:gd name="connsiteY126" fmla="*/ 5873582 h 6858000"/>
              <a:gd name="connsiteX127" fmla="*/ 5983608 w 6568309"/>
              <a:gd name="connsiteY127" fmla="*/ 5876037 h 6858000"/>
              <a:gd name="connsiteX128" fmla="*/ 5983535 w 6568309"/>
              <a:gd name="connsiteY128" fmla="*/ 5886534 h 6858000"/>
              <a:gd name="connsiteX129" fmla="*/ 5988737 w 6568309"/>
              <a:gd name="connsiteY129" fmla="*/ 5888644 h 6858000"/>
              <a:gd name="connsiteX130" fmla="*/ 5992371 w 6568309"/>
              <a:gd name="connsiteY130" fmla="*/ 5903832 h 6858000"/>
              <a:gd name="connsiteX131" fmla="*/ 5990780 w 6568309"/>
              <a:gd name="connsiteY131" fmla="*/ 5923391 h 6858000"/>
              <a:gd name="connsiteX132" fmla="*/ 5993870 w 6568309"/>
              <a:gd name="connsiteY132" fmla="*/ 6013205 h 6858000"/>
              <a:gd name="connsiteX133" fmla="*/ 5997673 w 6568309"/>
              <a:gd name="connsiteY133" fmla="*/ 6074018 h 6858000"/>
              <a:gd name="connsiteX134" fmla="*/ 6014840 w 6568309"/>
              <a:gd name="connsiteY134" fmla="*/ 6130837 h 6858000"/>
              <a:gd name="connsiteX135" fmla="*/ 6010704 w 6568309"/>
              <a:gd name="connsiteY135" fmla="*/ 6152982 h 6858000"/>
              <a:gd name="connsiteX136" fmla="*/ 6038294 w 6568309"/>
              <a:gd name="connsiteY136" fmla="*/ 6221100 h 6858000"/>
              <a:gd name="connsiteX137" fmla="*/ 6052331 w 6568309"/>
              <a:gd name="connsiteY137" fmla="*/ 6287550 h 6858000"/>
              <a:gd name="connsiteX138" fmla="*/ 6074143 w 6568309"/>
              <a:gd name="connsiteY138" fmla="*/ 6401595 h 6858000"/>
              <a:gd name="connsiteX139" fmla="*/ 6060199 w 6568309"/>
              <a:gd name="connsiteY139" fmla="*/ 6487110 h 6858000"/>
              <a:gd name="connsiteX140" fmla="*/ 6081156 w 6568309"/>
              <a:gd name="connsiteY140" fmla="*/ 6588589 h 6858000"/>
              <a:gd name="connsiteX141" fmla="*/ 6114944 w 6568309"/>
              <a:gd name="connsiteY141" fmla="*/ 6769963 h 6858000"/>
              <a:gd name="connsiteX142" fmla="*/ 6128950 w 6568309"/>
              <a:gd name="connsiteY142" fmla="*/ 6835814 h 6858000"/>
              <a:gd name="connsiteX143" fmla="*/ 6132536 w 6568309"/>
              <a:gd name="connsiteY143" fmla="*/ 6858000 h 6858000"/>
              <a:gd name="connsiteX144" fmla="*/ 4789511 w 6568309"/>
              <a:gd name="connsiteY144" fmla="*/ 6858000 h 6858000"/>
              <a:gd name="connsiteX145" fmla="*/ 1866294 w 6568309"/>
              <a:gd name="connsiteY145" fmla="*/ 6858000 h 6858000"/>
              <a:gd name="connsiteX146" fmla="*/ 1705866 w 6568309"/>
              <a:gd name="connsiteY146" fmla="*/ 6858000 h 6858000"/>
              <a:gd name="connsiteX147" fmla="*/ 1343025 w 6568309"/>
              <a:gd name="connsiteY147" fmla="*/ 6858000 h 6858000"/>
              <a:gd name="connsiteX148" fmla="*/ 523269 w 6568309"/>
              <a:gd name="connsiteY148" fmla="*/ 6858000 h 6858000"/>
              <a:gd name="connsiteX149" fmla="*/ 362841 w 6568309"/>
              <a:gd name="connsiteY149" fmla="*/ 6858000 h 6858000"/>
              <a:gd name="connsiteX150" fmla="*/ 0 w 6568309"/>
              <a:gd name="connsiteY15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6568309" h="6858000">
                <a:moveTo>
                  <a:pt x="0" y="0"/>
                </a:moveTo>
                <a:lnTo>
                  <a:pt x="362841" y="0"/>
                </a:lnTo>
                <a:lnTo>
                  <a:pt x="523269" y="0"/>
                </a:lnTo>
                <a:lnTo>
                  <a:pt x="1343025" y="0"/>
                </a:lnTo>
                <a:lnTo>
                  <a:pt x="1705866" y="0"/>
                </a:lnTo>
                <a:lnTo>
                  <a:pt x="1866294" y="0"/>
                </a:lnTo>
                <a:lnTo>
                  <a:pt x="5225154" y="0"/>
                </a:lnTo>
                <a:lnTo>
                  <a:pt x="6568179" y="0"/>
                </a:lnTo>
                <a:lnTo>
                  <a:pt x="6568309" y="1"/>
                </a:lnTo>
                <a:lnTo>
                  <a:pt x="6562951" y="30700"/>
                </a:lnTo>
                <a:cubicBezTo>
                  <a:pt x="6559126" y="84364"/>
                  <a:pt x="6548218" y="241149"/>
                  <a:pt x="6547446" y="310025"/>
                </a:cubicBezTo>
                <a:cubicBezTo>
                  <a:pt x="6550151" y="367544"/>
                  <a:pt x="6557712" y="408251"/>
                  <a:pt x="6558316" y="443960"/>
                </a:cubicBezTo>
                <a:cubicBezTo>
                  <a:pt x="6555224" y="499397"/>
                  <a:pt x="6534767" y="604434"/>
                  <a:pt x="6528896" y="642659"/>
                </a:cubicBezTo>
                <a:cubicBezTo>
                  <a:pt x="6535204" y="657287"/>
                  <a:pt x="6515365" y="658191"/>
                  <a:pt x="6523095" y="673307"/>
                </a:cubicBezTo>
                <a:cubicBezTo>
                  <a:pt x="6523388" y="693769"/>
                  <a:pt x="6506868" y="797295"/>
                  <a:pt x="6496169" y="839641"/>
                </a:cubicBezTo>
                <a:cubicBezTo>
                  <a:pt x="6484119" y="887148"/>
                  <a:pt x="6457817" y="937731"/>
                  <a:pt x="6450789" y="958357"/>
                </a:cubicBezTo>
                <a:cubicBezTo>
                  <a:pt x="6443760" y="978983"/>
                  <a:pt x="6459217" y="936930"/>
                  <a:pt x="6453996" y="963398"/>
                </a:cubicBezTo>
                <a:cubicBezTo>
                  <a:pt x="6448777" y="989867"/>
                  <a:pt x="6425575" y="1087010"/>
                  <a:pt x="6419467" y="1117169"/>
                </a:cubicBezTo>
                <a:cubicBezTo>
                  <a:pt x="6431540" y="1118586"/>
                  <a:pt x="6409651" y="1135372"/>
                  <a:pt x="6417348" y="1144352"/>
                </a:cubicBezTo>
                <a:cubicBezTo>
                  <a:pt x="6424109" y="1150681"/>
                  <a:pt x="6419047" y="1157251"/>
                  <a:pt x="6418473" y="1164484"/>
                </a:cubicBezTo>
                <a:cubicBezTo>
                  <a:pt x="6423767" y="1173524"/>
                  <a:pt x="6413947" y="1205209"/>
                  <a:pt x="6406979" y="1213829"/>
                </a:cubicBezTo>
                <a:cubicBezTo>
                  <a:pt x="6382818" y="1235037"/>
                  <a:pt x="6400452" y="1277327"/>
                  <a:pt x="6381928" y="1294823"/>
                </a:cubicBezTo>
                <a:cubicBezTo>
                  <a:pt x="6379195" y="1300845"/>
                  <a:pt x="6378069" y="1306615"/>
                  <a:pt x="6377948" y="1312193"/>
                </a:cubicBezTo>
                <a:lnTo>
                  <a:pt x="6379894" y="1327626"/>
                </a:lnTo>
                <a:lnTo>
                  <a:pt x="6385024" y="1331644"/>
                </a:lnTo>
                <a:lnTo>
                  <a:pt x="6383696" y="1341276"/>
                </a:lnTo>
                <a:cubicBezTo>
                  <a:pt x="6383952" y="1342166"/>
                  <a:pt x="6384208" y="1343055"/>
                  <a:pt x="6384464" y="1343945"/>
                </a:cubicBezTo>
                <a:cubicBezTo>
                  <a:pt x="6385957" y="1349040"/>
                  <a:pt x="6387253" y="1354080"/>
                  <a:pt x="6387748" y="1359134"/>
                </a:cubicBezTo>
                <a:cubicBezTo>
                  <a:pt x="6384363" y="1373109"/>
                  <a:pt x="6372802" y="1397612"/>
                  <a:pt x="6364157" y="1427803"/>
                </a:cubicBezTo>
                <a:cubicBezTo>
                  <a:pt x="6348141" y="1460349"/>
                  <a:pt x="6348362" y="1505076"/>
                  <a:pt x="6335874" y="1540278"/>
                </a:cubicBezTo>
                <a:lnTo>
                  <a:pt x="6331892" y="1547262"/>
                </a:lnTo>
                <a:lnTo>
                  <a:pt x="6332744" y="1577056"/>
                </a:lnTo>
                <a:cubicBezTo>
                  <a:pt x="6335859" y="1582205"/>
                  <a:pt x="6336674" y="1589568"/>
                  <a:pt x="6333604" y="1595898"/>
                </a:cubicBezTo>
                <a:lnTo>
                  <a:pt x="6324749" y="1703726"/>
                </a:lnTo>
                <a:cubicBezTo>
                  <a:pt x="6324080" y="1739332"/>
                  <a:pt x="6318019" y="1754453"/>
                  <a:pt x="6329594" y="1809535"/>
                </a:cubicBezTo>
                <a:cubicBezTo>
                  <a:pt x="6344930" y="1868036"/>
                  <a:pt x="6323725" y="1952670"/>
                  <a:pt x="6329062" y="2018310"/>
                </a:cubicBezTo>
                <a:cubicBezTo>
                  <a:pt x="6308075" y="2053162"/>
                  <a:pt x="6326925" y="2034561"/>
                  <a:pt x="6321735" y="2071355"/>
                </a:cubicBezTo>
                <a:lnTo>
                  <a:pt x="6322678" y="2141166"/>
                </a:lnTo>
                <a:lnTo>
                  <a:pt x="6321340" y="2154548"/>
                </a:lnTo>
                <a:lnTo>
                  <a:pt x="6316582" y="2158153"/>
                </a:lnTo>
                <a:lnTo>
                  <a:pt x="6311428" y="2178174"/>
                </a:lnTo>
                <a:cubicBezTo>
                  <a:pt x="6310177" y="2185696"/>
                  <a:pt x="6309622" y="2193828"/>
                  <a:pt x="6310192" y="2202858"/>
                </a:cubicBezTo>
                <a:cubicBezTo>
                  <a:pt x="6319667" y="2232772"/>
                  <a:pt x="6296459" y="2283357"/>
                  <a:pt x="6309211" y="2320214"/>
                </a:cubicBezTo>
                <a:cubicBezTo>
                  <a:pt x="6307537" y="2355906"/>
                  <a:pt x="6302490" y="2394678"/>
                  <a:pt x="6300151" y="2417011"/>
                </a:cubicBezTo>
                <a:cubicBezTo>
                  <a:pt x="6292303" y="2426377"/>
                  <a:pt x="6304439" y="2456509"/>
                  <a:pt x="6295176" y="2454207"/>
                </a:cubicBezTo>
                <a:cubicBezTo>
                  <a:pt x="6299335" y="2464947"/>
                  <a:pt x="6297305" y="2476105"/>
                  <a:pt x="6293727" y="2487203"/>
                </a:cubicBezTo>
                <a:lnTo>
                  <a:pt x="6285477" y="2512282"/>
                </a:lnTo>
                <a:cubicBezTo>
                  <a:pt x="6285720" y="2512961"/>
                  <a:pt x="6285962" y="2513640"/>
                  <a:pt x="6286205" y="2514318"/>
                </a:cubicBezTo>
                <a:cubicBezTo>
                  <a:pt x="6292347" y="2534324"/>
                  <a:pt x="6298487" y="2554328"/>
                  <a:pt x="6304629" y="2574334"/>
                </a:cubicBezTo>
                <a:lnTo>
                  <a:pt x="6303842" y="2579877"/>
                </a:lnTo>
                <a:cubicBezTo>
                  <a:pt x="6303729" y="2585644"/>
                  <a:pt x="6304006" y="2603388"/>
                  <a:pt x="6303953" y="2608928"/>
                </a:cubicBezTo>
                <a:lnTo>
                  <a:pt x="6303530" y="2613111"/>
                </a:lnTo>
                <a:lnTo>
                  <a:pt x="6297474" y="2621996"/>
                </a:lnTo>
                <a:lnTo>
                  <a:pt x="6299263" y="2634265"/>
                </a:lnTo>
                <a:lnTo>
                  <a:pt x="6293065" y="2647237"/>
                </a:lnTo>
                <a:cubicBezTo>
                  <a:pt x="6294685" y="2648158"/>
                  <a:pt x="6296180" y="2649356"/>
                  <a:pt x="6297496" y="2650786"/>
                </a:cubicBezTo>
                <a:lnTo>
                  <a:pt x="6301708" y="2661993"/>
                </a:lnTo>
                <a:lnTo>
                  <a:pt x="6295884" y="2670949"/>
                </a:lnTo>
                <a:cubicBezTo>
                  <a:pt x="6304913" y="2672007"/>
                  <a:pt x="6294429" y="2681695"/>
                  <a:pt x="6291714" y="2690255"/>
                </a:cubicBezTo>
                <a:lnTo>
                  <a:pt x="6292327" y="2695683"/>
                </a:lnTo>
                <a:lnTo>
                  <a:pt x="6284410" y="2713964"/>
                </a:lnTo>
                <a:lnTo>
                  <a:pt x="6280410" y="2730175"/>
                </a:lnTo>
                <a:lnTo>
                  <a:pt x="6288082" y="2763497"/>
                </a:lnTo>
                <a:lnTo>
                  <a:pt x="6260924" y="3051539"/>
                </a:lnTo>
                <a:cubicBezTo>
                  <a:pt x="6251455" y="3165645"/>
                  <a:pt x="6222174" y="3216611"/>
                  <a:pt x="6210151" y="3335396"/>
                </a:cubicBezTo>
                <a:lnTo>
                  <a:pt x="6212034" y="3456509"/>
                </a:lnTo>
                <a:lnTo>
                  <a:pt x="6197490" y="3531827"/>
                </a:lnTo>
                <a:lnTo>
                  <a:pt x="6208018" y="3570877"/>
                </a:lnTo>
                <a:lnTo>
                  <a:pt x="6205920" y="3583849"/>
                </a:lnTo>
                <a:lnTo>
                  <a:pt x="6199616" y="3592763"/>
                </a:lnTo>
                <a:cubicBezTo>
                  <a:pt x="6191839" y="3613948"/>
                  <a:pt x="6196204" y="3641245"/>
                  <a:pt x="6181288" y="3653485"/>
                </a:cubicBezTo>
                <a:cubicBezTo>
                  <a:pt x="6178087" y="3659316"/>
                  <a:pt x="6176516" y="3664985"/>
                  <a:pt x="6175963" y="3670528"/>
                </a:cubicBezTo>
                <a:lnTo>
                  <a:pt x="6176722" y="3685990"/>
                </a:lnTo>
                <a:lnTo>
                  <a:pt x="6181549" y="3690283"/>
                </a:lnTo>
                <a:lnTo>
                  <a:pt x="6179476" y="3699787"/>
                </a:lnTo>
                <a:cubicBezTo>
                  <a:pt x="6179664" y="3700686"/>
                  <a:pt x="6179852" y="3701586"/>
                  <a:pt x="6180040" y="3702486"/>
                </a:cubicBezTo>
                <a:cubicBezTo>
                  <a:pt x="6181140" y="3707637"/>
                  <a:pt x="6182047" y="3712728"/>
                  <a:pt x="6182155" y="3717784"/>
                </a:cubicBezTo>
                <a:cubicBezTo>
                  <a:pt x="6156678" y="3711701"/>
                  <a:pt x="6178864" y="3759789"/>
                  <a:pt x="6158980" y="3746229"/>
                </a:cubicBezTo>
                <a:cubicBezTo>
                  <a:pt x="6144630" y="3780750"/>
                  <a:pt x="6117520" y="3867558"/>
                  <a:pt x="6096049" y="3924910"/>
                </a:cubicBezTo>
                <a:lnTo>
                  <a:pt x="6069712" y="3989353"/>
                </a:lnTo>
                <a:lnTo>
                  <a:pt x="6067330" y="4033899"/>
                </a:lnTo>
                <a:cubicBezTo>
                  <a:pt x="6065506" y="4070470"/>
                  <a:pt x="6063599" y="4110146"/>
                  <a:pt x="6061081" y="4142250"/>
                </a:cubicBezTo>
                <a:cubicBezTo>
                  <a:pt x="6055260" y="4200007"/>
                  <a:pt x="6045907" y="4278998"/>
                  <a:pt x="6042858" y="4329442"/>
                </a:cubicBezTo>
                <a:cubicBezTo>
                  <a:pt x="6038376" y="4381764"/>
                  <a:pt x="6036461" y="4433012"/>
                  <a:pt x="6034182" y="4456184"/>
                </a:cubicBezTo>
                <a:lnTo>
                  <a:pt x="6029178" y="4468478"/>
                </a:lnTo>
                <a:lnTo>
                  <a:pt x="6029974" y="4469862"/>
                </a:lnTo>
                <a:cubicBezTo>
                  <a:pt x="6031287" y="4476321"/>
                  <a:pt x="6030316" y="4480555"/>
                  <a:pt x="6028340" y="4483797"/>
                </a:cubicBezTo>
                <a:lnTo>
                  <a:pt x="6025168" y="4487091"/>
                </a:lnTo>
                <a:lnTo>
                  <a:pt x="6023164" y="4496728"/>
                </a:lnTo>
                <a:lnTo>
                  <a:pt x="6016839" y="4515918"/>
                </a:lnTo>
                <a:cubicBezTo>
                  <a:pt x="6017189" y="4517049"/>
                  <a:pt x="6017537" y="4518182"/>
                  <a:pt x="6017886" y="4519316"/>
                </a:cubicBezTo>
                <a:lnTo>
                  <a:pt x="6011819" y="4547957"/>
                </a:lnTo>
                <a:lnTo>
                  <a:pt x="6012791" y="4548262"/>
                </a:lnTo>
                <a:cubicBezTo>
                  <a:pt x="6014837" y="4549595"/>
                  <a:pt x="6016087" y="4551811"/>
                  <a:pt x="6015703" y="4555939"/>
                </a:cubicBezTo>
                <a:cubicBezTo>
                  <a:pt x="6031790" y="4548276"/>
                  <a:pt x="6021405" y="4557977"/>
                  <a:pt x="6018854" y="4570815"/>
                </a:cubicBezTo>
                <a:cubicBezTo>
                  <a:pt x="6021736" y="4583801"/>
                  <a:pt x="6030754" y="4622347"/>
                  <a:pt x="6033000" y="4633846"/>
                </a:cubicBezTo>
                <a:lnTo>
                  <a:pt x="6032325" y="4639816"/>
                </a:lnTo>
                <a:lnTo>
                  <a:pt x="6032549" y="4639923"/>
                </a:lnTo>
                <a:cubicBezTo>
                  <a:pt x="6032911" y="4641190"/>
                  <a:pt x="6032878" y="4643141"/>
                  <a:pt x="6032309" y="4646192"/>
                </a:cubicBezTo>
                <a:lnTo>
                  <a:pt x="6031095" y="4650706"/>
                </a:lnTo>
                <a:lnTo>
                  <a:pt x="6029786" y="4662290"/>
                </a:lnTo>
                <a:cubicBezTo>
                  <a:pt x="6030161" y="4663587"/>
                  <a:pt x="6030536" y="4664883"/>
                  <a:pt x="6030911" y="4666180"/>
                </a:cubicBezTo>
                <a:lnTo>
                  <a:pt x="6033630" y="4667585"/>
                </a:lnTo>
                <a:lnTo>
                  <a:pt x="6033189" y="4668660"/>
                </a:lnTo>
                <a:cubicBezTo>
                  <a:pt x="6027286" y="4676831"/>
                  <a:pt x="6019767" y="4679345"/>
                  <a:pt x="6038764" y="4689807"/>
                </a:cubicBezTo>
                <a:cubicBezTo>
                  <a:pt x="6028616" y="4708535"/>
                  <a:pt x="6040474" y="4712235"/>
                  <a:pt x="6042217" y="4737890"/>
                </a:cubicBezTo>
                <a:cubicBezTo>
                  <a:pt x="6033362" y="4748600"/>
                  <a:pt x="6035273" y="4757223"/>
                  <a:pt x="6040543" y="4765657"/>
                </a:cubicBezTo>
                <a:cubicBezTo>
                  <a:pt x="6034416" y="4790618"/>
                  <a:pt x="6040696" y="4813399"/>
                  <a:pt x="6039956" y="4841463"/>
                </a:cubicBezTo>
                <a:lnTo>
                  <a:pt x="6057123" y="4969863"/>
                </a:lnTo>
                <a:lnTo>
                  <a:pt x="6055039" y="4974028"/>
                </a:lnTo>
                <a:cubicBezTo>
                  <a:pt x="6053860" y="4976933"/>
                  <a:pt x="6053409" y="4978909"/>
                  <a:pt x="6053462" y="4980318"/>
                </a:cubicBezTo>
                <a:lnTo>
                  <a:pt x="6053643" y="4980501"/>
                </a:lnTo>
                <a:lnTo>
                  <a:pt x="6051733" y="4986338"/>
                </a:lnTo>
                <a:lnTo>
                  <a:pt x="6049602" y="4991296"/>
                </a:lnTo>
                <a:cubicBezTo>
                  <a:pt x="6058123" y="5019829"/>
                  <a:pt x="6066643" y="5048361"/>
                  <a:pt x="6075165" y="5076895"/>
                </a:cubicBezTo>
                <a:lnTo>
                  <a:pt x="6073751" y="5081568"/>
                </a:lnTo>
                <a:cubicBezTo>
                  <a:pt x="6073034" y="5084748"/>
                  <a:pt x="6072888" y="5086810"/>
                  <a:pt x="6073150" y="5088173"/>
                </a:cubicBezTo>
                <a:lnTo>
                  <a:pt x="6073355" y="5088300"/>
                </a:lnTo>
                <a:lnTo>
                  <a:pt x="6072362" y="5094558"/>
                </a:lnTo>
                <a:cubicBezTo>
                  <a:pt x="6070184" y="5105196"/>
                  <a:pt x="6067588" y="5115626"/>
                  <a:pt x="6064726" y="5125620"/>
                </a:cubicBezTo>
                <a:cubicBezTo>
                  <a:pt x="6063568" y="5154527"/>
                  <a:pt x="6065189" y="5244020"/>
                  <a:pt x="6065415" y="5268004"/>
                </a:cubicBezTo>
                <a:cubicBezTo>
                  <a:pt x="6065637" y="5268513"/>
                  <a:pt x="6065860" y="5269021"/>
                  <a:pt x="6066081" y="5269530"/>
                </a:cubicBezTo>
                <a:lnTo>
                  <a:pt x="6043407" y="5390941"/>
                </a:lnTo>
                <a:cubicBezTo>
                  <a:pt x="6032545" y="5438194"/>
                  <a:pt x="6020942" y="5465286"/>
                  <a:pt x="6025377" y="5539927"/>
                </a:cubicBezTo>
                <a:cubicBezTo>
                  <a:pt x="6019787" y="5610775"/>
                  <a:pt x="6013913" y="5740573"/>
                  <a:pt x="6010052" y="5791594"/>
                </a:cubicBezTo>
                <a:cubicBezTo>
                  <a:pt x="5989401" y="5787060"/>
                  <a:pt x="6018524" y="5849672"/>
                  <a:pt x="5994220" y="5855206"/>
                </a:cubicBezTo>
                <a:cubicBezTo>
                  <a:pt x="5995282" y="5860240"/>
                  <a:pt x="5980598" y="5868910"/>
                  <a:pt x="5982580" y="5873582"/>
                </a:cubicBezTo>
                <a:cubicBezTo>
                  <a:pt x="5982922" y="5874401"/>
                  <a:pt x="5983265" y="5875218"/>
                  <a:pt x="5983608" y="5876037"/>
                </a:cubicBezTo>
                <a:lnTo>
                  <a:pt x="5983535" y="5886534"/>
                </a:lnTo>
                <a:lnTo>
                  <a:pt x="5988737" y="5888644"/>
                </a:lnTo>
                <a:cubicBezTo>
                  <a:pt x="5989948" y="5893707"/>
                  <a:pt x="5991159" y="5898769"/>
                  <a:pt x="5992371" y="5903832"/>
                </a:cubicBezTo>
                <a:cubicBezTo>
                  <a:pt x="5992924" y="5909651"/>
                  <a:pt x="5992578" y="5916068"/>
                  <a:pt x="5990780" y="5923391"/>
                </a:cubicBezTo>
                <a:cubicBezTo>
                  <a:pt x="5975822" y="5948880"/>
                  <a:pt x="6013580" y="5981626"/>
                  <a:pt x="5993870" y="6013205"/>
                </a:cubicBezTo>
                <a:cubicBezTo>
                  <a:pt x="5988486" y="6024901"/>
                  <a:pt x="5991718" y="6066777"/>
                  <a:pt x="5997673" y="6074018"/>
                </a:cubicBezTo>
                <a:cubicBezTo>
                  <a:pt x="5998007" y="6081731"/>
                  <a:pt x="6007861" y="6126985"/>
                  <a:pt x="6014840" y="6130837"/>
                </a:cubicBezTo>
                <a:cubicBezTo>
                  <a:pt x="6022998" y="6137057"/>
                  <a:pt x="5999420" y="6156330"/>
                  <a:pt x="6010704" y="6152982"/>
                </a:cubicBezTo>
                <a:cubicBezTo>
                  <a:pt x="6008682" y="6186619"/>
                  <a:pt x="6039938" y="6191636"/>
                  <a:pt x="6038294" y="6221100"/>
                </a:cubicBezTo>
                <a:cubicBezTo>
                  <a:pt x="6039643" y="6222126"/>
                  <a:pt x="6046356" y="6257468"/>
                  <a:pt x="6052331" y="6287550"/>
                </a:cubicBezTo>
                <a:cubicBezTo>
                  <a:pt x="6058307" y="6317632"/>
                  <a:pt x="6082079" y="6391312"/>
                  <a:pt x="6074143" y="6401595"/>
                </a:cubicBezTo>
                <a:cubicBezTo>
                  <a:pt x="6074931" y="6423902"/>
                  <a:pt x="6059614" y="6432919"/>
                  <a:pt x="6060199" y="6487110"/>
                </a:cubicBezTo>
                <a:cubicBezTo>
                  <a:pt x="6075583" y="6574474"/>
                  <a:pt x="6076150" y="6553611"/>
                  <a:pt x="6081156" y="6588589"/>
                </a:cubicBezTo>
                <a:cubicBezTo>
                  <a:pt x="6102088" y="6637976"/>
                  <a:pt x="6067660" y="6687723"/>
                  <a:pt x="6114944" y="6769963"/>
                </a:cubicBezTo>
                <a:cubicBezTo>
                  <a:pt x="6130462" y="6819284"/>
                  <a:pt x="6119243" y="6817955"/>
                  <a:pt x="6128950" y="6835814"/>
                </a:cubicBezTo>
                <a:lnTo>
                  <a:pt x="6132536" y="6858000"/>
                </a:lnTo>
                <a:lnTo>
                  <a:pt x="4789511" y="6858000"/>
                </a:lnTo>
                <a:lnTo>
                  <a:pt x="1866294" y="6858000"/>
                </a:lnTo>
                <a:lnTo>
                  <a:pt x="1705866" y="6858000"/>
                </a:lnTo>
                <a:lnTo>
                  <a:pt x="1343025" y="6858000"/>
                </a:lnTo>
                <a:lnTo>
                  <a:pt x="523269" y="6858000"/>
                </a:lnTo>
                <a:lnTo>
                  <a:pt x="36284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497C55-70BB-0F97-F87D-499691677C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965" y="1526708"/>
            <a:ext cx="5962035" cy="352497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нижнього</a:t>
            </a:r>
            <a:r>
              <a:rPr lang="ru-RU" dirty="0">
                <a:ea typeface="+mn-lt"/>
                <a:cs typeface="+mn-lt"/>
              </a:rPr>
              <a:t> краю </a:t>
            </a:r>
            <a:r>
              <a:rPr lang="ru-RU" dirty="0" err="1">
                <a:ea typeface="+mn-lt"/>
                <a:cs typeface="+mn-lt"/>
              </a:rPr>
              <a:t>гортані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відходить</a:t>
            </a:r>
            <a:r>
              <a:rPr lang="ru-RU" dirty="0">
                <a:ea typeface="+mn-lt"/>
                <a:cs typeface="+mn-lt"/>
              </a:rPr>
              <a:t> </a:t>
            </a:r>
            <a:r>
              <a:rPr lang="ru-RU" b="1" dirty="0">
                <a:ea typeface="+mn-lt"/>
                <a:cs typeface="+mn-lt"/>
              </a:rPr>
              <a:t>трахея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Це</a:t>
            </a:r>
            <a:r>
              <a:rPr lang="ru-RU" dirty="0">
                <a:ea typeface="+mn-lt"/>
                <a:cs typeface="+mn-lt"/>
              </a:rPr>
              <a:t> трубка, </a:t>
            </a:r>
            <a:r>
              <a:rPr lang="ru-RU" dirty="0" err="1">
                <a:ea typeface="+mn-lt"/>
                <a:cs typeface="+mn-lt"/>
              </a:rPr>
              <a:t>довжиною</a:t>
            </a:r>
            <a:r>
              <a:rPr lang="ru-RU" dirty="0">
                <a:ea typeface="+mn-lt"/>
                <a:cs typeface="+mn-lt"/>
              </a:rPr>
              <a:t> 10 - 14 см, </a:t>
            </a:r>
            <a:r>
              <a:rPr lang="ru-RU" dirty="0" err="1">
                <a:ea typeface="+mn-lt"/>
                <a:cs typeface="+mn-lt"/>
              </a:rPr>
              <a:t>утворена</a:t>
            </a:r>
            <a:r>
              <a:rPr lang="ru-RU" dirty="0">
                <a:ea typeface="+mn-lt"/>
                <a:cs typeface="+mn-lt"/>
              </a:rPr>
              <a:t> 16 - 20 </a:t>
            </a:r>
            <a:r>
              <a:rPr lang="ru-RU" dirty="0" err="1">
                <a:ea typeface="+mn-lt"/>
                <a:cs typeface="+mn-lt"/>
              </a:rPr>
              <a:t>хрящовими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півкільцями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не </a:t>
            </a:r>
            <a:r>
              <a:rPr lang="ru-RU" dirty="0" err="1">
                <a:ea typeface="+mn-lt"/>
                <a:cs typeface="+mn-lt"/>
              </a:rPr>
              <a:t>дозволяють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затримуватися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повітрю</a:t>
            </a:r>
            <a:r>
              <a:rPr lang="ru-RU" dirty="0">
                <a:ea typeface="+mn-lt"/>
                <a:cs typeface="+mn-lt"/>
              </a:rPr>
              <a:t> при </a:t>
            </a:r>
            <a:r>
              <a:rPr lang="ru-RU" dirty="0" err="1">
                <a:ea typeface="+mn-lt"/>
                <a:cs typeface="+mn-lt"/>
              </a:rPr>
              <a:t>різноманітних</a:t>
            </a:r>
            <a:r>
              <a:rPr lang="ru-RU" dirty="0">
                <a:ea typeface="+mn-lt"/>
                <a:cs typeface="+mn-lt"/>
              </a:rPr>
              <a:t> рухах </a:t>
            </a:r>
            <a:r>
              <a:rPr lang="ru-RU" dirty="0" err="1">
                <a:ea typeface="+mn-lt"/>
                <a:cs typeface="+mn-lt"/>
              </a:rPr>
              <a:t>шиї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Позаду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трахеї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розміщений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стравохід</a:t>
            </a:r>
            <a:r>
              <a:rPr lang="ru-RU" dirty="0">
                <a:ea typeface="+mn-lt"/>
                <a:cs typeface="+mn-lt"/>
              </a:rPr>
              <a:t>.</a:t>
            </a:r>
            <a:endParaRPr lang="ru-RU" dirty="0">
              <a:cs typeface="Calibri" panose="020F0502020204030204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0EFFFA74-200C-F781-7990-69D6CD96E6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8310" y="717012"/>
            <a:ext cx="2682249" cy="544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956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A3F36D9-B556-CE2D-C0E2-C173491064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043" y="1532626"/>
            <a:ext cx="4944151" cy="378541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2400" dirty="0">
                <a:cs typeface="Calibri"/>
              </a:rPr>
              <a:t>Трахея </a:t>
            </a:r>
            <a:r>
              <a:rPr lang="ru-RU" sz="2400" dirty="0" err="1">
                <a:cs typeface="Calibri"/>
              </a:rPr>
              <a:t>ділиться</a:t>
            </a:r>
            <a:r>
              <a:rPr lang="ru-RU" sz="2400" dirty="0">
                <a:cs typeface="Calibri"/>
              </a:rPr>
              <a:t> на два бронхи. Бронхи </a:t>
            </a:r>
            <a:r>
              <a:rPr lang="ru-RU" sz="2400" dirty="0" err="1">
                <a:cs typeface="Calibri"/>
              </a:rPr>
              <a:t>входять</a:t>
            </a:r>
            <a:r>
              <a:rPr lang="ru-RU" sz="2400" dirty="0">
                <a:cs typeface="Calibri"/>
              </a:rPr>
              <a:t> у </a:t>
            </a:r>
            <a:r>
              <a:rPr lang="ru-RU" sz="2400" dirty="0" err="1">
                <a:cs typeface="Calibri"/>
              </a:rPr>
              <a:t>ліву</a:t>
            </a:r>
            <a:r>
              <a:rPr lang="ru-RU" sz="2400" dirty="0">
                <a:cs typeface="Calibri"/>
              </a:rPr>
              <a:t> і праву </a:t>
            </a:r>
            <a:r>
              <a:rPr lang="ru-RU" sz="2400" dirty="0" err="1">
                <a:cs typeface="Calibri"/>
              </a:rPr>
              <a:t>легені</a:t>
            </a:r>
            <a:r>
              <a:rPr lang="ru-RU" sz="2400" dirty="0">
                <a:cs typeface="Calibri"/>
              </a:rPr>
              <a:t>. </a:t>
            </a:r>
            <a:r>
              <a:rPr lang="ru-RU" sz="2400" dirty="0" err="1">
                <a:cs typeface="Calibri"/>
              </a:rPr>
              <a:t>Правий</a:t>
            </a:r>
            <a:r>
              <a:rPr lang="ru-RU" sz="2400" dirty="0">
                <a:cs typeface="Calibri"/>
              </a:rPr>
              <a:t> бронх </a:t>
            </a:r>
            <a:r>
              <a:rPr lang="ru-RU" sz="2400" dirty="0" err="1">
                <a:cs typeface="Calibri"/>
              </a:rPr>
              <a:t>поділяється</a:t>
            </a:r>
            <a:r>
              <a:rPr lang="ru-RU" sz="2400" dirty="0">
                <a:cs typeface="Calibri"/>
              </a:rPr>
              <a:t> на три </a:t>
            </a:r>
            <a:r>
              <a:rPr lang="ru-RU" sz="2400" dirty="0" err="1">
                <a:cs typeface="Calibri"/>
              </a:rPr>
              <a:t>гілки</a:t>
            </a:r>
            <a:r>
              <a:rPr lang="ru-RU" sz="2400" dirty="0">
                <a:cs typeface="Calibri"/>
              </a:rPr>
              <a:t>, а </a:t>
            </a:r>
            <a:r>
              <a:rPr lang="ru-RU" sz="2400" dirty="0" err="1">
                <a:cs typeface="Calibri"/>
              </a:rPr>
              <a:t>лівий</a:t>
            </a:r>
            <a:r>
              <a:rPr lang="ru-RU" sz="2400" dirty="0">
                <a:cs typeface="Calibri"/>
              </a:rPr>
              <a:t> — на </a:t>
            </a:r>
            <a:r>
              <a:rPr lang="ru-RU" sz="2400" dirty="0" err="1">
                <a:cs typeface="Calibri"/>
              </a:rPr>
              <a:t>дві</a:t>
            </a:r>
            <a:r>
              <a:rPr lang="ru-RU" sz="2400" dirty="0">
                <a:cs typeface="Calibri"/>
              </a:rPr>
              <a:t>. У </a:t>
            </a:r>
            <a:r>
              <a:rPr lang="ru-RU" sz="2400" dirty="0" err="1">
                <a:cs typeface="Calibri"/>
              </a:rPr>
              <a:t>кожній</a:t>
            </a:r>
            <a:r>
              <a:rPr lang="ru-RU" sz="2400" dirty="0">
                <a:cs typeface="Calibri"/>
              </a:rPr>
              <a:t> </a:t>
            </a:r>
            <a:r>
              <a:rPr lang="ru-RU" sz="2400" dirty="0" err="1">
                <a:cs typeface="Calibri"/>
              </a:rPr>
              <a:t>легені</a:t>
            </a:r>
            <a:r>
              <a:rPr lang="ru-RU" sz="2400" dirty="0">
                <a:cs typeface="Calibri"/>
              </a:rPr>
              <a:t> бронхи </a:t>
            </a:r>
            <a:r>
              <a:rPr lang="ru-RU" sz="2400" dirty="0" err="1">
                <a:cs typeface="Calibri"/>
              </a:rPr>
              <a:t>галузяться</a:t>
            </a:r>
            <a:r>
              <a:rPr lang="ru-RU" sz="2400" dirty="0">
                <a:cs typeface="Calibri"/>
              </a:rPr>
              <a:t> на </a:t>
            </a:r>
            <a:r>
              <a:rPr lang="ru-RU" sz="2400" dirty="0" err="1">
                <a:cs typeface="Calibri"/>
              </a:rPr>
              <a:t>бронхіоли</a:t>
            </a:r>
            <a:r>
              <a:rPr lang="ru-RU" sz="2400" dirty="0">
                <a:cs typeface="Calibri"/>
              </a:rPr>
              <a:t>, </a:t>
            </a:r>
            <a:r>
              <a:rPr lang="ru-RU" sz="2400" dirty="0" err="1">
                <a:cs typeface="Calibri"/>
              </a:rPr>
              <a:t>утворюючи</a:t>
            </a:r>
            <a:r>
              <a:rPr lang="ru-RU" sz="2400" dirty="0">
                <a:cs typeface="Calibri"/>
              </a:rPr>
              <a:t> </a:t>
            </a:r>
            <a:r>
              <a:rPr lang="ru-RU" sz="2400" dirty="0" err="1">
                <a:cs typeface="Calibri"/>
              </a:rPr>
              <a:t>бронхіальне</a:t>
            </a:r>
            <a:r>
              <a:rPr lang="ru-RU" sz="2400" dirty="0">
                <a:cs typeface="Calibri"/>
              </a:rPr>
              <a:t> дерево. </a:t>
            </a:r>
            <a:r>
              <a:rPr lang="ru-RU" sz="2400" dirty="0" err="1">
                <a:cs typeface="Calibri"/>
              </a:rPr>
              <a:t>Бронхіоли</a:t>
            </a:r>
            <a:r>
              <a:rPr lang="ru-RU" sz="2400" dirty="0">
                <a:cs typeface="Calibri"/>
              </a:rPr>
              <a:t> </a:t>
            </a:r>
            <a:r>
              <a:rPr lang="ru-RU" sz="2400" dirty="0" err="1">
                <a:cs typeface="Calibri"/>
              </a:rPr>
              <a:t>закінчуються</a:t>
            </a:r>
            <a:r>
              <a:rPr lang="ru-RU" sz="2400" dirty="0">
                <a:cs typeface="Calibri"/>
              </a:rPr>
              <a:t> </a:t>
            </a:r>
            <a:r>
              <a:rPr lang="ru-RU" sz="2400" dirty="0" err="1">
                <a:cs typeface="Calibri"/>
              </a:rPr>
              <a:t>легеневими</a:t>
            </a:r>
            <a:r>
              <a:rPr lang="ru-RU" sz="2400" dirty="0">
                <a:cs typeface="Calibri"/>
              </a:rPr>
              <a:t> </a:t>
            </a:r>
            <a:r>
              <a:rPr lang="ru-RU" sz="2400" dirty="0" err="1">
                <a:cs typeface="Calibri"/>
              </a:rPr>
              <a:t>пухирцями</a:t>
            </a:r>
            <a:r>
              <a:rPr lang="ru-RU" sz="2400" dirty="0">
                <a:cs typeface="Calibri"/>
              </a:rPr>
              <a:t> — альвеолами.</a:t>
            </a:r>
          </a:p>
          <a:p>
            <a:endParaRPr lang="ru-RU" sz="2400" dirty="0">
              <a:cs typeface="Calibri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F7435D-E3DB-47B1-BA61-B00ACC83A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2950" y="0"/>
            <a:ext cx="609905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F263A0B5-F8C4-4116-809F-78A768EA79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77582" y="557784"/>
            <a:ext cx="5130204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6D9334A6-29D1-B6E8-0D69-9113960127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88" r="2" b="2"/>
          <a:stretch/>
        </p:blipFill>
        <p:spPr>
          <a:xfrm>
            <a:off x="7389120" y="833418"/>
            <a:ext cx="3506708" cy="518791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310620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DCA007-A085-B92B-0197-E16859FBE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2000" b="1" dirty="0" err="1">
                <a:ea typeface="+mn-lt"/>
                <a:cs typeface="+mn-lt"/>
              </a:rPr>
              <a:t>Легені</a:t>
            </a:r>
            <a:r>
              <a:rPr lang="ru-RU" sz="2000" b="1" dirty="0">
                <a:ea typeface="+mn-lt"/>
                <a:cs typeface="+mn-lt"/>
              </a:rPr>
              <a:t> </a:t>
            </a:r>
            <a:r>
              <a:rPr lang="ru-RU" sz="2000" dirty="0">
                <a:ea typeface="+mn-lt"/>
                <a:cs typeface="+mn-lt"/>
              </a:rPr>
              <a:t>—</a:t>
            </a:r>
            <a:r>
              <a:rPr lang="ru-RU" sz="2000" b="1" dirty="0">
                <a:ea typeface="+mn-lt"/>
                <a:cs typeface="+mn-lt"/>
              </a:rPr>
              <a:t> </a:t>
            </a:r>
            <a:r>
              <a:rPr lang="ru-RU" sz="2000" dirty="0" err="1">
                <a:ea typeface="+mn-lt"/>
                <a:cs typeface="+mn-lt"/>
              </a:rPr>
              <a:t>парні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органи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дихання</a:t>
            </a:r>
            <a:r>
              <a:rPr lang="ru-RU" sz="2000" dirty="0">
                <a:ea typeface="+mn-lt"/>
                <a:cs typeface="+mn-lt"/>
              </a:rPr>
              <a:t>, </a:t>
            </a:r>
            <a:r>
              <a:rPr lang="ru-RU" sz="2000" dirty="0" err="1">
                <a:ea typeface="+mn-lt"/>
                <a:cs typeface="+mn-lt"/>
              </a:rPr>
              <a:t>які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займають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майже</a:t>
            </a:r>
            <a:r>
              <a:rPr lang="ru-RU" sz="2000" dirty="0">
                <a:ea typeface="+mn-lt"/>
                <a:cs typeface="+mn-lt"/>
              </a:rPr>
              <a:t> всю </a:t>
            </a:r>
            <a:r>
              <a:rPr lang="ru-RU" sz="2000" dirty="0" err="1">
                <a:ea typeface="+mn-lt"/>
                <a:cs typeface="+mn-lt"/>
              </a:rPr>
              <a:t>площу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грудної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порожнини</a:t>
            </a:r>
            <a:r>
              <a:rPr lang="ru-RU" sz="2000" dirty="0">
                <a:ea typeface="+mn-lt"/>
                <a:cs typeface="+mn-lt"/>
              </a:rPr>
              <a:t>. Права </a:t>
            </a:r>
            <a:r>
              <a:rPr lang="ru-RU" sz="2000" dirty="0" err="1">
                <a:ea typeface="+mn-lt"/>
                <a:cs typeface="+mn-lt"/>
              </a:rPr>
              <a:t>легеня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має</a:t>
            </a:r>
            <a:r>
              <a:rPr lang="ru-RU" sz="2000" dirty="0">
                <a:ea typeface="+mn-lt"/>
                <a:cs typeface="+mn-lt"/>
              </a:rPr>
              <a:t> три </a:t>
            </a:r>
            <a:r>
              <a:rPr lang="ru-RU" sz="2000" dirty="0" err="1">
                <a:ea typeface="+mn-lt"/>
                <a:cs typeface="+mn-lt"/>
              </a:rPr>
              <a:t>долі</a:t>
            </a:r>
            <a:r>
              <a:rPr lang="ru-RU" sz="2000" dirty="0">
                <a:ea typeface="+mn-lt"/>
                <a:cs typeface="+mn-lt"/>
              </a:rPr>
              <a:t>, а </a:t>
            </a:r>
            <a:r>
              <a:rPr lang="ru-RU" sz="2000" dirty="0" err="1">
                <a:ea typeface="+mn-lt"/>
                <a:cs typeface="+mn-lt"/>
              </a:rPr>
              <a:t>ліва</a:t>
            </a:r>
            <a:r>
              <a:rPr lang="ru-RU" sz="2000" dirty="0">
                <a:ea typeface="+mn-lt"/>
                <a:cs typeface="+mn-lt"/>
              </a:rPr>
              <a:t> — </a:t>
            </a:r>
            <a:r>
              <a:rPr lang="ru-RU" sz="2000" dirty="0" err="1">
                <a:ea typeface="+mn-lt"/>
                <a:cs typeface="+mn-lt"/>
              </a:rPr>
              <a:t>дві</a:t>
            </a:r>
            <a:r>
              <a:rPr lang="ru-RU" sz="2000" dirty="0">
                <a:ea typeface="+mn-lt"/>
                <a:cs typeface="+mn-lt"/>
              </a:rPr>
              <a:t>. </a:t>
            </a:r>
            <a:r>
              <a:rPr lang="ru-RU" sz="2000" dirty="0" err="1">
                <a:ea typeface="+mn-lt"/>
                <a:cs typeface="+mn-lt"/>
              </a:rPr>
              <a:t>Легені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складаються</a:t>
            </a:r>
            <a:r>
              <a:rPr lang="ru-RU" sz="2000" dirty="0">
                <a:ea typeface="+mn-lt"/>
                <a:cs typeface="+mn-lt"/>
              </a:rPr>
              <a:t> з </a:t>
            </a:r>
            <a:r>
              <a:rPr lang="ru-RU" sz="2000" b="1" dirty="0">
                <a:ea typeface="+mn-lt"/>
                <a:cs typeface="+mn-lt"/>
              </a:rPr>
              <a:t>альвеол </a:t>
            </a:r>
            <a:r>
              <a:rPr lang="ru-RU" sz="2000" dirty="0" err="1">
                <a:ea typeface="+mn-lt"/>
                <a:cs typeface="+mn-lt"/>
              </a:rPr>
              <a:t>стінки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яких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мають</a:t>
            </a:r>
            <a:r>
              <a:rPr lang="ru-RU" sz="2000" dirty="0">
                <a:ea typeface="+mn-lt"/>
                <a:cs typeface="+mn-lt"/>
              </a:rPr>
              <a:t> один шар </a:t>
            </a:r>
            <a:r>
              <a:rPr lang="ru-RU" sz="2000" dirty="0" err="1">
                <a:ea typeface="+mn-lt"/>
                <a:cs typeface="+mn-lt"/>
              </a:rPr>
              <a:t>епітеліальних</a:t>
            </a:r>
            <a:r>
              <a:rPr lang="ru-RU" sz="2000" dirty="0">
                <a:ea typeface="+mn-lt"/>
                <a:cs typeface="+mn-lt"/>
              </a:rPr>
              <a:t> тканин і </a:t>
            </a:r>
            <a:r>
              <a:rPr lang="ru-RU" sz="2000" dirty="0" err="1">
                <a:ea typeface="+mn-lt"/>
                <a:cs typeface="+mn-lt"/>
              </a:rPr>
              <a:t>обплетені</a:t>
            </a:r>
            <a:r>
              <a:rPr lang="ru-RU" sz="2000" dirty="0">
                <a:ea typeface="+mn-lt"/>
                <a:cs typeface="+mn-lt"/>
              </a:rPr>
              <a:t> густою мережею </a:t>
            </a:r>
            <a:r>
              <a:rPr lang="ru-RU" sz="2000" dirty="0" err="1">
                <a:ea typeface="+mn-lt"/>
                <a:cs typeface="+mn-lt"/>
              </a:rPr>
              <a:t>кровоносних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капілярів</a:t>
            </a:r>
            <a:r>
              <a:rPr lang="ru-RU" sz="2000" dirty="0">
                <a:ea typeface="+mn-lt"/>
                <a:cs typeface="+mn-lt"/>
              </a:rPr>
              <a:t>. </a:t>
            </a:r>
            <a:r>
              <a:rPr lang="ru-RU" sz="2000" dirty="0" err="1">
                <a:ea typeface="+mn-lt"/>
                <a:cs typeface="+mn-lt"/>
              </a:rPr>
              <a:t>Така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будова</a:t>
            </a:r>
            <a:r>
              <a:rPr lang="ru-RU" sz="2000" dirty="0">
                <a:ea typeface="+mn-lt"/>
                <a:cs typeface="+mn-lt"/>
              </a:rPr>
              <a:t> альвеол </a:t>
            </a:r>
            <a:r>
              <a:rPr lang="ru-RU" sz="2000" dirty="0" err="1">
                <a:ea typeface="+mn-lt"/>
                <a:cs typeface="+mn-lt"/>
              </a:rPr>
              <a:t>забезпечує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газообмін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між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повітрям</a:t>
            </a:r>
            <a:r>
              <a:rPr lang="ru-RU" sz="2000" dirty="0">
                <a:ea typeface="+mn-lt"/>
                <a:cs typeface="+mn-lt"/>
              </a:rPr>
              <a:t>, </a:t>
            </a:r>
            <a:r>
              <a:rPr lang="ru-RU" sz="2000" dirty="0" err="1">
                <a:ea typeface="+mn-lt"/>
                <a:cs typeface="+mn-lt"/>
              </a:rPr>
              <a:t>що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міститься</a:t>
            </a:r>
            <a:r>
              <a:rPr lang="ru-RU" sz="2000" dirty="0">
                <a:ea typeface="+mn-lt"/>
                <a:cs typeface="+mn-lt"/>
              </a:rPr>
              <a:t> у </a:t>
            </a:r>
            <a:r>
              <a:rPr lang="ru-RU" sz="2000" dirty="0" err="1">
                <a:ea typeface="+mn-lt"/>
                <a:cs typeface="+mn-lt"/>
              </a:rPr>
              <a:t>легенях</a:t>
            </a:r>
            <a:r>
              <a:rPr lang="ru-RU" sz="2000" dirty="0">
                <a:ea typeface="+mn-lt"/>
                <a:cs typeface="+mn-lt"/>
              </a:rPr>
              <a:t>, і </a:t>
            </a:r>
            <a:r>
              <a:rPr lang="ru-RU" sz="2000" dirty="0" err="1">
                <a:ea typeface="+mn-lt"/>
                <a:cs typeface="+mn-lt"/>
              </a:rPr>
              <a:t>кров'ю</a:t>
            </a:r>
            <a:r>
              <a:rPr lang="ru-RU" sz="2000" dirty="0">
                <a:ea typeface="+mn-lt"/>
                <a:cs typeface="+mn-lt"/>
              </a:rPr>
              <a:t>.</a:t>
            </a:r>
            <a:endParaRPr lang="ru-RU" sz="2000" dirty="0">
              <a:cs typeface="Calibri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D96CEEBA-B499-6F9A-81E4-27454BB889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57" r="10594" b="3"/>
          <a:stretch/>
        </p:blipFill>
        <p:spPr>
          <a:xfrm>
            <a:off x="5773173" y="1186135"/>
            <a:ext cx="3831223" cy="3713920"/>
          </a:xfrm>
          <a:prstGeom prst="rect">
            <a:avLst/>
          </a:prstGeom>
        </p:spPr>
      </p:pic>
      <p:pic>
        <p:nvPicPr>
          <p:cNvPr id="14" name="Рисунок 4">
            <a:extLst>
              <a:ext uri="{FF2B5EF4-FFF2-40B4-BE49-F238E27FC236}">
                <a16:creationId xmlns:a16="http://schemas.microsoft.com/office/drawing/2014/main" id="{B1948EF7-5C48-4FBE-ABAC-12BB23415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1759" y="784641"/>
            <a:ext cx="1984250" cy="528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73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22587ECF-85E9-4393-9D87-8EB6F3F6C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DDC0E1-72F9-58DA-B581-2DCB057BD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937" y="1924096"/>
            <a:ext cx="5158635" cy="367136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1800" b="1" dirty="0" err="1">
                <a:ea typeface="+mn-lt"/>
                <a:cs typeface="+mn-lt"/>
              </a:rPr>
              <a:t>Дихання</a:t>
            </a:r>
            <a:r>
              <a:rPr lang="ru-RU" sz="1800" b="1" dirty="0">
                <a:ea typeface="+mn-lt"/>
                <a:cs typeface="+mn-lt"/>
              </a:rPr>
              <a:t> — </a:t>
            </a:r>
            <a:r>
              <a:rPr lang="ru-RU" sz="1800" b="1" dirty="0" err="1">
                <a:ea typeface="+mn-lt"/>
                <a:cs typeface="+mn-lt"/>
              </a:rPr>
              <a:t>сукупність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процесів</a:t>
            </a:r>
            <a:r>
              <a:rPr lang="ru-RU" sz="1800" b="1" dirty="0">
                <a:ea typeface="+mn-lt"/>
                <a:cs typeface="+mn-lt"/>
              </a:rPr>
              <a:t>, </a:t>
            </a:r>
            <a:r>
              <a:rPr lang="ru-RU" sz="1800" b="1" dirty="0" err="1">
                <a:ea typeface="+mn-lt"/>
                <a:cs typeface="+mn-lt"/>
              </a:rPr>
              <a:t>які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забезпечують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надходження</a:t>
            </a:r>
            <a:r>
              <a:rPr lang="ru-RU" sz="1800" b="1" dirty="0">
                <a:ea typeface="+mn-lt"/>
                <a:cs typeface="+mn-lt"/>
              </a:rPr>
              <a:t> в </a:t>
            </a:r>
            <a:r>
              <a:rPr lang="ru-RU" sz="1800" b="1" dirty="0" err="1">
                <a:ea typeface="+mn-lt"/>
                <a:cs typeface="+mn-lt"/>
              </a:rPr>
              <a:t>організм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кисню</a:t>
            </a:r>
            <a:r>
              <a:rPr lang="ru-RU" sz="1800" b="1" dirty="0">
                <a:ea typeface="+mn-lt"/>
                <a:cs typeface="+mn-lt"/>
              </a:rPr>
              <a:t>, </a:t>
            </a:r>
            <a:r>
              <a:rPr lang="ru-RU" sz="1800" b="1" dirty="0" err="1">
                <a:ea typeface="+mn-lt"/>
                <a:cs typeface="+mn-lt"/>
              </a:rPr>
              <a:t>використання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його</a:t>
            </a:r>
            <a:r>
              <a:rPr lang="ru-RU" sz="1800" b="1" dirty="0">
                <a:ea typeface="+mn-lt"/>
                <a:cs typeface="+mn-lt"/>
              </a:rPr>
              <a:t> для  </a:t>
            </a:r>
            <a:r>
              <a:rPr lang="ru-RU" sz="1800" b="1" dirty="0" err="1">
                <a:ea typeface="+mn-lt"/>
                <a:cs typeface="+mn-lt"/>
              </a:rPr>
              <a:t>розщеплення</a:t>
            </a:r>
            <a:r>
              <a:rPr lang="ru-RU" sz="1800" b="1" dirty="0">
                <a:ea typeface="+mn-lt"/>
                <a:cs typeface="+mn-lt"/>
              </a:rPr>
              <a:t> і </a:t>
            </a:r>
            <a:r>
              <a:rPr lang="ru-RU" sz="1800" b="1" dirty="0" err="1">
                <a:ea typeface="+mn-lt"/>
                <a:cs typeface="+mn-lt"/>
              </a:rPr>
              <a:t>окиснення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органічних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речовин</a:t>
            </a:r>
            <a:r>
              <a:rPr lang="ru-RU" sz="1800" b="1" dirty="0">
                <a:ea typeface="+mn-lt"/>
                <a:cs typeface="+mn-lt"/>
              </a:rPr>
              <a:t> і </a:t>
            </a:r>
            <a:r>
              <a:rPr lang="ru-RU" sz="1800" b="1" dirty="0" err="1">
                <a:ea typeface="+mn-lt"/>
                <a:cs typeface="+mn-lt"/>
              </a:rPr>
              <a:t>виділення</a:t>
            </a:r>
            <a:r>
              <a:rPr lang="ru-RU" sz="1800" b="1" dirty="0">
                <a:ea typeface="+mn-lt"/>
                <a:cs typeface="+mn-lt"/>
              </a:rPr>
              <a:t> з </a:t>
            </a:r>
            <a:r>
              <a:rPr lang="ru-RU" sz="1800" b="1" dirty="0" err="1">
                <a:ea typeface="+mn-lt"/>
                <a:cs typeface="+mn-lt"/>
              </a:rPr>
              <a:t>нього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вуглекислого</a:t>
            </a:r>
            <a:r>
              <a:rPr lang="ru-RU" sz="1800" b="1" dirty="0">
                <a:ea typeface="+mn-lt"/>
                <a:cs typeface="+mn-lt"/>
              </a:rPr>
              <a:t> газу.</a:t>
            </a:r>
            <a:endParaRPr lang="ru-RU" sz="1800" dirty="0">
              <a:cs typeface="Calibri" panose="020F0502020204030204"/>
            </a:endParaRPr>
          </a:p>
          <a:p>
            <a:pPr marL="0" indent="0">
              <a:buNone/>
            </a:pPr>
            <a:endParaRPr lang="ru-RU" sz="1800" b="1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sz="1800" dirty="0" err="1">
                <a:ea typeface="+mn-lt"/>
                <a:cs typeface="+mn-lt"/>
              </a:rPr>
              <a:t>Клітинам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нашого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організму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постійно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потрібен</a:t>
            </a:r>
            <a:r>
              <a:rPr lang="ru-RU" sz="1800" dirty="0">
                <a:ea typeface="+mn-lt"/>
                <a:cs typeface="+mn-lt"/>
              </a:rPr>
              <a:t> </a:t>
            </a:r>
            <a:r>
              <a:rPr lang="ru-RU" sz="1800" b="1" dirty="0" err="1">
                <a:ea typeface="+mn-lt"/>
                <a:cs typeface="+mn-lt"/>
              </a:rPr>
              <a:t>кисень</a:t>
            </a:r>
            <a:r>
              <a:rPr lang="ru-RU" sz="1800" dirty="0">
                <a:ea typeface="+mn-lt"/>
                <a:cs typeface="+mn-lt"/>
              </a:rPr>
              <a:t>, а одним з </a:t>
            </a:r>
            <a:r>
              <a:rPr lang="ru-RU" sz="1800" dirty="0" err="1">
                <a:ea typeface="+mn-lt"/>
                <a:cs typeface="+mn-lt"/>
              </a:rPr>
              <a:t>продуктів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окиснення</a:t>
            </a:r>
            <a:r>
              <a:rPr lang="ru-RU" sz="1800" dirty="0">
                <a:ea typeface="+mn-lt"/>
                <a:cs typeface="+mn-lt"/>
              </a:rPr>
              <a:t> є </a:t>
            </a:r>
            <a:r>
              <a:rPr lang="ru-RU" sz="1800" b="1" dirty="0" err="1">
                <a:ea typeface="+mn-lt"/>
                <a:cs typeface="+mn-lt"/>
              </a:rPr>
              <a:t>вуглекислий</a:t>
            </a:r>
            <a:r>
              <a:rPr lang="ru-RU" sz="1800" b="1" dirty="0">
                <a:ea typeface="+mn-lt"/>
                <a:cs typeface="+mn-lt"/>
              </a:rPr>
              <a:t> газ</a:t>
            </a:r>
            <a:r>
              <a:rPr lang="ru-RU" sz="1800" dirty="0">
                <a:ea typeface="+mn-lt"/>
                <a:cs typeface="+mn-lt"/>
              </a:rPr>
              <a:t>. </a:t>
            </a:r>
            <a:r>
              <a:rPr lang="ru-RU" sz="1800" dirty="0" err="1">
                <a:ea typeface="+mn-lt"/>
                <a:cs typeface="+mn-lt"/>
              </a:rPr>
              <a:t>Надходження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кисню</a:t>
            </a:r>
            <a:r>
              <a:rPr lang="ru-RU" sz="1800" dirty="0">
                <a:ea typeface="+mn-lt"/>
                <a:cs typeface="+mn-lt"/>
              </a:rPr>
              <a:t> в </a:t>
            </a:r>
            <a:r>
              <a:rPr lang="ru-RU" sz="1800" dirty="0" err="1">
                <a:ea typeface="+mn-lt"/>
                <a:cs typeface="+mn-lt"/>
              </a:rPr>
              <a:t>організм</a:t>
            </a:r>
            <a:r>
              <a:rPr lang="ru-RU" sz="1800" dirty="0">
                <a:ea typeface="+mn-lt"/>
                <a:cs typeface="+mn-lt"/>
              </a:rPr>
              <a:t> і </a:t>
            </a:r>
            <a:r>
              <a:rPr lang="ru-RU" sz="1800" dirty="0" err="1">
                <a:ea typeface="+mn-lt"/>
                <a:cs typeface="+mn-lt"/>
              </a:rPr>
              <a:t>видалення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вуглекислого</a:t>
            </a:r>
            <a:r>
              <a:rPr lang="ru-RU" sz="1800" dirty="0">
                <a:ea typeface="+mn-lt"/>
                <a:cs typeface="+mn-lt"/>
              </a:rPr>
              <a:t> газу, </a:t>
            </a:r>
            <a:r>
              <a:rPr lang="ru-RU" sz="1800" dirty="0" err="1">
                <a:ea typeface="+mn-lt"/>
                <a:cs typeface="+mn-lt"/>
              </a:rPr>
              <a:t>який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утворюється</a:t>
            </a:r>
            <a:r>
              <a:rPr lang="ru-RU" sz="1800" dirty="0">
                <a:ea typeface="+mn-lt"/>
                <a:cs typeface="+mn-lt"/>
              </a:rPr>
              <a:t> у </a:t>
            </a:r>
            <a:r>
              <a:rPr lang="ru-RU" sz="1800" dirty="0" err="1">
                <a:ea typeface="+mn-lt"/>
                <a:cs typeface="+mn-lt"/>
              </a:rPr>
              <a:t>результаті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перетворення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речовин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забезпечує</a:t>
            </a:r>
            <a:r>
              <a:rPr lang="ru-RU" sz="1800" dirty="0">
                <a:ea typeface="+mn-lt"/>
                <a:cs typeface="+mn-lt"/>
              </a:rPr>
              <a:t> </a:t>
            </a:r>
            <a:r>
              <a:rPr lang="ru-RU" sz="1800" b="1" dirty="0" err="1">
                <a:ea typeface="+mn-lt"/>
                <a:cs typeface="+mn-lt"/>
              </a:rPr>
              <a:t>дихальна</a:t>
            </a:r>
            <a:r>
              <a:rPr lang="ru-RU" sz="1800" b="1" dirty="0">
                <a:ea typeface="+mn-lt"/>
                <a:cs typeface="+mn-lt"/>
              </a:rPr>
              <a:t> система</a:t>
            </a:r>
            <a:r>
              <a:rPr lang="ru-RU" sz="1800" dirty="0">
                <a:ea typeface="+mn-lt"/>
                <a:cs typeface="+mn-lt"/>
              </a:rPr>
              <a:t>.</a:t>
            </a:r>
            <a:endParaRPr lang="ru-RU" sz="1800" dirty="0">
              <a:cs typeface="Calibri"/>
            </a:endParaRPr>
          </a:p>
          <a:p>
            <a:endParaRPr lang="ru-RU" sz="1700" dirty="0">
              <a:cs typeface="Calibri"/>
            </a:endParaRPr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3649AC90-CDC6-1FE6-60E2-7C5CD35445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9494" b="616"/>
          <a:stretch/>
        </p:blipFill>
        <p:spPr>
          <a:xfrm>
            <a:off x="6467921" y="1395737"/>
            <a:ext cx="4551288" cy="4199720"/>
          </a:xfrm>
          <a:prstGeom prst="rect">
            <a:avLst/>
          </a:prstGeom>
        </p:spPr>
      </p:pic>
      <p:sp>
        <p:nvSpPr>
          <p:cNvPr id="7" name="Стрелка: вправо 6">
            <a:extLst>
              <a:ext uri="{FF2B5EF4-FFF2-40B4-BE49-F238E27FC236}">
                <a16:creationId xmlns:a16="http://schemas.microsoft.com/office/drawing/2014/main" id="{6E5F4B83-AA35-89F8-9ACF-9CFEDFE46ED6}"/>
              </a:ext>
            </a:extLst>
          </p:cNvPr>
          <p:cNvSpPr/>
          <p:nvPr/>
        </p:nvSpPr>
        <p:spPr>
          <a:xfrm rot="10800000">
            <a:off x="6680472" y="448199"/>
            <a:ext cx="4974565" cy="287547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6748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4ADFE4D-CE2A-3269-6863-43285256BF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498" y="554966"/>
            <a:ext cx="3864927" cy="592764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ru-RU" sz="1600" b="1" dirty="0" err="1">
                <a:ea typeface="+mn-lt"/>
                <a:cs typeface="+mn-lt"/>
              </a:rPr>
              <a:t>Розрізняють</a:t>
            </a:r>
            <a:r>
              <a:rPr lang="ru-RU" sz="1600" b="1" dirty="0">
                <a:ea typeface="+mn-lt"/>
                <a:cs typeface="+mn-lt"/>
              </a:rPr>
              <a:t>:</a:t>
            </a:r>
            <a:endParaRPr lang="ru-RU" sz="1600" dirty="0">
              <a:cs typeface="Calibri" panose="020F0502020204030204"/>
            </a:endParaRPr>
          </a:p>
          <a:p>
            <a:pPr marL="0" indent="0">
              <a:buNone/>
            </a:pPr>
            <a:r>
              <a:rPr lang="ru-RU" sz="1600" b="1" dirty="0" err="1">
                <a:ea typeface="+mn-lt"/>
                <a:cs typeface="+mn-lt"/>
              </a:rPr>
              <a:t>зовнішнє</a:t>
            </a:r>
            <a:r>
              <a:rPr lang="ru-RU" sz="1600" b="1" dirty="0">
                <a:ea typeface="+mn-lt"/>
                <a:cs typeface="+mn-lt"/>
              </a:rPr>
              <a:t> </a:t>
            </a:r>
            <a:r>
              <a:rPr lang="ru-RU" sz="1600" b="1" dirty="0" err="1">
                <a:ea typeface="+mn-lt"/>
                <a:cs typeface="+mn-lt"/>
              </a:rPr>
              <a:t>дихання</a:t>
            </a:r>
            <a:r>
              <a:rPr lang="ru-RU" sz="1600" dirty="0">
                <a:ea typeface="+mn-lt"/>
                <a:cs typeface="+mn-lt"/>
              </a:rPr>
              <a:t> — доставка </a:t>
            </a:r>
            <a:r>
              <a:rPr lang="ru-RU" sz="1600" dirty="0" err="1">
                <a:ea typeface="+mn-lt"/>
                <a:cs typeface="+mn-lt"/>
              </a:rPr>
              <a:t>кисню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від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легень</a:t>
            </a:r>
            <a:r>
              <a:rPr lang="ru-RU" sz="1600" dirty="0">
                <a:ea typeface="+mn-lt"/>
                <a:cs typeface="+mn-lt"/>
              </a:rPr>
              <a:t> до тканин </a:t>
            </a:r>
            <a:r>
              <a:rPr lang="ru-RU" sz="1600" dirty="0" err="1">
                <a:ea typeface="+mn-lt"/>
                <a:cs typeface="+mn-lt"/>
              </a:rPr>
              <a:t>організму</a:t>
            </a:r>
            <a:r>
              <a:rPr lang="ru-RU" sz="1600" dirty="0">
                <a:ea typeface="+mn-lt"/>
                <a:cs typeface="+mn-lt"/>
              </a:rPr>
              <a:t> і </a:t>
            </a:r>
            <a:r>
              <a:rPr lang="ru-RU" sz="1600" dirty="0" err="1">
                <a:ea typeface="+mn-lt"/>
                <a:cs typeface="+mn-lt"/>
              </a:rPr>
              <a:t>переніс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вуглекислого</a:t>
            </a:r>
            <a:r>
              <a:rPr lang="ru-RU" sz="1600" dirty="0">
                <a:ea typeface="+mn-lt"/>
                <a:cs typeface="+mn-lt"/>
              </a:rPr>
              <a:t> газу </a:t>
            </a:r>
            <a:r>
              <a:rPr lang="ru-RU" sz="1600" dirty="0" err="1">
                <a:ea typeface="+mn-lt"/>
                <a:cs typeface="+mn-lt"/>
              </a:rPr>
              <a:t>від</a:t>
            </a:r>
            <a:r>
              <a:rPr lang="ru-RU" sz="1600" dirty="0">
                <a:ea typeface="+mn-lt"/>
                <a:cs typeface="+mn-lt"/>
              </a:rPr>
              <a:t> тканин до </a:t>
            </a:r>
            <a:r>
              <a:rPr lang="ru-RU" sz="1600" dirty="0" err="1">
                <a:ea typeface="+mn-lt"/>
                <a:cs typeface="+mn-lt"/>
              </a:rPr>
              <a:t>легень</a:t>
            </a:r>
            <a:r>
              <a:rPr lang="ru-RU" sz="1600" dirty="0">
                <a:ea typeface="+mn-lt"/>
                <a:cs typeface="+mn-lt"/>
              </a:rPr>
              <a:t>;</a:t>
            </a:r>
            <a:endParaRPr lang="ru-RU" sz="1600" dirty="0">
              <a:cs typeface="Calibri" panose="020F0502020204030204"/>
            </a:endParaRPr>
          </a:p>
          <a:p>
            <a:pPr marL="0" indent="0">
              <a:buNone/>
            </a:pPr>
            <a:r>
              <a:rPr lang="ru-RU" sz="1600" b="1" dirty="0" err="1">
                <a:ea typeface="+mn-lt"/>
                <a:cs typeface="+mn-lt"/>
              </a:rPr>
              <a:t>внутрішнє</a:t>
            </a:r>
            <a:r>
              <a:rPr lang="ru-RU" sz="1600" b="1" dirty="0">
                <a:ea typeface="+mn-lt"/>
                <a:cs typeface="+mn-lt"/>
              </a:rPr>
              <a:t> (</a:t>
            </a:r>
            <a:r>
              <a:rPr lang="ru-RU" sz="1600" b="1" dirty="0" err="1">
                <a:ea typeface="+mn-lt"/>
                <a:cs typeface="+mn-lt"/>
              </a:rPr>
              <a:t>тканинне</a:t>
            </a:r>
            <a:r>
              <a:rPr lang="ru-RU" sz="1600" b="1" dirty="0">
                <a:ea typeface="+mn-lt"/>
                <a:cs typeface="+mn-lt"/>
              </a:rPr>
              <a:t>) </a:t>
            </a:r>
            <a:r>
              <a:rPr lang="ru-RU" sz="1600" b="1" dirty="0" err="1">
                <a:ea typeface="+mn-lt"/>
                <a:cs typeface="+mn-lt"/>
              </a:rPr>
              <a:t>дихання</a:t>
            </a:r>
            <a:r>
              <a:rPr lang="ru-RU" sz="1600" dirty="0">
                <a:ea typeface="+mn-lt"/>
                <a:cs typeface="+mn-lt"/>
              </a:rPr>
              <a:t> — </a:t>
            </a:r>
            <a:r>
              <a:rPr lang="ru-RU" sz="1600" dirty="0" err="1">
                <a:ea typeface="+mn-lt"/>
                <a:cs typeface="+mn-lt"/>
              </a:rPr>
              <a:t>окиснювальні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процеси</a:t>
            </a:r>
            <a:r>
              <a:rPr lang="ru-RU" sz="1600" dirty="0">
                <a:ea typeface="+mn-lt"/>
                <a:cs typeface="+mn-lt"/>
              </a:rPr>
              <a:t> у </a:t>
            </a:r>
            <a:r>
              <a:rPr lang="ru-RU" sz="1600" dirty="0" err="1">
                <a:ea typeface="+mn-lt"/>
                <a:cs typeface="+mn-lt"/>
              </a:rPr>
              <a:t>клітинах</a:t>
            </a:r>
            <a:r>
              <a:rPr lang="ru-RU" sz="1600" dirty="0">
                <a:ea typeface="+mn-lt"/>
                <a:cs typeface="+mn-lt"/>
              </a:rPr>
              <a:t> (</a:t>
            </a:r>
            <a:r>
              <a:rPr lang="ru-RU" sz="1600" dirty="0" err="1">
                <a:ea typeface="+mn-lt"/>
                <a:cs typeface="+mn-lt"/>
              </a:rPr>
              <a:t>відбуваються</a:t>
            </a:r>
            <a:r>
              <a:rPr lang="ru-RU" sz="1600" dirty="0">
                <a:ea typeface="+mn-lt"/>
                <a:cs typeface="+mn-lt"/>
              </a:rPr>
              <a:t> у </a:t>
            </a:r>
            <a:r>
              <a:rPr lang="ru-RU" sz="1600" dirty="0" err="1">
                <a:ea typeface="+mn-lt"/>
                <a:cs typeface="+mn-lt"/>
              </a:rPr>
              <a:t>мітохондріях</a:t>
            </a:r>
            <a:r>
              <a:rPr lang="ru-RU" sz="1600" dirty="0">
                <a:ea typeface="+mn-lt"/>
                <a:cs typeface="+mn-lt"/>
              </a:rPr>
              <a:t>), </a:t>
            </a:r>
            <a:r>
              <a:rPr lang="ru-RU" sz="1600" dirty="0" err="1">
                <a:ea typeface="+mn-lt"/>
                <a:cs typeface="+mn-lt"/>
              </a:rPr>
              <a:t>внаслідок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яких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виділяється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енергія</a:t>
            </a:r>
            <a:r>
              <a:rPr lang="ru-RU" sz="1600" dirty="0">
                <a:ea typeface="+mn-lt"/>
                <a:cs typeface="+mn-lt"/>
              </a:rPr>
              <a:t> для </a:t>
            </a:r>
            <a:r>
              <a:rPr lang="ru-RU" sz="1600" dirty="0" err="1">
                <a:ea typeface="+mn-lt"/>
                <a:cs typeface="+mn-lt"/>
              </a:rPr>
              <a:t>життєдіяльності</a:t>
            </a:r>
            <a:r>
              <a:rPr lang="ru-RU" sz="1600" dirty="0">
                <a:ea typeface="+mn-lt"/>
                <a:cs typeface="+mn-lt"/>
              </a:rPr>
              <a:t>.</a:t>
            </a:r>
            <a:endParaRPr lang="ru-RU" sz="1600" dirty="0">
              <a:cs typeface="Calibri" panose="020F0502020204030204"/>
            </a:endParaRPr>
          </a:p>
          <a:p>
            <a:pPr>
              <a:buNone/>
            </a:pPr>
            <a:endParaRPr lang="ru-RU" sz="1600" b="1" dirty="0">
              <a:ea typeface="+mn-lt"/>
              <a:cs typeface="+mn-lt"/>
            </a:endParaRPr>
          </a:p>
          <a:p>
            <a:pPr>
              <a:buNone/>
            </a:pPr>
            <a:r>
              <a:rPr lang="ru-RU" sz="1600" b="1" dirty="0" err="1">
                <a:ea typeface="+mn-lt"/>
                <a:cs typeface="+mn-lt"/>
              </a:rPr>
              <a:t>Органи</a:t>
            </a:r>
            <a:r>
              <a:rPr lang="ru-RU" sz="1600" b="1" dirty="0">
                <a:ea typeface="+mn-lt"/>
                <a:cs typeface="+mn-lt"/>
              </a:rPr>
              <a:t> </a:t>
            </a:r>
            <a:r>
              <a:rPr lang="ru-RU" sz="1600" b="1" dirty="0" err="1">
                <a:ea typeface="+mn-lt"/>
                <a:cs typeface="+mn-lt"/>
              </a:rPr>
              <a:t>дихання</a:t>
            </a:r>
            <a:r>
              <a:rPr lang="ru-RU" sz="1600" dirty="0">
                <a:ea typeface="+mn-lt"/>
                <a:cs typeface="+mn-lt"/>
              </a:rPr>
              <a:t> </a:t>
            </a:r>
            <a:r>
              <a:rPr lang="ru-RU" sz="1600" dirty="0" err="1">
                <a:ea typeface="+mn-lt"/>
                <a:cs typeface="+mn-lt"/>
              </a:rPr>
              <a:t>забезпечують</a:t>
            </a:r>
            <a:r>
              <a:rPr lang="ru-RU" sz="1600" dirty="0">
                <a:ea typeface="+mn-lt"/>
                <a:cs typeface="+mn-lt"/>
              </a:rPr>
              <a:t>:</a:t>
            </a:r>
            <a:endParaRPr lang="ru-RU" sz="1600" dirty="0">
              <a:cs typeface="Calibri"/>
            </a:endParaRPr>
          </a:p>
          <a:p>
            <a:pPr>
              <a:buFont typeface="Arial"/>
              <a:buChar char="•"/>
            </a:pPr>
            <a:r>
              <a:rPr lang="ru-RU" sz="1600" dirty="0" err="1">
                <a:ea typeface="+mn-lt"/>
                <a:cs typeface="+mn-lt"/>
              </a:rPr>
              <a:t>зовнішнє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дихання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тобто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вентиляцію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легенів</a:t>
            </a:r>
            <a:r>
              <a:rPr lang="ru-RU" sz="1600" dirty="0">
                <a:ea typeface="+mn-lt"/>
                <a:cs typeface="+mn-lt"/>
              </a:rPr>
              <a:t> (</a:t>
            </a:r>
            <a:r>
              <a:rPr lang="ru-RU" sz="1600" dirty="0" err="1">
                <a:ea typeface="+mn-lt"/>
                <a:cs typeface="+mn-lt"/>
              </a:rPr>
              <a:t>надходження</a:t>
            </a:r>
            <a:r>
              <a:rPr lang="ru-RU" sz="1600" dirty="0">
                <a:ea typeface="+mn-lt"/>
                <a:cs typeface="+mn-lt"/>
              </a:rPr>
              <a:t> і </a:t>
            </a:r>
            <a:r>
              <a:rPr lang="ru-RU" sz="1600" dirty="0" err="1">
                <a:ea typeface="+mn-lt"/>
                <a:cs typeface="+mn-lt"/>
              </a:rPr>
              <a:t>виведення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газів</a:t>
            </a:r>
            <a:r>
              <a:rPr lang="ru-RU" sz="1600" dirty="0">
                <a:ea typeface="+mn-lt"/>
                <a:cs typeface="+mn-lt"/>
              </a:rPr>
              <a:t>);</a:t>
            </a:r>
            <a:endParaRPr lang="ru-RU" sz="1600" dirty="0">
              <a:cs typeface="Calibri"/>
            </a:endParaRPr>
          </a:p>
          <a:p>
            <a:pPr>
              <a:buFont typeface="Arial"/>
              <a:buChar char="•"/>
            </a:pPr>
            <a:r>
              <a:rPr lang="ru-RU" sz="1600" dirty="0" err="1">
                <a:ea typeface="+mn-lt"/>
                <a:cs typeface="+mn-lt"/>
              </a:rPr>
              <a:t>газообмін</a:t>
            </a:r>
            <a:r>
              <a:rPr lang="ru-RU" sz="1600" dirty="0">
                <a:ea typeface="+mn-lt"/>
                <a:cs typeface="+mn-lt"/>
              </a:rPr>
              <a:t> у </a:t>
            </a:r>
            <a:r>
              <a:rPr lang="ru-RU" sz="1600" dirty="0" err="1">
                <a:ea typeface="+mn-lt"/>
                <a:cs typeface="+mn-lt"/>
              </a:rPr>
              <a:t>легенях</a:t>
            </a:r>
            <a:r>
              <a:rPr lang="ru-RU" sz="1600" dirty="0">
                <a:ea typeface="+mn-lt"/>
                <a:cs typeface="+mn-lt"/>
              </a:rPr>
              <a:t> (</a:t>
            </a:r>
            <a:r>
              <a:rPr lang="ru-RU" sz="1600" dirty="0" err="1">
                <a:ea typeface="+mn-lt"/>
                <a:cs typeface="+mn-lt"/>
              </a:rPr>
              <a:t>надходження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кисню</a:t>
            </a:r>
            <a:r>
              <a:rPr lang="ru-RU" sz="1600" dirty="0">
                <a:ea typeface="+mn-lt"/>
                <a:cs typeface="+mn-lt"/>
              </a:rPr>
              <a:t> з </a:t>
            </a:r>
            <a:r>
              <a:rPr lang="ru-RU" sz="1600" dirty="0" err="1">
                <a:ea typeface="+mn-lt"/>
                <a:cs typeface="+mn-lt"/>
              </a:rPr>
              <a:t>повітря</a:t>
            </a:r>
            <a:r>
              <a:rPr lang="ru-RU" sz="1600" dirty="0">
                <a:ea typeface="+mn-lt"/>
                <a:cs typeface="+mn-lt"/>
              </a:rPr>
              <a:t> в кров, а </a:t>
            </a:r>
            <a:r>
              <a:rPr lang="ru-RU" sz="1600" dirty="0" err="1">
                <a:ea typeface="+mn-lt"/>
                <a:cs typeface="+mn-lt"/>
              </a:rPr>
              <a:t>вуглекислого</a:t>
            </a:r>
            <a:r>
              <a:rPr lang="ru-RU" sz="1600" dirty="0">
                <a:ea typeface="+mn-lt"/>
                <a:cs typeface="+mn-lt"/>
              </a:rPr>
              <a:t> газу — з </a:t>
            </a:r>
            <a:r>
              <a:rPr lang="ru-RU" sz="1600" dirty="0" err="1">
                <a:ea typeface="+mn-lt"/>
                <a:cs typeface="+mn-lt"/>
              </a:rPr>
              <a:t>крові</a:t>
            </a:r>
            <a:r>
              <a:rPr lang="ru-RU" sz="1600" dirty="0">
                <a:ea typeface="+mn-lt"/>
                <a:cs typeface="+mn-lt"/>
              </a:rPr>
              <a:t> у </a:t>
            </a:r>
            <a:r>
              <a:rPr lang="ru-RU" sz="1600" dirty="0" err="1">
                <a:ea typeface="+mn-lt"/>
                <a:cs typeface="+mn-lt"/>
              </a:rPr>
              <a:t>повітря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що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видихається</a:t>
            </a:r>
            <a:r>
              <a:rPr lang="ru-RU" sz="1600" dirty="0">
                <a:ea typeface="+mn-lt"/>
                <a:cs typeface="+mn-lt"/>
              </a:rPr>
              <a:t>);</a:t>
            </a:r>
            <a:endParaRPr lang="ru-RU" sz="1600" dirty="0">
              <a:cs typeface="Calibri"/>
            </a:endParaRPr>
          </a:p>
          <a:p>
            <a:pPr>
              <a:buFont typeface="Arial"/>
              <a:buChar char="•"/>
            </a:pPr>
            <a:r>
              <a:rPr lang="ru-RU" sz="1600" dirty="0" err="1">
                <a:ea typeface="+mn-lt"/>
                <a:cs typeface="+mn-lt"/>
              </a:rPr>
              <a:t>газообмін</a:t>
            </a:r>
            <a:r>
              <a:rPr lang="ru-RU" sz="1600" dirty="0">
                <a:ea typeface="+mn-lt"/>
                <a:cs typeface="+mn-lt"/>
              </a:rPr>
              <a:t> у тканинах (</a:t>
            </a:r>
            <a:r>
              <a:rPr lang="ru-RU" sz="1600" dirty="0" err="1">
                <a:ea typeface="+mn-lt"/>
                <a:cs typeface="+mn-lt"/>
              </a:rPr>
              <a:t>надходження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вуглекислого</a:t>
            </a:r>
            <a:r>
              <a:rPr lang="ru-RU" sz="1600" dirty="0">
                <a:ea typeface="+mn-lt"/>
                <a:cs typeface="+mn-lt"/>
              </a:rPr>
              <a:t> газу з тканин у кров, а </a:t>
            </a:r>
            <a:r>
              <a:rPr lang="ru-RU" sz="1600" dirty="0" err="1">
                <a:ea typeface="+mn-lt"/>
                <a:cs typeface="+mn-lt"/>
              </a:rPr>
              <a:t>кисню</a:t>
            </a:r>
            <a:r>
              <a:rPr lang="ru-RU" sz="1600" dirty="0">
                <a:ea typeface="+mn-lt"/>
                <a:cs typeface="+mn-lt"/>
              </a:rPr>
              <a:t> — з </a:t>
            </a:r>
            <a:r>
              <a:rPr lang="ru-RU" sz="1600" dirty="0" err="1">
                <a:ea typeface="+mn-lt"/>
                <a:cs typeface="+mn-lt"/>
              </a:rPr>
              <a:t>крові</a:t>
            </a:r>
            <a:r>
              <a:rPr lang="ru-RU" sz="1600" dirty="0">
                <a:ea typeface="+mn-lt"/>
                <a:cs typeface="+mn-lt"/>
              </a:rPr>
              <a:t> у </a:t>
            </a:r>
            <a:r>
              <a:rPr lang="ru-RU" sz="1600" dirty="0" err="1">
                <a:ea typeface="+mn-lt"/>
                <a:cs typeface="+mn-lt"/>
              </a:rPr>
              <a:t>тканини</a:t>
            </a:r>
            <a:r>
              <a:rPr lang="ru-RU" sz="1600" dirty="0">
                <a:ea typeface="+mn-lt"/>
                <a:cs typeface="+mn-lt"/>
              </a:rPr>
              <a:t>);</a:t>
            </a:r>
            <a:endParaRPr lang="ru-RU" sz="1600" dirty="0">
              <a:cs typeface="Calibri"/>
            </a:endParaRPr>
          </a:p>
          <a:p>
            <a:pPr>
              <a:buFont typeface="Arial"/>
              <a:buChar char="•"/>
            </a:pPr>
            <a:r>
              <a:rPr lang="ru-RU" sz="1600" dirty="0" err="1">
                <a:ea typeface="+mn-lt"/>
                <a:cs typeface="+mn-lt"/>
              </a:rPr>
              <a:t>тканинне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дихання</a:t>
            </a:r>
            <a:r>
              <a:rPr lang="ru-RU" sz="1600" dirty="0">
                <a:ea typeface="+mn-lt"/>
                <a:cs typeface="+mn-lt"/>
              </a:rPr>
              <a:t> (</a:t>
            </a:r>
            <a:r>
              <a:rPr lang="ru-RU" sz="1600" dirty="0" err="1">
                <a:ea typeface="+mn-lt"/>
                <a:cs typeface="+mn-lt"/>
              </a:rPr>
              <a:t>окиснення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органічних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речовин</a:t>
            </a:r>
            <a:r>
              <a:rPr lang="ru-RU" sz="1600" dirty="0">
                <a:ea typeface="+mn-lt"/>
                <a:cs typeface="+mn-lt"/>
              </a:rPr>
              <a:t> у </a:t>
            </a:r>
            <a:r>
              <a:rPr lang="ru-RU" sz="1600" dirty="0" err="1">
                <a:ea typeface="+mn-lt"/>
                <a:cs typeface="+mn-lt"/>
              </a:rPr>
              <a:t>клітинах</a:t>
            </a:r>
            <a:r>
              <a:rPr lang="ru-RU" sz="1600" dirty="0">
                <a:ea typeface="+mn-lt"/>
                <a:cs typeface="+mn-lt"/>
              </a:rPr>
              <a:t> і синтез АТФ)</a:t>
            </a:r>
            <a:r>
              <a:rPr lang="ru-RU" sz="800" dirty="0">
                <a:ea typeface="+mn-lt"/>
                <a:cs typeface="+mn-lt"/>
              </a:rPr>
              <a:t>.</a:t>
            </a:r>
            <a:endParaRPr lang="ru-RU" sz="800" dirty="0"/>
          </a:p>
          <a:p>
            <a:pPr marL="0" indent="0">
              <a:buNone/>
            </a:pPr>
            <a:endParaRPr lang="ru-RU" sz="800" dirty="0">
              <a:cs typeface="Calibri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AE3FE70-AB99-A3E2-1221-64B76CE11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862" y="1170128"/>
            <a:ext cx="6019331" cy="451449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636308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E5A9321-8896-C8A9-E1CC-23F1A68EDE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533" y="1766994"/>
            <a:ext cx="4282984" cy="351194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dirty="0" err="1">
                <a:ea typeface="+mn-lt"/>
                <a:cs typeface="+mn-lt"/>
              </a:rPr>
              <a:t>Під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час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навантаження</a:t>
            </a:r>
            <a:r>
              <a:rPr lang="en-US" sz="2000" dirty="0">
                <a:ea typeface="+mn-lt"/>
                <a:cs typeface="+mn-lt"/>
              </a:rPr>
              <a:t>, у </a:t>
            </a:r>
            <a:r>
              <a:rPr lang="en-US" sz="2000" dirty="0" err="1">
                <a:ea typeface="+mn-lt"/>
                <a:cs typeface="+mn-lt"/>
              </a:rPr>
              <a:t>тренованих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людей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зростає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дихальний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об’єм</a:t>
            </a:r>
            <a:r>
              <a:rPr lang="en-US" sz="2000" dirty="0">
                <a:ea typeface="+mn-lt"/>
                <a:cs typeface="+mn-lt"/>
              </a:rPr>
              <a:t>. А в </a:t>
            </a:r>
            <a:r>
              <a:rPr lang="en-US" sz="2000" dirty="0" err="1">
                <a:ea typeface="+mn-lt"/>
                <a:cs typeface="+mn-lt"/>
              </a:rPr>
              <a:t>нетренованих</a:t>
            </a:r>
            <a:r>
              <a:rPr lang="en-US" sz="2000" dirty="0">
                <a:ea typeface="+mn-lt"/>
                <a:cs typeface="+mn-lt"/>
              </a:rPr>
              <a:t> — </a:t>
            </a:r>
            <a:r>
              <a:rPr lang="en-US" sz="2000" dirty="0" err="1">
                <a:ea typeface="+mn-lt"/>
                <a:cs typeface="+mn-lt"/>
              </a:rPr>
              <a:t>частота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дихальних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рухів</a:t>
            </a:r>
            <a:r>
              <a:rPr lang="en-US" sz="2000" dirty="0">
                <a:ea typeface="+mn-lt"/>
                <a:cs typeface="+mn-lt"/>
              </a:rPr>
              <a:t>. </a:t>
            </a:r>
            <a:endParaRPr lang="en-US" sz="2000" dirty="0">
              <a:cs typeface="Calibri" panose="020F0502020204030204"/>
            </a:endParaRPr>
          </a:p>
          <a:p>
            <a:endParaRPr lang="en-US" sz="1800" dirty="0">
              <a:cs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E844ED95-CB5A-B956-A34E-80361E970F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2" b="1828"/>
          <a:stretch/>
        </p:blipFill>
        <p:spPr>
          <a:xfrm>
            <a:off x="6694414" y="809885"/>
            <a:ext cx="4535447" cy="4290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048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7065CB4-5758-C61E-85BD-726AE2EDF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0493"/>
            <a:ext cx="10515600" cy="435133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dirty="0" err="1">
                <a:ea typeface="+mn-lt"/>
                <a:cs typeface="+mn-lt"/>
              </a:rPr>
              <a:t>Критерії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оцінки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роботи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дихальної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системи</a:t>
            </a:r>
            <a:endParaRPr lang="ru-RU" dirty="0" err="1">
              <a:cs typeface="Calibri" panose="020F0502020204030204"/>
            </a:endParaRPr>
          </a:p>
          <a:p>
            <a:pPr marL="0" indent="0" algn="ctr">
              <a:buNone/>
            </a:pPr>
            <a:endParaRPr lang="ru-RU" b="1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Для </a:t>
            </a:r>
            <a:r>
              <a:rPr lang="ru-RU" dirty="0" err="1">
                <a:ea typeface="+mn-lt"/>
                <a:cs typeface="+mn-lt"/>
              </a:rPr>
              <a:t>оцінки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дихальної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системи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беруть</a:t>
            </a:r>
            <a:r>
              <a:rPr lang="ru-RU" dirty="0">
                <a:ea typeface="+mn-lt"/>
                <a:cs typeface="+mn-lt"/>
              </a:rPr>
              <a:t> до </a:t>
            </a:r>
            <a:r>
              <a:rPr lang="ru-RU" dirty="0" err="1">
                <a:ea typeface="+mn-lt"/>
                <a:cs typeface="+mn-lt"/>
              </a:rPr>
              <a:t>уваги</a:t>
            </a:r>
            <a:r>
              <a:rPr lang="ru-RU" dirty="0">
                <a:ea typeface="+mn-lt"/>
                <a:cs typeface="+mn-lt"/>
              </a:rPr>
              <a:t>:</a:t>
            </a:r>
            <a:endParaRPr lang="ru-RU" dirty="0">
              <a:cs typeface="Calibri" panose="020F0502020204030204"/>
            </a:endParaRP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положення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потерпілого</a:t>
            </a:r>
            <a:r>
              <a:rPr lang="ru-RU" dirty="0">
                <a:ea typeface="+mn-lt"/>
                <a:cs typeface="+mn-lt"/>
              </a:rPr>
              <a:t>; </a:t>
            </a: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якість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глибину</a:t>
            </a:r>
            <a:r>
              <a:rPr lang="ru-RU" dirty="0">
                <a:ea typeface="+mn-lt"/>
                <a:cs typeface="+mn-lt"/>
              </a:rPr>
              <a:t> й частоту </a:t>
            </a:r>
            <a:r>
              <a:rPr lang="ru-RU" dirty="0" err="1">
                <a:ea typeface="+mn-lt"/>
                <a:cs typeface="+mn-lt"/>
              </a:rPr>
              <a:t>дихання</a:t>
            </a:r>
            <a:r>
              <a:rPr lang="ru-RU" dirty="0">
                <a:ea typeface="+mn-lt"/>
                <a:cs typeface="+mn-lt"/>
              </a:rPr>
              <a:t>; </a:t>
            </a:r>
            <a:endParaRPr lang="ru-RU" dirty="0">
              <a:cs typeface="Calibri" panose="020F0502020204030204"/>
            </a:endParaRP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• </a:t>
            </a:r>
            <a:r>
              <a:rPr lang="ru-RU" dirty="0" err="1">
                <a:ea typeface="+mn-lt"/>
                <a:cs typeface="+mn-lt"/>
              </a:rPr>
              <a:t>дихальні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зусилля</a:t>
            </a:r>
            <a:r>
              <a:rPr lang="ru-RU" dirty="0">
                <a:ea typeface="+mn-lt"/>
                <a:cs typeface="+mn-lt"/>
              </a:rPr>
              <a:t> та участь </a:t>
            </a:r>
            <a:r>
              <a:rPr lang="ru-RU" dirty="0" err="1">
                <a:ea typeface="+mn-lt"/>
                <a:cs typeface="+mn-lt"/>
              </a:rPr>
              <a:t>допоміжної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мускулатури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</a:t>
            </a:r>
            <a:r>
              <a:rPr lang="ru-RU" dirty="0">
                <a:ea typeface="+mn-lt"/>
                <a:cs typeface="+mn-lt"/>
              </a:rPr>
              <a:t> час </a:t>
            </a:r>
            <a:r>
              <a:rPr lang="ru-RU" dirty="0" err="1">
                <a:ea typeface="+mn-lt"/>
                <a:cs typeface="+mn-lt"/>
              </a:rPr>
              <a:t>дихання</a:t>
            </a:r>
            <a:r>
              <a:rPr lang="ru-RU" dirty="0">
                <a:ea typeface="+mn-lt"/>
                <a:cs typeface="+mn-lt"/>
              </a:rPr>
              <a:t>. </a:t>
            </a:r>
            <a:endParaRPr lang="ru-RU" dirty="0">
              <a:cs typeface="Calibri" panose="020F0502020204030204"/>
            </a:endParaRP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Коли </a:t>
            </a:r>
            <a:r>
              <a:rPr lang="ru-RU" dirty="0" err="1">
                <a:ea typeface="+mn-lt"/>
                <a:cs typeface="+mn-lt"/>
              </a:rPr>
              <a:t>людина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непритомна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лежить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горілиць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її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язик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западає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опирається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м’яке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піднебіння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або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задню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стінку</a:t>
            </a:r>
            <a:r>
              <a:rPr lang="ru-RU" dirty="0">
                <a:ea typeface="+mn-lt"/>
                <a:cs typeface="+mn-lt"/>
              </a:rPr>
              <a:t> горла. Надгортанник </a:t>
            </a:r>
            <a:r>
              <a:rPr lang="ru-RU" dirty="0" err="1">
                <a:ea typeface="+mn-lt"/>
                <a:cs typeface="+mn-lt"/>
              </a:rPr>
              <a:t>западає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голосову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щілину</a:t>
            </a:r>
            <a:r>
              <a:rPr lang="ru-RU" dirty="0">
                <a:ea typeface="+mn-lt"/>
                <a:cs typeface="+mn-lt"/>
              </a:rPr>
              <a:t> й </a:t>
            </a:r>
            <a:r>
              <a:rPr lang="ru-RU" dirty="0" err="1">
                <a:ea typeface="+mn-lt"/>
                <a:cs typeface="+mn-lt"/>
              </a:rPr>
              <a:t>цілком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її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закриває</a:t>
            </a:r>
            <a:r>
              <a:rPr lang="ru-RU" dirty="0">
                <a:ea typeface="+mn-lt"/>
                <a:cs typeface="+mn-lt"/>
              </a:rPr>
              <a:t>. Так </a:t>
            </a:r>
            <a:r>
              <a:rPr lang="ru-RU" dirty="0" err="1">
                <a:ea typeface="+mn-lt"/>
                <a:cs typeface="+mn-lt"/>
              </a:rPr>
              <a:t>людина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може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задихнутись</a:t>
            </a:r>
            <a:r>
              <a:rPr lang="ru-RU" dirty="0">
                <a:ea typeface="+mn-lt"/>
                <a:cs typeface="+mn-lt"/>
              </a:rPr>
              <a:t>.</a:t>
            </a:r>
            <a:endParaRPr lang="ru-RU" dirty="0">
              <a:cs typeface="Calibri"/>
            </a:endParaRPr>
          </a:p>
          <a:p>
            <a:endParaRPr lang="ru-RU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19713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FB946D7-1CA4-446E-8795-007CACFDE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2416F2-BC84-4D7C-80C6-6296C10C3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95338" y="981075"/>
            <a:ext cx="10601325" cy="4552949"/>
          </a:xfrm>
          <a:prstGeom prst="rect">
            <a:avLst/>
          </a:prstGeom>
          <a:solidFill>
            <a:schemeClr val="bg1"/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37097" y="1428750"/>
            <a:ext cx="9117807" cy="2105026"/>
          </a:xfrm>
        </p:spPr>
        <p:txBody>
          <a:bodyPr>
            <a:normAutofit/>
          </a:bodyPr>
          <a:lstStyle/>
          <a:p>
            <a:r>
              <a:rPr lang="ru-RU" dirty="0" err="1">
                <a:cs typeface="Calibri Light"/>
              </a:rPr>
              <a:t>Кровоносна</a:t>
            </a:r>
            <a:r>
              <a:rPr lang="ru-RU" dirty="0">
                <a:cs typeface="Calibri Light"/>
              </a:rPr>
              <a:t> система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37097" y="3960557"/>
            <a:ext cx="9117807" cy="109721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ru-RU" dirty="0" err="1">
                <a:cs typeface="Calibri"/>
              </a:rPr>
              <a:t>Анатомія</a:t>
            </a:r>
            <a:r>
              <a:rPr lang="ru-RU" dirty="0">
                <a:cs typeface="Calibri"/>
              </a:rPr>
              <a:t> і </a:t>
            </a:r>
            <a:r>
              <a:rPr lang="ru-RU" dirty="0" err="1">
                <a:cs typeface="Calibri"/>
              </a:rPr>
              <a:t>фізіологія</a:t>
            </a:r>
            <a:endParaRPr lang="ru-RU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30623A-AB89-4E04-AC9A-2BAFBF85AE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52800" y="3771366"/>
            <a:ext cx="5486400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4367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A724DBA-D2D9-471E-8ED7-2015DDD95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4641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0234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 descr="Изображение выглядит как текст, тарелка, еда, десерт&#10;&#10;Автоматически созданное описание">
            <a:extLst>
              <a:ext uri="{FF2B5EF4-FFF2-40B4-BE49-F238E27FC236}">
                <a16:creationId xmlns:a16="http://schemas.microsoft.com/office/drawing/2014/main" id="{4AF95838-AEFA-D5C9-1BCA-8A9D3300B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244" y="969902"/>
            <a:ext cx="5628018" cy="468532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277786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348AA2-ACB5-AF0F-A341-669BE849F1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9959" y="2078732"/>
            <a:ext cx="5467335" cy="35119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ru-RU" sz="1800" b="1" dirty="0">
                <a:ea typeface="+mn-lt"/>
                <a:cs typeface="+mn-lt"/>
              </a:rPr>
              <a:t>Кров</a:t>
            </a:r>
            <a:r>
              <a:rPr lang="ru-RU" sz="1800" dirty="0">
                <a:ea typeface="+mn-lt"/>
                <a:cs typeface="+mn-lt"/>
              </a:rPr>
              <a:t> — </a:t>
            </a:r>
            <a:r>
              <a:rPr lang="ru-RU" sz="1800" dirty="0" err="1">
                <a:ea typeface="+mn-lt"/>
                <a:cs typeface="+mn-lt"/>
              </a:rPr>
              <a:t>рідка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сполучна</a:t>
            </a:r>
            <a:r>
              <a:rPr lang="ru-RU" sz="1800" dirty="0">
                <a:ea typeface="+mn-lt"/>
                <a:cs typeface="+mn-lt"/>
              </a:rPr>
              <a:t> тканина.</a:t>
            </a:r>
            <a:endParaRPr lang="ru-RU" sz="1800" dirty="0">
              <a:cs typeface="Calibri" panose="020F0502020204030204"/>
            </a:endParaRPr>
          </a:p>
          <a:p>
            <a:pPr marL="0" indent="0">
              <a:buNone/>
            </a:pPr>
            <a:r>
              <a:rPr lang="ru-RU" sz="1800" dirty="0">
                <a:ea typeface="+mn-lt"/>
                <a:cs typeface="+mn-lt"/>
              </a:rPr>
              <a:t>В </a:t>
            </a:r>
            <a:r>
              <a:rPr lang="ru-RU" sz="1800" dirty="0" err="1">
                <a:ea typeface="+mn-lt"/>
                <a:cs typeface="+mn-lt"/>
              </a:rPr>
              <a:t>організмі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дорослої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людини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міститься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близько</a:t>
            </a:r>
            <a:r>
              <a:rPr lang="ru-RU" sz="1800" dirty="0">
                <a:ea typeface="+mn-lt"/>
                <a:cs typeface="+mn-lt"/>
              </a:rPr>
              <a:t> 5 - 6 л </a:t>
            </a:r>
            <a:r>
              <a:rPr lang="ru-RU" sz="1800" dirty="0" err="1">
                <a:ea typeface="+mn-lt"/>
                <a:cs typeface="+mn-lt"/>
              </a:rPr>
              <a:t>крові</a:t>
            </a:r>
            <a:r>
              <a:rPr lang="ru-RU" sz="1800" dirty="0">
                <a:ea typeface="+mn-lt"/>
                <a:cs typeface="+mn-lt"/>
              </a:rPr>
              <a:t> і становить 5 - 8 % </a:t>
            </a:r>
            <a:r>
              <a:rPr lang="ru-RU" sz="1800" dirty="0" err="1">
                <a:ea typeface="+mn-lt"/>
                <a:cs typeface="+mn-lt"/>
              </a:rPr>
              <a:t>маси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тіла</a:t>
            </a:r>
            <a:r>
              <a:rPr lang="ru-RU" sz="1800" dirty="0">
                <a:ea typeface="+mn-lt"/>
                <a:cs typeface="+mn-lt"/>
              </a:rPr>
              <a:t>.</a:t>
            </a:r>
            <a:endParaRPr lang="ru-RU" sz="1800" dirty="0">
              <a:cs typeface="Calibri" panose="020F0502020204030204"/>
            </a:endParaRPr>
          </a:p>
          <a:p>
            <a:endParaRPr lang="ru-RU" sz="1800" dirty="0"/>
          </a:p>
          <a:p>
            <a:pPr marL="0" indent="0">
              <a:buNone/>
            </a:pPr>
            <a:r>
              <a:rPr lang="ru-RU" sz="1800" dirty="0" err="1">
                <a:ea typeface="+mn-lt"/>
                <a:cs typeface="+mn-lt"/>
              </a:rPr>
              <a:t>Основну</a:t>
            </a:r>
            <a:r>
              <a:rPr lang="ru-RU" sz="1800" dirty="0">
                <a:ea typeface="+mn-lt"/>
                <a:cs typeface="+mn-lt"/>
              </a:rPr>
              <a:t> </a:t>
            </a:r>
            <a:r>
              <a:rPr lang="ru-RU" sz="1800" dirty="0" err="1">
                <a:ea typeface="+mn-lt"/>
                <a:cs typeface="+mn-lt"/>
              </a:rPr>
              <a:t>частину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крові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складає</a:t>
            </a:r>
            <a:r>
              <a:rPr lang="ru-RU" sz="1800" dirty="0">
                <a:ea typeface="+mn-lt"/>
                <a:cs typeface="+mn-lt"/>
              </a:rPr>
              <a:t>:</a:t>
            </a:r>
            <a:endParaRPr lang="ru-RU" sz="1800" dirty="0">
              <a:cs typeface="Calibri" panose="020F0502020204030204"/>
            </a:endParaRPr>
          </a:p>
          <a:p>
            <a:r>
              <a:rPr lang="ru-RU" sz="1800" dirty="0" err="1">
                <a:ea typeface="+mn-lt"/>
                <a:cs typeface="+mn-lt"/>
              </a:rPr>
              <a:t>рідка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міжклітинна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речовина</a:t>
            </a:r>
            <a:r>
              <a:rPr lang="ru-RU" sz="1800" dirty="0">
                <a:ea typeface="+mn-lt"/>
                <a:cs typeface="+mn-lt"/>
              </a:rPr>
              <a:t> — </a:t>
            </a:r>
            <a:r>
              <a:rPr lang="ru-RU" sz="1800" b="1" dirty="0">
                <a:ea typeface="+mn-lt"/>
                <a:cs typeface="+mn-lt"/>
              </a:rPr>
              <a:t>плазма</a:t>
            </a:r>
            <a:r>
              <a:rPr lang="ru-RU" sz="1800" dirty="0">
                <a:ea typeface="+mn-lt"/>
                <a:cs typeface="+mn-lt"/>
              </a:rPr>
              <a:t> (55 - 60 %);</a:t>
            </a:r>
            <a:endParaRPr lang="ru-RU" sz="1800" dirty="0">
              <a:cs typeface="Calibri" panose="020F0502020204030204"/>
            </a:endParaRPr>
          </a:p>
          <a:p>
            <a:r>
              <a:rPr lang="ru-RU" sz="1800" dirty="0" err="1">
                <a:ea typeface="+mn-lt"/>
                <a:cs typeface="+mn-lt"/>
              </a:rPr>
              <a:t>формені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елементи</a:t>
            </a:r>
            <a:r>
              <a:rPr lang="ru-RU" sz="1800" dirty="0">
                <a:ea typeface="+mn-lt"/>
                <a:cs typeface="+mn-lt"/>
              </a:rPr>
              <a:t> (</a:t>
            </a:r>
            <a:r>
              <a:rPr lang="ru-RU" sz="1800" dirty="0" err="1">
                <a:ea typeface="+mn-lt"/>
                <a:cs typeface="+mn-lt"/>
              </a:rPr>
              <a:t>клітини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крові</a:t>
            </a:r>
            <a:r>
              <a:rPr lang="ru-RU" sz="1800" dirty="0">
                <a:ea typeface="+mn-lt"/>
                <a:cs typeface="+mn-lt"/>
              </a:rPr>
              <a:t>) (40 - 45 %): </a:t>
            </a:r>
            <a:r>
              <a:rPr lang="ru-RU" sz="1800" b="1" dirty="0" err="1">
                <a:ea typeface="+mn-lt"/>
                <a:cs typeface="+mn-lt"/>
              </a:rPr>
              <a:t>еритроцити</a:t>
            </a:r>
            <a:r>
              <a:rPr lang="ru-RU" sz="1800" dirty="0">
                <a:ea typeface="+mn-lt"/>
                <a:cs typeface="+mn-lt"/>
              </a:rPr>
              <a:t>, </a:t>
            </a:r>
            <a:r>
              <a:rPr lang="ru-RU" sz="1800" b="1" dirty="0" err="1">
                <a:ea typeface="+mn-lt"/>
                <a:cs typeface="+mn-lt"/>
              </a:rPr>
              <a:t>лейкоцити</a:t>
            </a:r>
            <a:r>
              <a:rPr lang="ru-RU" sz="1800" dirty="0">
                <a:ea typeface="+mn-lt"/>
                <a:cs typeface="+mn-lt"/>
              </a:rPr>
              <a:t> і </a:t>
            </a:r>
            <a:r>
              <a:rPr lang="ru-RU" sz="1800" b="1" dirty="0" err="1">
                <a:ea typeface="+mn-lt"/>
                <a:cs typeface="+mn-lt"/>
              </a:rPr>
              <a:t>тромбоцити</a:t>
            </a:r>
            <a:r>
              <a:rPr lang="ru-RU" sz="1800" dirty="0">
                <a:ea typeface="+mn-lt"/>
                <a:cs typeface="+mn-lt"/>
              </a:rPr>
              <a:t>.</a:t>
            </a:r>
            <a:endParaRPr lang="ru-RU" sz="1800" dirty="0"/>
          </a:p>
          <a:p>
            <a:endParaRPr lang="ru-RU" sz="1800" dirty="0">
              <a:cs typeface="Calibri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677179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531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7A219F-FF4B-306F-AE19-EC2AB1BC5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ru-RU" sz="4800">
                <a:latin typeface="Calibri"/>
                <a:cs typeface="Calibri"/>
              </a:rPr>
              <a:t>Функції крові:</a:t>
            </a:r>
            <a:endParaRPr lang="ru-RU" sz="48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F86F76-26D3-E54E-51A1-5B151A844D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312" y="2643711"/>
            <a:ext cx="11192148" cy="3699752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endParaRPr lang="ru-RU" sz="1600" dirty="0">
              <a:cs typeface="Calibri" panose="020F0502020204030204"/>
            </a:endParaRPr>
          </a:p>
          <a:p>
            <a:r>
              <a:rPr lang="ru-RU" sz="1600" b="1" dirty="0" err="1">
                <a:ea typeface="+mn-lt"/>
                <a:cs typeface="+mn-lt"/>
              </a:rPr>
              <a:t>Дихальна</a:t>
            </a:r>
            <a:r>
              <a:rPr lang="ru-RU" sz="1600" dirty="0">
                <a:ea typeface="+mn-lt"/>
                <a:cs typeface="+mn-lt"/>
              </a:rPr>
              <a:t> — переносить </a:t>
            </a:r>
            <a:r>
              <a:rPr lang="ru-RU" sz="1600" dirty="0" err="1">
                <a:ea typeface="+mn-lt"/>
                <a:cs typeface="+mn-lt"/>
              </a:rPr>
              <a:t>кисень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від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легенів</a:t>
            </a:r>
            <a:r>
              <a:rPr lang="ru-RU" sz="1600" dirty="0">
                <a:ea typeface="+mn-lt"/>
                <a:cs typeface="+mn-lt"/>
              </a:rPr>
              <a:t> до </a:t>
            </a:r>
            <a:r>
              <a:rPr lang="ru-RU" sz="1600" dirty="0" err="1">
                <a:ea typeface="+mn-lt"/>
                <a:cs typeface="+mn-lt"/>
              </a:rPr>
              <a:t>всіх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клітин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організму</a:t>
            </a:r>
            <a:r>
              <a:rPr lang="ru-RU" sz="1600" dirty="0">
                <a:ea typeface="+mn-lt"/>
                <a:cs typeface="+mn-lt"/>
              </a:rPr>
              <a:t> і </a:t>
            </a:r>
            <a:r>
              <a:rPr lang="ru-RU" sz="1600" dirty="0" err="1">
                <a:ea typeface="+mn-lt"/>
                <a:cs typeface="+mn-lt"/>
              </a:rPr>
              <a:t>вуглекислий</a:t>
            </a:r>
            <a:r>
              <a:rPr lang="ru-RU" sz="1600" dirty="0">
                <a:ea typeface="+mn-lt"/>
                <a:cs typeface="+mn-lt"/>
              </a:rPr>
              <a:t> газ — у </a:t>
            </a:r>
            <a:r>
              <a:rPr lang="ru-RU" sz="1600" dirty="0" err="1">
                <a:ea typeface="+mn-lt"/>
                <a:cs typeface="+mn-lt"/>
              </a:rPr>
              <a:t>зворотному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напрямку</a:t>
            </a:r>
            <a:r>
              <a:rPr lang="ru-RU" sz="1600" dirty="0">
                <a:ea typeface="+mn-lt"/>
                <a:cs typeface="+mn-lt"/>
              </a:rPr>
              <a:t>.</a:t>
            </a:r>
            <a:endParaRPr lang="ru-RU" sz="1600">
              <a:cs typeface="Calibri"/>
            </a:endParaRPr>
          </a:p>
          <a:p>
            <a:r>
              <a:rPr lang="ru-RU" sz="1600" b="1" dirty="0" err="1">
                <a:ea typeface="+mn-lt"/>
                <a:cs typeface="+mn-lt"/>
              </a:rPr>
              <a:t>Поживна</a:t>
            </a:r>
            <a:r>
              <a:rPr lang="ru-RU" sz="1600" dirty="0">
                <a:ea typeface="+mn-lt"/>
                <a:cs typeface="+mn-lt"/>
              </a:rPr>
              <a:t> — переносить </a:t>
            </a:r>
            <a:r>
              <a:rPr lang="ru-RU" sz="1600" dirty="0" err="1">
                <a:ea typeface="+mn-lt"/>
                <a:cs typeface="+mn-lt"/>
              </a:rPr>
              <a:t>поживні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речовини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які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всмоктуються</a:t>
            </a:r>
            <a:r>
              <a:rPr lang="ru-RU" sz="1600" dirty="0">
                <a:ea typeface="+mn-lt"/>
                <a:cs typeface="+mn-lt"/>
              </a:rPr>
              <a:t> у кишечнику.</a:t>
            </a:r>
            <a:endParaRPr lang="ru-RU" sz="1600">
              <a:cs typeface="Calibri"/>
            </a:endParaRPr>
          </a:p>
          <a:p>
            <a:r>
              <a:rPr lang="ru-RU" sz="1600" b="1" dirty="0" err="1">
                <a:ea typeface="+mn-lt"/>
                <a:cs typeface="+mn-lt"/>
              </a:rPr>
              <a:t>Видільна</a:t>
            </a:r>
            <a:r>
              <a:rPr lang="ru-RU" sz="1600" dirty="0">
                <a:ea typeface="+mn-lt"/>
                <a:cs typeface="+mn-lt"/>
              </a:rPr>
              <a:t> — </a:t>
            </a:r>
            <a:r>
              <a:rPr lang="ru-RU" sz="1600" dirty="0" err="1">
                <a:ea typeface="+mn-lt"/>
                <a:cs typeface="+mn-lt"/>
              </a:rPr>
              <a:t>виносить</a:t>
            </a:r>
            <a:r>
              <a:rPr lang="ru-RU" sz="1600" dirty="0">
                <a:ea typeface="+mn-lt"/>
                <a:cs typeface="+mn-lt"/>
              </a:rPr>
              <a:t> з тканин </a:t>
            </a:r>
            <a:r>
              <a:rPr lang="ru-RU" sz="1600" dirty="0" err="1">
                <a:ea typeface="+mn-lt"/>
                <a:cs typeface="+mn-lt"/>
              </a:rPr>
              <a:t>продукти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обміну</a:t>
            </a:r>
            <a:r>
              <a:rPr lang="ru-RU" sz="1600" dirty="0">
                <a:ea typeface="+mn-lt"/>
                <a:cs typeface="+mn-lt"/>
              </a:rPr>
              <a:t> в </a:t>
            </a:r>
            <a:r>
              <a:rPr lang="ru-RU" sz="1600" dirty="0" err="1">
                <a:ea typeface="+mn-lt"/>
                <a:cs typeface="+mn-lt"/>
              </a:rPr>
              <a:t>нирки</a:t>
            </a:r>
            <a:r>
              <a:rPr lang="ru-RU" sz="1600" dirty="0">
                <a:ea typeface="+mn-lt"/>
                <a:cs typeface="+mn-lt"/>
              </a:rPr>
              <a:t> і </a:t>
            </a:r>
            <a:r>
              <a:rPr lang="ru-RU" sz="1600" dirty="0" err="1">
                <a:ea typeface="+mn-lt"/>
                <a:cs typeface="+mn-lt"/>
              </a:rPr>
              <a:t>печінку</a:t>
            </a:r>
            <a:r>
              <a:rPr lang="ru-RU" sz="1600" dirty="0">
                <a:ea typeface="+mn-lt"/>
                <a:cs typeface="+mn-lt"/>
              </a:rPr>
              <a:t>.</a:t>
            </a:r>
            <a:endParaRPr lang="ru-RU" sz="1600">
              <a:cs typeface="Calibri"/>
            </a:endParaRPr>
          </a:p>
          <a:p>
            <a:r>
              <a:rPr lang="ru-RU" sz="1600" b="1" dirty="0" err="1">
                <a:ea typeface="+mn-lt"/>
                <a:cs typeface="+mn-lt"/>
              </a:rPr>
              <a:t>Терморегуляційна</a:t>
            </a:r>
            <a:r>
              <a:rPr lang="ru-RU" sz="1600" dirty="0">
                <a:ea typeface="+mn-lt"/>
                <a:cs typeface="+mn-lt"/>
              </a:rPr>
              <a:t> — при </a:t>
            </a:r>
            <a:r>
              <a:rPr lang="ru-RU" sz="1600" dirty="0" err="1">
                <a:ea typeface="+mn-lt"/>
                <a:cs typeface="+mn-lt"/>
              </a:rPr>
              <a:t>низькій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температурі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навколишнього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середовища</a:t>
            </a:r>
            <a:r>
              <a:rPr lang="ru-RU" sz="1600" dirty="0">
                <a:ea typeface="+mn-lt"/>
                <a:cs typeface="+mn-lt"/>
              </a:rPr>
              <a:t> кров, </a:t>
            </a:r>
            <a:r>
              <a:rPr lang="ru-RU" sz="1600" dirty="0" err="1">
                <a:ea typeface="+mn-lt"/>
                <a:cs typeface="+mn-lt"/>
              </a:rPr>
              <a:t>нагріваючись</a:t>
            </a:r>
            <a:r>
              <a:rPr lang="ru-RU" sz="1600" dirty="0">
                <a:ea typeface="+mn-lt"/>
                <a:cs typeface="+mn-lt"/>
              </a:rPr>
              <a:t>, переносить тепло </a:t>
            </a:r>
            <a:r>
              <a:rPr lang="ru-RU" sz="1600" dirty="0" err="1">
                <a:ea typeface="+mn-lt"/>
                <a:cs typeface="+mn-lt"/>
              </a:rPr>
              <a:t>зі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скелетних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м'язів</a:t>
            </a:r>
            <a:r>
              <a:rPr lang="ru-RU" sz="1600" dirty="0">
                <a:ea typeface="+mn-lt"/>
                <a:cs typeface="+mn-lt"/>
              </a:rPr>
              <a:t> і </a:t>
            </a:r>
            <a:r>
              <a:rPr lang="ru-RU" sz="1600" dirty="0" err="1">
                <a:ea typeface="+mn-lt"/>
                <a:cs typeface="+mn-lt"/>
              </a:rPr>
              <a:t>печінки</a:t>
            </a:r>
            <a:r>
              <a:rPr lang="ru-RU" sz="1600" dirty="0">
                <a:ea typeface="+mn-lt"/>
                <a:cs typeface="+mn-lt"/>
              </a:rPr>
              <a:t> до тих </a:t>
            </a:r>
            <a:r>
              <a:rPr lang="ru-RU" sz="1600" dirty="0" err="1">
                <a:ea typeface="+mn-lt"/>
                <a:cs typeface="+mn-lt"/>
              </a:rPr>
              <a:t>органів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які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необхідно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зігріти</a:t>
            </a:r>
            <a:r>
              <a:rPr lang="ru-RU" sz="1600" dirty="0">
                <a:ea typeface="+mn-lt"/>
                <a:cs typeface="+mn-lt"/>
              </a:rPr>
              <a:t> (</a:t>
            </a:r>
            <a:r>
              <a:rPr lang="ru-RU" sz="1600" dirty="0" err="1">
                <a:ea typeface="+mn-lt"/>
                <a:cs typeface="+mn-lt"/>
              </a:rPr>
              <a:t>шкіра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мозок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тощо</a:t>
            </a:r>
            <a:r>
              <a:rPr lang="ru-RU" sz="1600" dirty="0">
                <a:ea typeface="+mn-lt"/>
                <a:cs typeface="+mn-lt"/>
              </a:rPr>
              <a:t>).</a:t>
            </a:r>
            <a:endParaRPr lang="ru-RU" sz="1600">
              <a:cs typeface="Calibri"/>
            </a:endParaRPr>
          </a:p>
          <a:p>
            <a:r>
              <a:rPr lang="ru-RU" sz="1600" b="1" dirty="0" err="1">
                <a:ea typeface="+mn-lt"/>
                <a:cs typeface="+mn-lt"/>
              </a:rPr>
              <a:t>Захисна</a:t>
            </a:r>
            <a:r>
              <a:rPr lang="ru-RU" sz="1600" dirty="0">
                <a:ea typeface="+mn-lt"/>
                <a:cs typeface="+mn-lt"/>
              </a:rPr>
              <a:t> — </a:t>
            </a:r>
            <a:r>
              <a:rPr lang="ru-RU" sz="1600" dirty="0" err="1">
                <a:ea typeface="+mn-lt"/>
                <a:cs typeface="+mn-lt"/>
              </a:rPr>
              <a:t>клітини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крові</a:t>
            </a:r>
            <a:r>
              <a:rPr lang="ru-RU" sz="1600" dirty="0">
                <a:ea typeface="+mn-lt"/>
                <a:cs typeface="+mn-lt"/>
              </a:rPr>
              <a:t> (</a:t>
            </a:r>
            <a:r>
              <a:rPr lang="ru-RU" sz="1600" dirty="0" err="1">
                <a:ea typeface="+mn-lt"/>
                <a:cs typeface="+mn-lt"/>
              </a:rPr>
              <a:t>лейкоцити</a:t>
            </a:r>
            <a:r>
              <a:rPr lang="ru-RU" sz="1600" dirty="0">
                <a:ea typeface="+mn-lt"/>
                <a:cs typeface="+mn-lt"/>
              </a:rPr>
              <a:t>) </a:t>
            </a:r>
            <a:r>
              <a:rPr lang="ru-RU" sz="1600" dirty="0" err="1">
                <a:ea typeface="+mn-lt"/>
                <a:cs typeface="+mn-lt"/>
              </a:rPr>
              <a:t>вбивають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чужорідні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агенти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які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проникають</a:t>
            </a:r>
            <a:r>
              <a:rPr lang="ru-RU" sz="1600" dirty="0">
                <a:ea typeface="+mn-lt"/>
                <a:cs typeface="+mn-lt"/>
              </a:rPr>
              <a:t> в </a:t>
            </a:r>
            <a:r>
              <a:rPr lang="ru-RU" sz="1600" dirty="0" err="1">
                <a:ea typeface="+mn-lt"/>
                <a:cs typeface="+mn-lt"/>
              </a:rPr>
              <a:t>організм</a:t>
            </a:r>
            <a:r>
              <a:rPr lang="ru-RU" sz="1600" dirty="0">
                <a:ea typeface="+mn-lt"/>
                <a:cs typeface="+mn-lt"/>
              </a:rPr>
              <a:t> і </a:t>
            </a:r>
            <a:r>
              <a:rPr lang="ru-RU" sz="1600" dirty="0" err="1">
                <a:ea typeface="+mn-lt"/>
                <a:cs typeface="+mn-lt"/>
              </a:rPr>
              <a:t>викликають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захворювання</a:t>
            </a:r>
            <a:r>
              <a:rPr lang="ru-RU" sz="1600" dirty="0">
                <a:ea typeface="+mn-lt"/>
                <a:cs typeface="+mn-lt"/>
              </a:rPr>
              <a:t> (</a:t>
            </a:r>
            <a:r>
              <a:rPr lang="ru-RU" sz="1600" dirty="0" err="1">
                <a:ea typeface="+mn-lt"/>
                <a:cs typeface="+mn-lt"/>
              </a:rPr>
              <a:t>бактерії</a:t>
            </a:r>
            <a:r>
              <a:rPr lang="ru-RU" sz="1600" dirty="0">
                <a:ea typeface="+mn-lt"/>
                <a:cs typeface="+mn-lt"/>
              </a:rPr>
              <a:t>, </a:t>
            </a:r>
            <a:r>
              <a:rPr lang="ru-RU" sz="1600" dirty="0" err="1">
                <a:ea typeface="+mn-lt"/>
                <a:cs typeface="+mn-lt"/>
              </a:rPr>
              <a:t>віруси</a:t>
            </a:r>
            <a:r>
              <a:rPr lang="ru-RU" sz="1600" dirty="0">
                <a:ea typeface="+mn-lt"/>
                <a:cs typeface="+mn-lt"/>
              </a:rPr>
              <a:t>); </a:t>
            </a:r>
            <a:r>
              <a:rPr lang="ru-RU" sz="1600" dirty="0" err="1">
                <a:ea typeface="+mn-lt"/>
                <a:cs typeface="+mn-lt"/>
              </a:rPr>
              <a:t>інші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клітини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крові</a:t>
            </a:r>
            <a:r>
              <a:rPr lang="ru-RU" sz="1600" dirty="0">
                <a:ea typeface="+mn-lt"/>
                <a:cs typeface="+mn-lt"/>
              </a:rPr>
              <a:t> (</a:t>
            </a:r>
            <a:r>
              <a:rPr lang="ru-RU" sz="1600" dirty="0" err="1">
                <a:ea typeface="+mn-lt"/>
                <a:cs typeface="+mn-lt"/>
              </a:rPr>
              <a:t>тромбоцити</a:t>
            </a:r>
            <a:r>
              <a:rPr lang="ru-RU" sz="1600" dirty="0">
                <a:ea typeface="+mn-lt"/>
                <a:cs typeface="+mn-lt"/>
              </a:rPr>
              <a:t>) </a:t>
            </a:r>
            <a:r>
              <a:rPr lang="ru-RU" sz="1600" dirty="0" err="1">
                <a:ea typeface="+mn-lt"/>
                <a:cs typeface="+mn-lt"/>
              </a:rPr>
              <a:t>відповідають</a:t>
            </a:r>
            <a:r>
              <a:rPr lang="ru-RU" sz="1600" dirty="0">
                <a:ea typeface="+mn-lt"/>
                <a:cs typeface="+mn-lt"/>
              </a:rPr>
              <a:t> за </a:t>
            </a:r>
            <a:r>
              <a:rPr lang="ru-RU" sz="1600" dirty="0" err="1">
                <a:ea typeface="+mn-lt"/>
                <a:cs typeface="+mn-lt"/>
              </a:rPr>
              <a:t>утворення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згустку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крові</a:t>
            </a:r>
            <a:r>
              <a:rPr lang="ru-RU" sz="1600" dirty="0">
                <a:ea typeface="+mn-lt"/>
                <a:cs typeface="+mn-lt"/>
              </a:rPr>
              <a:t> — тромбу — у тому </a:t>
            </a:r>
            <a:r>
              <a:rPr lang="ru-RU" sz="1600" dirty="0" err="1">
                <a:ea typeface="+mn-lt"/>
                <a:cs typeface="+mn-lt"/>
              </a:rPr>
              <a:t>місці</a:t>
            </a:r>
            <a:r>
              <a:rPr lang="ru-RU" sz="1600" dirty="0">
                <a:ea typeface="+mn-lt"/>
                <a:cs typeface="+mn-lt"/>
              </a:rPr>
              <a:t>, де є </a:t>
            </a:r>
            <a:r>
              <a:rPr lang="ru-RU" sz="1600" dirty="0" err="1">
                <a:ea typeface="+mn-lt"/>
                <a:cs typeface="+mn-lt"/>
              </a:rPr>
              <a:t>пошкоджена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судина</a:t>
            </a:r>
            <a:r>
              <a:rPr lang="ru-RU" sz="1600" dirty="0">
                <a:ea typeface="+mn-lt"/>
                <a:cs typeface="+mn-lt"/>
              </a:rPr>
              <a:t> (</a:t>
            </a:r>
            <a:r>
              <a:rPr lang="ru-RU" sz="1600" dirty="0" err="1">
                <a:ea typeface="+mn-lt"/>
                <a:cs typeface="+mn-lt"/>
              </a:rPr>
              <a:t>цей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процес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захищає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організм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від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небезпечної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dirty="0" err="1">
                <a:ea typeface="+mn-lt"/>
                <a:cs typeface="+mn-lt"/>
              </a:rPr>
              <a:t>крововтрати</a:t>
            </a:r>
            <a:r>
              <a:rPr lang="ru-RU" sz="1600" dirty="0">
                <a:ea typeface="+mn-lt"/>
                <a:cs typeface="+mn-lt"/>
              </a:rPr>
              <a:t>).</a:t>
            </a:r>
            <a:endParaRPr lang="ru-RU" sz="1600">
              <a:cs typeface="Calibri"/>
            </a:endParaRPr>
          </a:p>
          <a:p>
            <a:r>
              <a:rPr lang="ru-RU" sz="1600" b="1" err="1">
                <a:ea typeface="+mn-lt"/>
                <a:cs typeface="+mn-lt"/>
              </a:rPr>
              <a:t>Регуляторна</a:t>
            </a:r>
            <a:r>
              <a:rPr lang="ru-RU" sz="1600" dirty="0">
                <a:ea typeface="+mn-lt"/>
                <a:cs typeface="+mn-lt"/>
              </a:rPr>
              <a:t> — кров шляхом </a:t>
            </a:r>
            <a:r>
              <a:rPr lang="ru-RU" sz="1600" err="1">
                <a:ea typeface="+mn-lt"/>
                <a:cs typeface="+mn-lt"/>
              </a:rPr>
              <a:t>перенесення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цілого</a:t>
            </a:r>
            <a:r>
              <a:rPr lang="ru-RU" sz="1600" dirty="0">
                <a:ea typeface="+mn-lt"/>
                <a:cs typeface="+mn-lt"/>
              </a:rPr>
              <a:t> ряду </a:t>
            </a:r>
            <a:r>
              <a:rPr lang="ru-RU" sz="1600" err="1">
                <a:ea typeface="+mn-lt"/>
                <a:cs typeface="+mn-lt"/>
              </a:rPr>
              <a:t>біологічно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активних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речовин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підтримує</a:t>
            </a:r>
            <a:r>
              <a:rPr lang="ru-RU" sz="1600" dirty="0">
                <a:ea typeface="+mn-lt"/>
                <a:cs typeface="+mn-lt"/>
              </a:rPr>
              <a:t> в </a:t>
            </a:r>
            <a:r>
              <a:rPr lang="ru-RU" sz="1600" err="1">
                <a:ea typeface="+mn-lt"/>
                <a:cs typeface="+mn-lt"/>
              </a:rPr>
              <a:t>організмі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відносну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сталість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хімічного</a:t>
            </a:r>
            <a:r>
              <a:rPr lang="ru-RU" sz="1600" dirty="0">
                <a:ea typeface="+mn-lt"/>
                <a:cs typeface="+mn-lt"/>
              </a:rPr>
              <a:t> складу і </a:t>
            </a:r>
            <a:r>
              <a:rPr lang="ru-RU" sz="1600" err="1">
                <a:ea typeface="+mn-lt"/>
                <a:cs typeface="+mn-lt"/>
              </a:rPr>
              <a:t>фізичних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властивостей</a:t>
            </a:r>
            <a:r>
              <a:rPr lang="ru-RU" sz="1600" dirty="0">
                <a:ea typeface="+mn-lt"/>
                <a:cs typeface="+mn-lt"/>
              </a:rPr>
              <a:t> у </a:t>
            </a:r>
            <a:r>
              <a:rPr lang="ru-RU" sz="1600" err="1">
                <a:ea typeface="+mn-lt"/>
                <a:cs typeface="+mn-lt"/>
              </a:rPr>
              <a:t>всіх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його</a:t>
            </a:r>
            <a:r>
              <a:rPr lang="ru-RU" sz="1600" dirty="0">
                <a:ea typeface="+mn-lt"/>
                <a:cs typeface="+mn-lt"/>
              </a:rPr>
              <a:t> тканинах (</a:t>
            </a:r>
            <a:r>
              <a:rPr lang="ru-RU" sz="1600" b="1" dirty="0">
                <a:ea typeface="+mn-lt"/>
                <a:cs typeface="+mn-lt"/>
              </a:rPr>
              <a:t>гомеостаз</a:t>
            </a:r>
            <a:r>
              <a:rPr lang="ru-RU" sz="1600" dirty="0">
                <a:ea typeface="+mn-lt"/>
                <a:cs typeface="+mn-lt"/>
              </a:rPr>
              <a:t>).</a:t>
            </a:r>
            <a:endParaRPr lang="ru-RU" sz="1600">
              <a:cs typeface="Calibri"/>
            </a:endParaRPr>
          </a:p>
          <a:p>
            <a:pPr marL="0" indent="0">
              <a:buNone/>
            </a:pPr>
            <a:r>
              <a:rPr lang="ru-RU" sz="1600" err="1">
                <a:ea typeface="+mn-lt"/>
                <a:cs typeface="+mn-lt"/>
              </a:rPr>
              <a:t>Більшість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зазначених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функцій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пов'язані</a:t>
            </a:r>
            <a:r>
              <a:rPr lang="ru-RU" sz="1600" dirty="0">
                <a:ea typeface="+mn-lt"/>
                <a:cs typeface="+mn-lt"/>
              </a:rPr>
              <a:t> з переносом </a:t>
            </a:r>
            <a:r>
              <a:rPr lang="ru-RU" sz="1600" err="1">
                <a:ea typeface="+mn-lt"/>
                <a:cs typeface="+mn-lt"/>
              </a:rPr>
              <a:t>речовин</a:t>
            </a:r>
            <a:r>
              <a:rPr lang="ru-RU" sz="1600" dirty="0">
                <a:ea typeface="+mn-lt"/>
                <a:cs typeface="+mn-lt"/>
              </a:rPr>
              <a:t> в </a:t>
            </a:r>
            <a:r>
              <a:rPr lang="ru-RU" sz="1600" err="1">
                <a:ea typeface="+mn-lt"/>
                <a:cs typeface="+mn-lt"/>
              </a:rPr>
              <a:t>організмі</a:t>
            </a:r>
            <a:r>
              <a:rPr lang="ru-RU" sz="1600" dirty="0">
                <a:ea typeface="+mn-lt"/>
                <a:cs typeface="+mn-lt"/>
              </a:rPr>
              <a:t>, тому часто </a:t>
            </a:r>
            <a:r>
              <a:rPr lang="ru-RU" sz="1600" err="1">
                <a:ea typeface="+mn-lt"/>
                <a:cs typeface="+mn-lt"/>
              </a:rPr>
              <a:t>їх</a:t>
            </a:r>
            <a:r>
              <a:rPr lang="ru-RU" sz="1600" dirty="0">
                <a:ea typeface="+mn-lt"/>
                <a:cs typeface="+mn-lt"/>
              </a:rPr>
              <a:t> </a:t>
            </a:r>
            <a:r>
              <a:rPr lang="ru-RU" sz="1600" err="1">
                <a:ea typeface="+mn-lt"/>
                <a:cs typeface="+mn-lt"/>
              </a:rPr>
              <a:t>об'єднують</a:t>
            </a:r>
            <a:r>
              <a:rPr lang="ru-RU" sz="1600" dirty="0">
                <a:ea typeface="+mn-lt"/>
                <a:cs typeface="+mn-lt"/>
              </a:rPr>
              <a:t> в одну </a:t>
            </a:r>
            <a:r>
              <a:rPr lang="ru-RU" sz="1600" err="1">
                <a:ea typeface="+mn-lt"/>
                <a:cs typeface="+mn-lt"/>
              </a:rPr>
              <a:t>загальну</a:t>
            </a:r>
            <a:r>
              <a:rPr lang="ru-RU" sz="1600" dirty="0">
                <a:ea typeface="+mn-lt"/>
                <a:cs typeface="+mn-lt"/>
              </a:rPr>
              <a:t> </a:t>
            </a:r>
            <a:r>
              <a:rPr lang="ru-RU" sz="1600" b="1" err="1">
                <a:ea typeface="+mn-lt"/>
                <a:cs typeface="+mn-lt"/>
              </a:rPr>
              <a:t>функцію</a:t>
            </a:r>
            <a:r>
              <a:rPr lang="ru-RU" sz="1600" b="1" dirty="0">
                <a:ea typeface="+mn-lt"/>
                <a:cs typeface="+mn-lt"/>
              </a:rPr>
              <a:t> </a:t>
            </a:r>
            <a:r>
              <a:rPr lang="ru-RU" sz="1600" b="1" err="1">
                <a:ea typeface="+mn-lt"/>
                <a:cs typeface="+mn-lt"/>
              </a:rPr>
              <a:t>крові</a:t>
            </a:r>
            <a:r>
              <a:rPr lang="ru-RU" sz="1600" b="1" dirty="0">
                <a:ea typeface="+mn-lt"/>
                <a:cs typeface="+mn-lt"/>
              </a:rPr>
              <a:t> — </a:t>
            </a:r>
            <a:r>
              <a:rPr lang="ru-RU" sz="1600" b="1" err="1">
                <a:ea typeface="+mn-lt"/>
                <a:cs typeface="+mn-lt"/>
              </a:rPr>
              <a:t>транспортну</a:t>
            </a:r>
            <a:r>
              <a:rPr lang="ru-RU" sz="1600" dirty="0">
                <a:ea typeface="+mn-lt"/>
                <a:cs typeface="+mn-lt"/>
              </a:rPr>
              <a:t>.</a:t>
            </a:r>
            <a:endParaRPr lang="ru-RU" sz="1600" dirty="0">
              <a:cs typeface="Calibri"/>
            </a:endParaRPr>
          </a:p>
          <a:p>
            <a:endParaRPr lang="ru-RU" sz="1100">
              <a:cs typeface="Calibri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13422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1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381AEB-F6FA-4F84-9724-02DC321C81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348" y="277293"/>
            <a:ext cx="5244835" cy="560168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1800" b="1" dirty="0" err="1">
                <a:ea typeface="+mn-lt"/>
                <a:cs typeface="+mn-lt"/>
              </a:rPr>
              <a:t>Еритроцити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або</a:t>
            </a:r>
            <a:r>
              <a:rPr lang="ru-RU" sz="1800" dirty="0">
                <a:ea typeface="+mn-lt"/>
                <a:cs typeface="+mn-lt"/>
              </a:rPr>
              <a:t> </a:t>
            </a:r>
            <a:r>
              <a:rPr lang="ru-RU" sz="1800" b="1" dirty="0" err="1">
                <a:ea typeface="+mn-lt"/>
                <a:cs typeface="+mn-lt"/>
              </a:rPr>
              <a:t>червоні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кров'яні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тільця</a:t>
            </a:r>
            <a:r>
              <a:rPr lang="ru-RU" sz="1800" b="1" dirty="0">
                <a:ea typeface="+mn-lt"/>
                <a:cs typeface="+mn-lt"/>
              </a:rPr>
              <a:t> </a:t>
            </a:r>
            <a:r>
              <a:rPr lang="ru-RU" sz="1800" dirty="0">
                <a:ea typeface="+mn-lt"/>
                <a:cs typeface="+mn-lt"/>
              </a:rPr>
              <a:t>— </a:t>
            </a:r>
            <a:r>
              <a:rPr lang="ru-RU" sz="1800" dirty="0" err="1">
                <a:ea typeface="+mn-lt"/>
                <a:cs typeface="+mn-lt"/>
              </a:rPr>
              <a:t>маленькі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без'ядерні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двоввігнуті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дископодібні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клітини</a:t>
            </a:r>
            <a:r>
              <a:rPr lang="ru-RU" sz="1800" dirty="0">
                <a:ea typeface="+mn-lt"/>
                <a:cs typeface="+mn-lt"/>
              </a:rPr>
              <a:t> (в 1 мм ³ </a:t>
            </a:r>
            <a:r>
              <a:rPr lang="ru-RU" sz="1800" dirty="0" err="1">
                <a:ea typeface="+mn-lt"/>
                <a:cs typeface="+mn-lt"/>
              </a:rPr>
              <a:t>крові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людини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міститься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приблизно</a:t>
            </a:r>
            <a:r>
              <a:rPr lang="ru-RU" sz="1800" dirty="0">
                <a:ea typeface="+mn-lt"/>
                <a:cs typeface="+mn-lt"/>
              </a:rPr>
              <a:t> 5,5 млн </a:t>
            </a:r>
            <a:r>
              <a:rPr lang="ru-RU" sz="1800" dirty="0" err="1">
                <a:ea typeface="+mn-lt"/>
                <a:cs typeface="+mn-lt"/>
              </a:rPr>
              <a:t>еритроцитів</a:t>
            </a:r>
            <a:r>
              <a:rPr lang="ru-RU" sz="1800" dirty="0">
                <a:ea typeface="+mn-lt"/>
                <a:cs typeface="+mn-lt"/>
              </a:rPr>
              <a:t>).</a:t>
            </a:r>
          </a:p>
          <a:p>
            <a:r>
              <a:rPr lang="ru-RU" sz="1800" b="1" dirty="0" err="1">
                <a:ea typeface="+mn-lt"/>
                <a:cs typeface="+mn-lt"/>
              </a:rPr>
              <a:t>Функція</a:t>
            </a:r>
            <a:r>
              <a:rPr lang="ru-RU" sz="1800" b="1" dirty="0">
                <a:ea typeface="+mn-lt"/>
                <a:cs typeface="+mn-lt"/>
              </a:rPr>
              <a:t> </a:t>
            </a:r>
            <a:r>
              <a:rPr lang="ru-RU" sz="1800" b="1" dirty="0" err="1">
                <a:ea typeface="+mn-lt"/>
                <a:cs typeface="+mn-lt"/>
              </a:rPr>
              <a:t>еритроцитів</a:t>
            </a:r>
            <a:r>
              <a:rPr lang="ru-RU" sz="1800" dirty="0">
                <a:ea typeface="+mn-lt"/>
                <a:cs typeface="+mn-lt"/>
              </a:rPr>
              <a:t> — </a:t>
            </a:r>
            <a:r>
              <a:rPr lang="ru-RU" sz="1800" b="1" dirty="0" err="1">
                <a:ea typeface="+mn-lt"/>
                <a:cs typeface="+mn-lt"/>
              </a:rPr>
              <a:t>дихальна</a:t>
            </a:r>
            <a:r>
              <a:rPr lang="ru-RU" sz="1800" dirty="0">
                <a:ea typeface="+mn-lt"/>
                <a:cs typeface="+mn-lt"/>
              </a:rPr>
              <a:t> (</a:t>
            </a:r>
            <a:r>
              <a:rPr lang="ru-RU" sz="1800" dirty="0" err="1">
                <a:ea typeface="+mn-lt"/>
                <a:cs typeface="+mn-lt"/>
              </a:rPr>
              <a:t>транспортування</a:t>
            </a:r>
            <a:r>
              <a:rPr lang="ru-RU" sz="1800" dirty="0">
                <a:ea typeface="+mn-lt"/>
                <a:cs typeface="+mn-lt"/>
              </a:rPr>
              <a:t> до тканин </a:t>
            </a:r>
            <a:r>
              <a:rPr lang="ru-RU" sz="1800" dirty="0" err="1">
                <a:ea typeface="+mn-lt"/>
                <a:cs typeface="+mn-lt"/>
              </a:rPr>
              <a:t>кисню</a:t>
            </a:r>
            <a:r>
              <a:rPr lang="ru-RU" sz="1800" dirty="0">
                <a:ea typeface="+mn-lt"/>
                <a:cs typeface="+mn-lt"/>
              </a:rPr>
              <a:t> і </a:t>
            </a:r>
            <a:r>
              <a:rPr lang="ru-RU" sz="1800" dirty="0" err="1">
                <a:ea typeface="+mn-lt"/>
                <a:cs typeface="+mn-lt"/>
              </a:rPr>
              <a:t>видалення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вуглекислого</a:t>
            </a:r>
            <a:r>
              <a:rPr lang="ru-RU" sz="1800" dirty="0">
                <a:ea typeface="+mn-lt"/>
                <a:cs typeface="+mn-lt"/>
              </a:rPr>
              <a:t> газу). </a:t>
            </a:r>
            <a:r>
              <a:rPr lang="ru-RU" sz="1800" dirty="0" err="1">
                <a:ea typeface="+mn-lt"/>
                <a:cs typeface="+mn-lt"/>
              </a:rPr>
              <a:t>Двоввігнута</a:t>
            </a:r>
            <a:r>
              <a:rPr lang="ru-RU" sz="1800" dirty="0">
                <a:ea typeface="+mn-lt"/>
                <a:cs typeface="+mn-lt"/>
              </a:rPr>
              <a:t> форма </a:t>
            </a:r>
            <a:r>
              <a:rPr lang="ru-RU" sz="1800" dirty="0" err="1">
                <a:ea typeface="+mn-lt"/>
                <a:cs typeface="+mn-lt"/>
              </a:rPr>
              <a:t>еритроцитів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створює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більшу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поверхню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клітини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що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покращує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процес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газообміну</a:t>
            </a:r>
            <a:r>
              <a:rPr lang="ru-RU" sz="1800" dirty="0">
                <a:ea typeface="+mn-lt"/>
                <a:cs typeface="+mn-lt"/>
              </a:rPr>
              <a:t> (</a:t>
            </a:r>
            <a:r>
              <a:rPr lang="ru-RU" sz="1800" dirty="0" err="1">
                <a:ea typeface="+mn-lt"/>
                <a:cs typeface="+mn-lt"/>
              </a:rPr>
              <a:t>загальна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поверхня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усіх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еритроцитів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однієї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людини</a:t>
            </a:r>
            <a:r>
              <a:rPr lang="ru-RU" sz="1800" dirty="0">
                <a:ea typeface="+mn-lt"/>
                <a:cs typeface="+mn-lt"/>
              </a:rPr>
              <a:t> є </a:t>
            </a:r>
            <a:r>
              <a:rPr lang="ru-RU" sz="1800" dirty="0" err="1">
                <a:ea typeface="+mn-lt"/>
                <a:cs typeface="+mn-lt"/>
              </a:rPr>
              <a:t>більшою</a:t>
            </a:r>
            <a:r>
              <a:rPr lang="ru-RU" sz="1800" dirty="0">
                <a:ea typeface="+mn-lt"/>
                <a:cs typeface="+mn-lt"/>
              </a:rPr>
              <a:t> за </a:t>
            </a:r>
            <a:r>
              <a:rPr lang="ru-RU" sz="1800" dirty="0" err="1">
                <a:ea typeface="+mn-lt"/>
                <a:cs typeface="+mn-lt"/>
              </a:rPr>
              <a:t>футбольне</a:t>
            </a:r>
            <a:r>
              <a:rPr lang="ru-RU" sz="1800" dirty="0">
                <a:ea typeface="+mn-lt"/>
                <a:cs typeface="+mn-lt"/>
              </a:rPr>
              <a:t> поле).</a:t>
            </a:r>
            <a:endParaRPr lang="ru-RU" sz="1800" dirty="0">
              <a:cs typeface="Calibri" panose="020F0502020204030204"/>
            </a:endParaRPr>
          </a:p>
          <a:p>
            <a:r>
              <a:rPr lang="ru-RU" sz="1800" dirty="0" err="1">
                <a:ea typeface="+mn-lt"/>
                <a:cs typeface="+mn-lt"/>
              </a:rPr>
              <a:t>Всередині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еритроцитів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містяться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молекули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яскраво-червоного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дихальногопігменту</a:t>
            </a:r>
            <a:r>
              <a:rPr lang="ru-RU" sz="1800" dirty="0">
                <a:ea typeface="+mn-lt"/>
                <a:cs typeface="+mn-lt"/>
              </a:rPr>
              <a:t> — </a:t>
            </a:r>
            <a:r>
              <a:rPr lang="ru-RU" sz="1800" b="1" dirty="0" err="1">
                <a:ea typeface="+mn-lt"/>
                <a:cs typeface="+mn-lt"/>
              </a:rPr>
              <a:t>гемоглобіну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який</a:t>
            </a:r>
            <a:r>
              <a:rPr lang="ru-RU" sz="1800" dirty="0">
                <a:ea typeface="+mn-lt"/>
                <a:cs typeface="+mn-lt"/>
              </a:rPr>
              <a:t> робить кров </a:t>
            </a:r>
            <a:r>
              <a:rPr lang="ru-RU" sz="1800" dirty="0" err="1">
                <a:ea typeface="+mn-lt"/>
                <a:cs typeface="+mn-lt"/>
              </a:rPr>
              <a:t>червоною</a:t>
            </a:r>
            <a:r>
              <a:rPr lang="ru-RU" sz="1800" dirty="0">
                <a:ea typeface="+mn-lt"/>
                <a:cs typeface="+mn-lt"/>
              </a:rPr>
              <a:t>.</a:t>
            </a:r>
            <a:br>
              <a:rPr lang="ru-RU" sz="1800" dirty="0">
                <a:ea typeface="+mn-lt"/>
                <a:cs typeface="+mn-lt"/>
              </a:rPr>
            </a:br>
            <a:r>
              <a:rPr lang="ru-RU" sz="1800" dirty="0">
                <a:ea typeface="+mn-lt"/>
                <a:cs typeface="+mn-lt"/>
              </a:rPr>
              <a:t> </a:t>
            </a:r>
          </a:p>
          <a:p>
            <a:r>
              <a:rPr lang="ru-RU" sz="1600" dirty="0">
                <a:cs typeface="Calibri"/>
              </a:rPr>
              <a:t>Основною </a:t>
            </a:r>
            <a:r>
              <a:rPr lang="ru-RU" sz="1600" dirty="0" err="1">
                <a:cs typeface="Calibri"/>
              </a:rPr>
              <a:t>властивістю</a:t>
            </a:r>
            <a:r>
              <a:rPr lang="ru-RU" sz="1600" dirty="0">
                <a:cs typeface="Calibri"/>
              </a:rPr>
              <a:t> </a:t>
            </a:r>
            <a:r>
              <a:rPr lang="ru-RU" sz="1600" dirty="0" err="1">
                <a:cs typeface="Calibri"/>
              </a:rPr>
              <a:t>гемоглобіну</a:t>
            </a:r>
            <a:r>
              <a:rPr lang="ru-RU" sz="1600" dirty="0">
                <a:cs typeface="Calibri"/>
              </a:rPr>
              <a:t> є </a:t>
            </a:r>
            <a:r>
              <a:rPr lang="ru-RU" sz="1600" dirty="0" err="1">
                <a:cs typeface="Calibri"/>
              </a:rPr>
              <a:t>здатність</a:t>
            </a:r>
            <a:r>
              <a:rPr lang="ru-RU" sz="1600" dirty="0">
                <a:cs typeface="Calibri"/>
              </a:rPr>
              <a:t> </a:t>
            </a:r>
            <a:r>
              <a:rPr lang="ru-RU" sz="1600" dirty="0" err="1">
                <a:cs typeface="Calibri"/>
              </a:rPr>
              <a:t>утворювати</a:t>
            </a:r>
            <a:r>
              <a:rPr lang="ru-RU" sz="1600" dirty="0">
                <a:cs typeface="Calibri"/>
              </a:rPr>
              <a:t> </a:t>
            </a:r>
            <a:r>
              <a:rPr lang="ru-RU" sz="1600" dirty="0" err="1">
                <a:cs typeface="Calibri"/>
              </a:rPr>
              <a:t>нестійкі</a:t>
            </a:r>
            <a:r>
              <a:rPr lang="ru-RU" sz="1600" dirty="0">
                <a:cs typeface="Calibri"/>
              </a:rPr>
              <a:t> </a:t>
            </a:r>
            <a:r>
              <a:rPr lang="ru-RU" sz="1600" dirty="0" err="1">
                <a:cs typeface="Calibri"/>
              </a:rPr>
              <a:t>сполуки</a:t>
            </a:r>
            <a:r>
              <a:rPr lang="ru-RU" sz="1600" dirty="0">
                <a:cs typeface="Calibri"/>
              </a:rPr>
              <a:t> з киснем і </a:t>
            </a:r>
            <a:r>
              <a:rPr lang="ru-RU" sz="1600" dirty="0" err="1">
                <a:cs typeface="Calibri"/>
              </a:rPr>
              <a:t>вуглекислим</a:t>
            </a:r>
            <a:r>
              <a:rPr lang="ru-RU" sz="1600" dirty="0">
                <a:cs typeface="Calibri"/>
              </a:rPr>
              <a:t> газом.</a:t>
            </a:r>
          </a:p>
        </p:txBody>
      </p:sp>
      <p:grpSp>
        <p:nvGrpSpPr>
          <p:cNvPr id="27" name="Group 19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3D94489E-40BB-7281-2150-CC6D91EE9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5320" y="2048881"/>
            <a:ext cx="6253212" cy="3830092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Isosceles Triangle 25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812987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60FCA6E-0894-46CD-BD49-5955A51E00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31955" y="5346696"/>
            <a:ext cx="5360045" cy="1511304"/>
          </a:xfrm>
          <a:custGeom>
            <a:avLst/>
            <a:gdLst>
              <a:gd name="connsiteX0" fmla="*/ 4545473 w 5360045"/>
              <a:gd name="connsiteY0" fmla="*/ 0 h 1511304"/>
              <a:gd name="connsiteX1" fmla="*/ 5360045 w 5360045"/>
              <a:gd name="connsiteY1" fmla="*/ 0 h 1511304"/>
              <a:gd name="connsiteX2" fmla="*/ 5360045 w 5360045"/>
              <a:gd name="connsiteY2" fmla="*/ 1046730 h 1511304"/>
              <a:gd name="connsiteX3" fmla="*/ 5360045 w 5360045"/>
              <a:gd name="connsiteY3" fmla="*/ 1508760 h 1511304"/>
              <a:gd name="connsiteX4" fmla="*/ 5360045 w 5360045"/>
              <a:gd name="connsiteY4" fmla="*/ 1511304 h 1511304"/>
              <a:gd name="connsiteX5" fmla="*/ 4545474 w 5360045"/>
              <a:gd name="connsiteY5" fmla="*/ 1511304 h 1511304"/>
              <a:gd name="connsiteX6" fmla="*/ 2525897 w 5360045"/>
              <a:gd name="connsiteY6" fmla="*/ 1511304 h 1511304"/>
              <a:gd name="connsiteX7" fmla="*/ 0 w 5360045"/>
              <a:gd name="connsiteY7" fmla="*/ 1511304 h 1511304"/>
              <a:gd name="connsiteX8" fmla="*/ 697617 w 5360045"/>
              <a:gd name="connsiteY8" fmla="*/ 3 h 1511304"/>
              <a:gd name="connsiteX9" fmla="*/ 4545473 w 5360045"/>
              <a:gd name="connsiteY9" fmla="*/ 3 h 1511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60045" h="1511304">
                <a:moveTo>
                  <a:pt x="4545473" y="0"/>
                </a:moveTo>
                <a:lnTo>
                  <a:pt x="5360045" y="0"/>
                </a:lnTo>
                <a:lnTo>
                  <a:pt x="5360045" y="1046730"/>
                </a:lnTo>
                <a:lnTo>
                  <a:pt x="5360045" y="1508760"/>
                </a:lnTo>
                <a:lnTo>
                  <a:pt x="5360045" y="1511304"/>
                </a:lnTo>
                <a:lnTo>
                  <a:pt x="4545474" y="1511304"/>
                </a:lnTo>
                <a:lnTo>
                  <a:pt x="2525897" y="1511304"/>
                </a:lnTo>
                <a:lnTo>
                  <a:pt x="0" y="1511304"/>
                </a:lnTo>
                <a:lnTo>
                  <a:pt x="697617" y="3"/>
                </a:lnTo>
                <a:lnTo>
                  <a:pt x="4545473" y="3"/>
                </a:lnTo>
                <a:close/>
              </a:path>
            </a:pathLst>
          </a:custGeom>
          <a:solidFill>
            <a:srgbClr val="404040">
              <a:alpha val="847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78C6E4B-A1F1-4B6C-97EC-BE997495D6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46694"/>
            <a:ext cx="7346605" cy="1511306"/>
          </a:xfrm>
          <a:custGeom>
            <a:avLst/>
            <a:gdLst>
              <a:gd name="connsiteX0" fmla="*/ 0 w 7346605"/>
              <a:gd name="connsiteY0" fmla="*/ 0 h 1511306"/>
              <a:gd name="connsiteX1" fmla="*/ 239486 w 7346605"/>
              <a:gd name="connsiteY1" fmla="*/ 0 h 1511306"/>
              <a:gd name="connsiteX2" fmla="*/ 1209568 w 7346605"/>
              <a:gd name="connsiteY2" fmla="*/ 0 h 1511306"/>
              <a:gd name="connsiteX3" fmla="*/ 2405743 w 7346605"/>
              <a:gd name="connsiteY3" fmla="*/ 0 h 1511306"/>
              <a:gd name="connsiteX4" fmla="*/ 2405743 w 7346605"/>
              <a:gd name="connsiteY4" fmla="*/ 2544 h 1511306"/>
              <a:gd name="connsiteX5" fmla="*/ 2801131 w 7346605"/>
              <a:gd name="connsiteY5" fmla="*/ 2544 h 1511306"/>
              <a:gd name="connsiteX6" fmla="*/ 2801131 w 7346605"/>
              <a:gd name="connsiteY6" fmla="*/ 0 h 1511306"/>
              <a:gd name="connsiteX7" fmla="*/ 7346605 w 7346605"/>
              <a:gd name="connsiteY7" fmla="*/ 0 h 1511306"/>
              <a:gd name="connsiteX8" fmla="*/ 6648988 w 7346605"/>
              <a:gd name="connsiteY8" fmla="*/ 1511301 h 1511306"/>
              <a:gd name="connsiteX9" fmla="*/ 2801132 w 7346605"/>
              <a:gd name="connsiteY9" fmla="*/ 1511301 h 1511306"/>
              <a:gd name="connsiteX10" fmla="*/ 2801132 w 7346605"/>
              <a:gd name="connsiteY10" fmla="*/ 1511304 h 1511306"/>
              <a:gd name="connsiteX11" fmla="*/ 2405743 w 7346605"/>
              <a:gd name="connsiteY11" fmla="*/ 1511304 h 1511306"/>
              <a:gd name="connsiteX12" fmla="*/ 2405743 w 7346605"/>
              <a:gd name="connsiteY12" fmla="*/ 1511306 h 1511306"/>
              <a:gd name="connsiteX13" fmla="*/ 1333411 w 7346605"/>
              <a:gd name="connsiteY13" fmla="*/ 1511306 h 1511306"/>
              <a:gd name="connsiteX14" fmla="*/ 1219208 w 7346605"/>
              <a:gd name="connsiteY14" fmla="*/ 1511306 h 1511306"/>
              <a:gd name="connsiteX15" fmla="*/ 1209568 w 7346605"/>
              <a:gd name="connsiteY15" fmla="*/ 1511306 h 1511306"/>
              <a:gd name="connsiteX16" fmla="*/ 239486 w 7346605"/>
              <a:gd name="connsiteY16" fmla="*/ 1511306 h 1511306"/>
              <a:gd name="connsiteX17" fmla="*/ 0 w 7346605"/>
              <a:gd name="connsiteY17" fmla="*/ 1511306 h 1511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7346605" h="1511306">
                <a:moveTo>
                  <a:pt x="0" y="0"/>
                </a:moveTo>
                <a:lnTo>
                  <a:pt x="239486" y="0"/>
                </a:lnTo>
                <a:lnTo>
                  <a:pt x="1209568" y="0"/>
                </a:lnTo>
                <a:lnTo>
                  <a:pt x="2405743" y="0"/>
                </a:lnTo>
                <a:lnTo>
                  <a:pt x="2405743" y="2544"/>
                </a:lnTo>
                <a:lnTo>
                  <a:pt x="2801131" y="2544"/>
                </a:lnTo>
                <a:lnTo>
                  <a:pt x="2801131" y="0"/>
                </a:lnTo>
                <a:lnTo>
                  <a:pt x="7346605" y="0"/>
                </a:lnTo>
                <a:lnTo>
                  <a:pt x="6648988" y="1511301"/>
                </a:lnTo>
                <a:lnTo>
                  <a:pt x="2801132" y="1511301"/>
                </a:lnTo>
                <a:lnTo>
                  <a:pt x="2801132" y="1511304"/>
                </a:lnTo>
                <a:lnTo>
                  <a:pt x="2405743" y="1511304"/>
                </a:lnTo>
                <a:lnTo>
                  <a:pt x="2405743" y="1511306"/>
                </a:lnTo>
                <a:lnTo>
                  <a:pt x="1333411" y="1511306"/>
                </a:lnTo>
                <a:lnTo>
                  <a:pt x="1219208" y="1511306"/>
                </a:lnTo>
                <a:lnTo>
                  <a:pt x="1209568" y="1511306"/>
                </a:lnTo>
                <a:lnTo>
                  <a:pt x="239486" y="1511306"/>
                </a:lnTo>
                <a:lnTo>
                  <a:pt x="0" y="1511306"/>
                </a:lnTo>
                <a:close/>
              </a:path>
            </a:pathLst>
          </a:cu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78E24845-5A5C-F82C-861E-624567407D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7617" y="2153897"/>
            <a:ext cx="6049942" cy="300984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06BADC-EA62-FE5D-E5A3-7FDB87678FC5}"/>
              </a:ext>
            </a:extLst>
          </p:cNvPr>
          <p:cNvSpPr txBox="1"/>
          <p:nvPr/>
        </p:nvSpPr>
        <p:spPr>
          <a:xfrm>
            <a:off x="3112316" y="-92280"/>
            <a:ext cx="8178772" cy="2063227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Основна</a:t>
            </a:r>
            <a:r>
              <a:rPr lang="en-US" sz="2000" dirty="0"/>
              <a:t> </a:t>
            </a:r>
            <a:r>
              <a:rPr lang="en-US" sz="2000" b="1" dirty="0" err="1"/>
              <a:t>функція</a:t>
            </a:r>
            <a:r>
              <a:rPr lang="en-US" sz="2000" dirty="0"/>
              <a:t> </a:t>
            </a:r>
            <a:r>
              <a:rPr lang="en-US" sz="2000" dirty="0" err="1"/>
              <a:t>тромбоцитів</a:t>
            </a:r>
            <a:r>
              <a:rPr lang="en-US" sz="2000" dirty="0"/>
              <a:t> — </a:t>
            </a:r>
            <a:r>
              <a:rPr lang="en-US" sz="2000" b="1" dirty="0" err="1"/>
              <a:t>сприяти</a:t>
            </a:r>
            <a:r>
              <a:rPr lang="en-US" sz="2000" b="1" dirty="0"/>
              <a:t> </a:t>
            </a:r>
            <a:r>
              <a:rPr lang="en-US" sz="2000" b="1" dirty="0" err="1"/>
              <a:t>зупинці</a:t>
            </a:r>
            <a:r>
              <a:rPr lang="en-US" sz="2000" b="1" dirty="0"/>
              <a:t> </a:t>
            </a:r>
            <a:r>
              <a:rPr lang="en-US" sz="2000" b="1" dirty="0" err="1"/>
              <a:t>кровотечі</a:t>
            </a:r>
            <a:r>
              <a:rPr lang="en-US" sz="2000" dirty="0"/>
              <a:t>. </a:t>
            </a:r>
            <a:r>
              <a:rPr lang="en-US" sz="2000" dirty="0" err="1"/>
              <a:t>Вони</a:t>
            </a:r>
            <a:r>
              <a:rPr lang="en-US" sz="2000" dirty="0"/>
              <a:t> </a:t>
            </a:r>
            <a:r>
              <a:rPr lang="en-US" sz="2000" dirty="0" err="1"/>
              <a:t>мають</a:t>
            </a:r>
            <a:r>
              <a:rPr lang="en-US" sz="2000" dirty="0"/>
              <a:t> </a:t>
            </a:r>
            <a:r>
              <a:rPr lang="en-US" sz="2000" dirty="0" err="1"/>
              <a:t>властивість</a:t>
            </a:r>
            <a:r>
              <a:rPr lang="en-US" sz="2000" dirty="0"/>
              <a:t> </a:t>
            </a:r>
            <a:r>
              <a:rPr lang="en-US" sz="2000" dirty="0" err="1"/>
              <a:t>змінювати</a:t>
            </a:r>
            <a:r>
              <a:rPr lang="en-US" sz="2000" dirty="0"/>
              <a:t> </a:t>
            </a:r>
            <a:r>
              <a:rPr lang="en-US" sz="2000" dirty="0" err="1"/>
              <a:t>свою</a:t>
            </a:r>
            <a:r>
              <a:rPr lang="en-US" sz="2000" dirty="0"/>
              <a:t> </a:t>
            </a:r>
            <a:r>
              <a:rPr lang="en-US" sz="2000" dirty="0" err="1"/>
              <a:t>форму</a:t>
            </a:r>
            <a:r>
              <a:rPr lang="en-US" sz="2000" dirty="0"/>
              <a:t> (</a:t>
            </a:r>
            <a:r>
              <a:rPr lang="en-US" sz="2000" dirty="0" err="1"/>
              <a:t>розпластуватися</a:t>
            </a:r>
            <a:r>
              <a:rPr lang="en-US" sz="2000" dirty="0"/>
              <a:t>, </a:t>
            </a:r>
            <a:r>
              <a:rPr lang="en-US" sz="2000" dirty="0" err="1"/>
              <a:t>стискатися</a:t>
            </a:r>
            <a:r>
              <a:rPr lang="en-US" sz="2000" dirty="0"/>
              <a:t>, </a:t>
            </a:r>
            <a:r>
              <a:rPr lang="en-US" sz="2000" dirty="0" err="1"/>
              <a:t>тощо</a:t>
            </a:r>
            <a:r>
              <a:rPr lang="en-US" sz="2000" dirty="0"/>
              <a:t>), </a:t>
            </a:r>
            <a:r>
              <a:rPr lang="en-US" sz="2000" dirty="0" err="1"/>
              <a:t>забезпечуючи</a:t>
            </a:r>
            <a:r>
              <a:rPr lang="en-US" sz="2000" dirty="0"/>
              <a:t> </a:t>
            </a:r>
            <a:r>
              <a:rPr lang="en-US" sz="2000" dirty="0" err="1"/>
              <a:t>утворення</a:t>
            </a:r>
            <a:r>
              <a:rPr lang="en-US" sz="2000" dirty="0"/>
              <a:t> </a:t>
            </a:r>
            <a:r>
              <a:rPr lang="en-US" sz="2000" dirty="0" err="1"/>
              <a:t>кров'яного</a:t>
            </a:r>
            <a:r>
              <a:rPr lang="en-US" sz="2000" dirty="0"/>
              <a:t> </a:t>
            </a:r>
            <a:r>
              <a:rPr lang="en-US" sz="2000" dirty="0" err="1"/>
              <a:t>згустку</a:t>
            </a:r>
            <a:r>
              <a:rPr lang="en-US" sz="2000" dirty="0"/>
              <a:t> — </a:t>
            </a:r>
            <a:r>
              <a:rPr lang="en-US" sz="2000" b="1" dirty="0" err="1"/>
              <a:t>тромбу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871859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F32EBA-ED97-466E-8CFA-8382584155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8343BF-2D78-3AA1-2268-91025B1AC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803" y="851517"/>
            <a:ext cx="5130795" cy="1461778"/>
          </a:xfrm>
        </p:spPr>
        <p:txBody>
          <a:bodyPr>
            <a:normAutofit/>
          </a:bodyPr>
          <a:lstStyle/>
          <a:p>
            <a:r>
              <a:rPr lang="ru-RU" sz="4000" b="1">
                <a:ea typeface="+mj-lt"/>
                <a:cs typeface="+mj-lt"/>
              </a:rPr>
              <a:t>Будова серця</a:t>
            </a:r>
            <a:endParaRPr lang="ru-RU" sz="4000"/>
          </a:p>
          <a:p>
            <a:endParaRPr lang="ru-RU" sz="4000">
              <a:cs typeface="Calibri Ligh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6BC0CD-14E5-2E46-A5CC-D2FEC75626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162" y="2470248"/>
            <a:ext cx="4494042" cy="353623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ru-RU" sz="1900" b="1">
                <a:ea typeface="+mn-lt"/>
                <a:cs typeface="+mn-lt"/>
              </a:rPr>
              <a:t>Рух крові по судинах називають кровообігом.</a:t>
            </a:r>
            <a:br>
              <a:rPr lang="ru-RU" sz="1900" b="1">
                <a:ea typeface="+mn-lt"/>
                <a:cs typeface="+mn-lt"/>
              </a:rPr>
            </a:br>
            <a:r>
              <a:rPr lang="ru-RU" sz="1900" b="1">
                <a:ea typeface="+mn-lt"/>
                <a:cs typeface="+mn-lt"/>
              </a:rPr>
              <a:t> Систему органів кровообігу складають серце і кровоносні судини (вени, артерії, капіляри).</a:t>
            </a:r>
            <a:endParaRPr lang="ru-RU" sz="1900">
              <a:cs typeface="Calibri" panose="020F0502020204030204"/>
            </a:endParaRPr>
          </a:p>
          <a:p>
            <a:pPr marL="0" indent="0">
              <a:buNone/>
            </a:pPr>
            <a:r>
              <a:rPr lang="ru-RU" sz="1900">
                <a:ea typeface="+mn-lt"/>
                <a:cs typeface="+mn-lt"/>
              </a:rPr>
              <a:t>Серце, скорочуючись, працює як насос і проштовхує кров по судинах, забезпечуючи її безперервний рух. При зупинці серця настає смерть, оскільки припиняється доставка до тканин кисню і поживних речовин, та звільнення їх від продуктів розпаду.</a:t>
            </a:r>
            <a:endParaRPr lang="ru-RU" sz="1900">
              <a:cs typeface="Calibri"/>
            </a:endParaRPr>
          </a:p>
          <a:p>
            <a:endParaRPr lang="ru-RU" sz="1900">
              <a:cs typeface="Calibri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2A38935-BB53-4DF7-A56E-48DD25B685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0370" y="851518"/>
            <a:ext cx="6184806" cy="5154967"/>
          </a:xfrm>
          <a:custGeom>
            <a:avLst/>
            <a:gdLst>
              <a:gd name="connsiteX0" fmla="*/ 363179 w 6184806"/>
              <a:gd name="connsiteY0" fmla="*/ 3125191 h 5154967"/>
              <a:gd name="connsiteX1" fmla="*/ 898270 w 6184806"/>
              <a:gd name="connsiteY1" fmla="*/ 3125191 h 5154967"/>
              <a:gd name="connsiteX2" fmla="*/ 980326 w 6184806"/>
              <a:gd name="connsiteY2" fmla="*/ 3173551 h 5154967"/>
              <a:gd name="connsiteX3" fmla="*/ 1248448 w 6184806"/>
              <a:gd name="connsiteY3" fmla="*/ 3635277 h 5154967"/>
              <a:gd name="connsiteX4" fmla="*/ 1248448 w 6184806"/>
              <a:gd name="connsiteY4" fmla="*/ 3729695 h 5154967"/>
              <a:gd name="connsiteX5" fmla="*/ 980326 w 6184806"/>
              <a:gd name="connsiteY5" fmla="*/ 4191421 h 5154967"/>
              <a:gd name="connsiteX6" fmla="*/ 898270 w 6184806"/>
              <a:gd name="connsiteY6" fmla="*/ 4239781 h 5154967"/>
              <a:gd name="connsiteX7" fmla="*/ 363179 w 6184806"/>
              <a:gd name="connsiteY7" fmla="*/ 4239781 h 5154967"/>
              <a:gd name="connsiteX8" fmla="*/ 279969 w 6184806"/>
              <a:gd name="connsiteY8" fmla="*/ 4191421 h 5154967"/>
              <a:gd name="connsiteX9" fmla="*/ 13002 w 6184806"/>
              <a:gd name="connsiteY9" fmla="*/ 3729695 h 5154967"/>
              <a:gd name="connsiteX10" fmla="*/ 13002 w 6184806"/>
              <a:gd name="connsiteY10" fmla="*/ 3635277 h 5154967"/>
              <a:gd name="connsiteX11" fmla="*/ 279969 w 6184806"/>
              <a:gd name="connsiteY11" fmla="*/ 3173551 h 5154967"/>
              <a:gd name="connsiteX12" fmla="*/ 363179 w 6184806"/>
              <a:gd name="connsiteY12" fmla="*/ 3125191 h 5154967"/>
              <a:gd name="connsiteX13" fmla="*/ 2489721 w 6184806"/>
              <a:gd name="connsiteY13" fmla="*/ 570035 h 5154967"/>
              <a:gd name="connsiteX14" fmla="*/ 2764862 w 6184806"/>
              <a:gd name="connsiteY14" fmla="*/ 570035 h 5154967"/>
              <a:gd name="connsiteX15" fmla="*/ 2796959 w 6184806"/>
              <a:gd name="connsiteY15" fmla="*/ 570035 h 5154967"/>
              <a:gd name="connsiteX16" fmla="*/ 2827587 w 6184806"/>
              <a:gd name="connsiteY16" fmla="*/ 622777 h 5154967"/>
              <a:gd name="connsiteX17" fmla="*/ 2977604 w 6184806"/>
              <a:gd name="connsiteY17" fmla="*/ 881117 h 5154967"/>
              <a:gd name="connsiteX18" fmla="*/ 2977604 w 6184806"/>
              <a:gd name="connsiteY18" fmla="*/ 1025720 h 5154967"/>
              <a:gd name="connsiteX19" fmla="*/ 2566968 w 6184806"/>
              <a:gd name="connsiteY19" fmla="*/ 1732863 h 5154967"/>
              <a:gd name="connsiteX20" fmla="*/ 2441299 w 6184806"/>
              <a:gd name="connsiteY20" fmla="*/ 1806927 h 5154967"/>
              <a:gd name="connsiteX21" fmla="*/ 1621798 w 6184806"/>
              <a:gd name="connsiteY21" fmla="*/ 1806927 h 5154967"/>
              <a:gd name="connsiteX22" fmla="*/ 1583218 w 6184806"/>
              <a:gd name="connsiteY22" fmla="*/ 1801802 h 5154967"/>
              <a:gd name="connsiteX23" fmla="*/ 1556683 w 6184806"/>
              <a:gd name="connsiteY23" fmla="*/ 1790677 h 5154967"/>
              <a:gd name="connsiteX24" fmla="*/ 1572899 w 6184806"/>
              <a:gd name="connsiteY24" fmla="*/ 1762631 h 5154967"/>
              <a:gd name="connsiteX25" fmla="*/ 2147429 w 6184806"/>
              <a:gd name="connsiteY25" fmla="*/ 768968 h 5154967"/>
              <a:gd name="connsiteX26" fmla="*/ 2489721 w 6184806"/>
              <a:gd name="connsiteY26" fmla="*/ 570035 h 5154967"/>
              <a:gd name="connsiteX27" fmla="*/ 1573268 w 6184806"/>
              <a:gd name="connsiteY27" fmla="*/ 0 h 5154967"/>
              <a:gd name="connsiteX28" fmla="*/ 2497662 w 6184806"/>
              <a:gd name="connsiteY28" fmla="*/ 0 h 5154967"/>
              <a:gd name="connsiteX29" fmla="*/ 2639415 w 6184806"/>
              <a:gd name="connsiteY29" fmla="*/ 83546 h 5154967"/>
              <a:gd name="connsiteX30" fmla="*/ 2887862 w 6184806"/>
              <a:gd name="connsiteY30" fmla="*/ 511387 h 5154967"/>
              <a:gd name="connsiteX31" fmla="*/ 2915928 w 6184806"/>
              <a:gd name="connsiteY31" fmla="*/ 559720 h 5154967"/>
              <a:gd name="connsiteX32" fmla="*/ 2893844 w 6184806"/>
              <a:gd name="connsiteY32" fmla="*/ 559720 h 5154967"/>
              <a:gd name="connsiteX33" fmla="*/ 2789466 w 6184806"/>
              <a:gd name="connsiteY33" fmla="*/ 559720 h 5154967"/>
              <a:gd name="connsiteX34" fmla="*/ 2744122 w 6184806"/>
              <a:gd name="connsiteY34" fmla="*/ 481634 h 5154967"/>
              <a:gd name="connsiteX35" fmla="*/ 2570885 w 6184806"/>
              <a:gd name="connsiteY35" fmla="*/ 183309 h 5154967"/>
              <a:gd name="connsiteX36" fmla="*/ 2445216 w 6184806"/>
              <a:gd name="connsiteY36" fmla="*/ 109244 h 5154967"/>
              <a:gd name="connsiteX37" fmla="*/ 1625714 w 6184806"/>
              <a:gd name="connsiteY37" fmla="*/ 109244 h 5154967"/>
              <a:gd name="connsiteX38" fmla="*/ 1498276 w 6184806"/>
              <a:gd name="connsiteY38" fmla="*/ 183309 h 5154967"/>
              <a:gd name="connsiteX39" fmla="*/ 1089410 w 6184806"/>
              <a:gd name="connsiteY39" fmla="*/ 890450 h 5154967"/>
              <a:gd name="connsiteX40" fmla="*/ 1089410 w 6184806"/>
              <a:gd name="connsiteY40" fmla="*/ 1035054 h 5154967"/>
              <a:gd name="connsiteX41" fmla="*/ 1498276 w 6184806"/>
              <a:gd name="connsiteY41" fmla="*/ 1742196 h 5154967"/>
              <a:gd name="connsiteX42" fmla="*/ 1552039 w 6184806"/>
              <a:gd name="connsiteY42" fmla="*/ 1796421 h 5154967"/>
              <a:gd name="connsiteX43" fmla="*/ 1558260 w 6184806"/>
              <a:gd name="connsiteY43" fmla="*/ 1799029 h 5154967"/>
              <a:gd name="connsiteX44" fmla="*/ 1524911 w 6184806"/>
              <a:gd name="connsiteY44" fmla="*/ 1856707 h 5154967"/>
              <a:gd name="connsiteX45" fmla="*/ 1500108 w 6184806"/>
              <a:gd name="connsiteY45" fmla="*/ 1899604 h 5154967"/>
              <a:gd name="connsiteX46" fmla="*/ 1525834 w 6184806"/>
              <a:gd name="connsiteY46" fmla="*/ 1910390 h 5154967"/>
              <a:gd name="connsiteX47" fmla="*/ 1569352 w 6184806"/>
              <a:gd name="connsiteY47" fmla="*/ 1916170 h 5154967"/>
              <a:gd name="connsiteX48" fmla="*/ 2493745 w 6184806"/>
              <a:gd name="connsiteY48" fmla="*/ 1916170 h 5154967"/>
              <a:gd name="connsiteX49" fmla="*/ 2635498 w 6184806"/>
              <a:gd name="connsiteY49" fmla="*/ 1832627 h 5154967"/>
              <a:gd name="connsiteX50" fmla="*/ 3098693 w 6184806"/>
              <a:gd name="connsiteY50" fmla="*/ 1034974 h 5154967"/>
              <a:gd name="connsiteX51" fmla="*/ 3098693 w 6184806"/>
              <a:gd name="connsiteY51" fmla="*/ 871863 h 5154967"/>
              <a:gd name="connsiteX52" fmla="*/ 2945803 w 6184806"/>
              <a:gd name="connsiteY52" fmla="*/ 608576 h 5154967"/>
              <a:gd name="connsiteX53" fmla="*/ 2923422 w 6184806"/>
              <a:gd name="connsiteY53" fmla="*/ 570035 h 5154967"/>
              <a:gd name="connsiteX54" fmla="*/ 3027104 w 6184806"/>
              <a:gd name="connsiteY54" fmla="*/ 570035 h 5154967"/>
              <a:gd name="connsiteX55" fmla="*/ 4690846 w 6184806"/>
              <a:gd name="connsiteY55" fmla="*/ 570035 h 5154967"/>
              <a:gd name="connsiteX56" fmla="*/ 5028384 w 6184806"/>
              <a:gd name="connsiteY56" fmla="*/ 768968 h 5154967"/>
              <a:gd name="connsiteX57" fmla="*/ 6131323 w 6184806"/>
              <a:gd name="connsiteY57" fmla="*/ 2668304 h 5154967"/>
              <a:gd name="connsiteX58" fmla="*/ 6131323 w 6184806"/>
              <a:gd name="connsiteY58" fmla="*/ 3056698 h 5154967"/>
              <a:gd name="connsiteX59" fmla="*/ 5028384 w 6184806"/>
              <a:gd name="connsiteY59" fmla="*/ 4956035 h 5154967"/>
              <a:gd name="connsiteX60" fmla="*/ 4690846 w 6184806"/>
              <a:gd name="connsiteY60" fmla="*/ 5154967 h 5154967"/>
              <a:gd name="connsiteX61" fmla="*/ 2489721 w 6184806"/>
              <a:gd name="connsiteY61" fmla="*/ 5154967 h 5154967"/>
              <a:gd name="connsiteX62" fmla="*/ 2147429 w 6184806"/>
              <a:gd name="connsiteY62" fmla="*/ 4956035 h 5154967"/>
              <a:gd name="connsiteX63" fmla="*/ 1049243 w 6184806"/>
              <a:gd name="connsiteY63" fmla="*/ 3056698 h 5154967"/>
              <a:gd name="connsiteX64" fmla="*/ 1049243 w 6184806"/>
              <a:gd name="connsiteY64" fmla="*/ 2668304 h 5154967"/>
              <a:gd name="connsiteX65" fmla="*/ 1457007 w 6184806"/>
              <a:gd name="connsiteY65" fmla="*/ 1963067 h 5154967"/>
              <a:gd name="connsiteX66" fmla="*/ 1491373 w 6184806"/>
              <a:gd name="connsiteY66" fmla="*/ 1903634 h 5154967"/>
              <a:gd name="connsiteX67" fmla="*/ 1490164 w 6184806"/>
              <a:gd name="connsiteY67" fmla="*/ 1903127 h 5154967"/>
              <a:gd name="connsiteX68" fmla="*/ 1429519 w 6184806"/>
              <a:gd name="connsiteY68" fmla="*/ 1841960 h 5154967"/>
              <a:gd name="connsiteX69" fmla="*/ 968320 w 6184806"/>
              <a:gd name="connsiteY69" fmla="*/ 1044307 h 5154967"/>
              <a:gd name="connsiteX70" fmla="*/ 968320 w 6184806"/>
              <a:gd name="connsiteY70" fmla="*/ 881196 h 5154967"/>
              <a:gd name="connsiteX71" fmla="*/ 1429519 w 6184806"/>
              <a:gd name="connsiteY71" fmla="*/ 83546 h 5154967"/>
              <a:gd name="connsiteX72" fmla="*/ 1573268 w 6184806"/>
              <a:gd name="connsiteY72" fmla="*/ 0 h 515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184806" h="5154967">
                <a:moveTo>
                  <a:pt x="363179" y="3125191"/>
                </a:moveTo>
                <a:cubicBezTo>
                  <a:pt x="363179" y="3125191"/>
                  <a:pt x="363179" y="3125191"/>
                  <a:pt x="898270" y="3125191"/>
                </a:cubicBezTo>
                <a:cubicBezTo>
                  <a:pt x="931786" y="3125191"/>
                  <a:pt x="964145" y="3143614"/>
                  <a:pt x="980326" y="3173551"/>
                </a:cubicBezTo>
                <a:cubicBezTo>
                  <a:pt x="980326" y="3173551"/>
                  <a:pt x="980326" y="3173551"/>
                  <a:pt x="1248448" y="3635277"/>
                </a:cubicBezTo>
                <a:cubicBezTo>
                  <a:pt x="1265784" y="3664063"/>
                  <a:pt x="1265784" y="3700909"/>
                  <a:pt x="1248448" y="3729695"/>
                </a:cubicBezTo>
                <a:cubicBezTo>
                  <a:pt x="1248448" y="3729695"/>
                  <a:pt x="1248448" y="3729695"/>
                  <a:pt x="980326" y="4191421"/>
                </a:cubicBezTo>
                <a:cubicBezTo>
                  <a:pt x="964145" y="4221358"/>
                  <a:pt x="931786" y="4239781"/>
                  <a:pt x="898270" y="4239781"/>
                </a:cubicBezTo>
                <a:cubicBezTo>
                  <a:pt x="898270" y="4239781"/>
                  <a:pt x="898270" y="4239781"/>
                  <a:pt x="363179" y="4239781"/>
                </a:cubicBezTo>
                <a:cubicBezTo>
                  <a:pt x="328508" y="4239781"/>
                  <a:pt x="297305" y="4221358"/>
                  <a:pt x="279969" y="4191421"/>
                </a:cubicBezTo>
                <a:cubicBezTo>
                  <a:pt x="279969" y="4191421"/>
                  <a:pt x="279969" y="4191421"/>
                  <a:pt x="13002" y="3729695"/>
                </a:cubicBezTo>
                <a:cubicBezTo>
                  <a:pt x="-4334" y="3700909"/>
                  <a:pt x="-4334" y="3664063"/>
                  <a:pt x="13002" y="3635277"/>
                </a:cubicBezTo>
                <a:cubicBezTo>
                  <a:pt x="13002" y="3635277"/>
                  <a:pt x="13002" y="3635277"/>
                  <a:pt x="279969" y="3173551"/>
                </a:cubicBezTo>
                <a:cubicBezTo>
                  <a:pt x="297305" y="3143614"/>
                  <a:pt x="328508" y="3125191"/>
                  <a:pt x="363179" y="3125191"/>
                </a:cubicBezTo>
                <a:close/>
                <a:moveTo>
                  <a:pt x="2489721" y="570035"/>
                </a:moveTo>
                <a:cubicBezTo>
                  <a:pt x="2489721" y="570035"/>
                  <a:pt x="2489721" y="570035"/>
                  <a:pt x="2764862" y="570035"/>
                </a:cubicBezTo>
                <a:lnTo>
                  <a:pt x="2796959" y="570035"/>
                </a:lnTo>
                <a:lnTo>
                  <a:pt x="2827587" y="622777"/>
                </a:lnTo>
                <a:cubicBezTo>
                  <a:pt x="2870233" y="696217"/>
                  <a:pt x="2919858" y="781675"/>
                  <a:pt x="2977604" y="881117"/>
                </a:cubicBezTo>
                <a:cubicBezTo>
                  <a:pt x="3004153" y="925204"/>
                  <a:pt x="3004153" y="981634"/>
                  <a:pt x="2977604" y="1025720"/>
                </a:cubicBezTo>
                <a:cubicBezTo>
                  <a:pt x="2977604" y="1025720"/>
                  <a:pt x="2977604" y="1025720"/>
                  <a:pt x="2566968" y="1732863"/>
                </a:cubicBezTo>
                <a:cubicBezTo>
                  <a:pt x="2542188" y="1778712"/>
                  <a:pt x="2492629" y="1806927"/>
                  <a:pt x="2441299" y="1806927"/>
                </a:cubicBezTo>
                <a:cubicBezTo>
                  <a:pt x="2441299" y="1806927"/>
                  <a:pt x="2441299" y="1806927"/>
                  <a:pt x="1621798" y="1806927"/>
                </a:cubicBezTo>
                <a:cubicBezTo>
                  <a:pt x="1608523" y="1806927"/>
                  <a:pt x="1595580" y="1805163"/>
                  <a:pt x="1583218" y="1801802"/>
                </a:cubicBezTo>
                <a:lnTo>
                  <a:pt x="1556683" y="1790677"/>
                </a:lnTo>
                <a:lnTo>
                  <a:pt x="1572899" y="1762631"/>
                </a:lnTo>
                <a:cubicBezTo>
                  <a:pt x="1719523" y="1509042"/>
                  <a:pt x="1907201" y="1184448"/>
                  <a:pt x="2147429" y="768968"/>
                </a:cubicBezTo>
                <a:cubicBezTo>
                  <a:pt x="2218739" y="645819"/>
                  <a:pt x="2347099" y="570035"/>
                  <a:pt x="2489721" y="570035"/>
                </a:cubicBezTo>
                <a:close/>
                <a:moveTo>
                  <a:pt x="1573268" y="0"/>
                </a:moveTo>
                <a:cubicBezTo>
                  <a:pt x="1573268" y="0"/>
                  <a:pt x="1573268" y="0"/>
                  <a:pt x="2497662" y="0"/>
                </a:cubicBezTo>
                <a:cubicBezTo>
                  <a:pt x="2555561" y="0"/>
                  <a:pt x="2611463" y="31828"/>
                  <a:pt x="2639415" y="83546"/>
                </a:cubicBezTo>
                <a:cubicBezTo>
                  <a:pt x="2639415" y="83546"/>
                  <a:pt x="2639415" y="83546"/>
                  <a:pt x="2887862" y="511387"/>
                </a:cubicBezTo>
                <a:lnTo>
                  <a:pt x="2915928" y="559720"/>
                </a:lnTo>
                <a:lnTo>
                  <a:pt x="2893844" y="559720"/>
                </a:lnTo>
                <a:lnTo>
                  <a:pt x="2789466" y="559720"/>
                </a:lnTo>
                <a:lnTo>
                  <a:pt x="2744122" y="481634"/>
                </a:lnTo>
                <a:cubicBezTo>
                  <a:pt x="2570885" y="183309"/>
                  <a:pt x="2570885" y="183309"/>
                  <a:pt x="2570885" y="183309"/>
                </a:cubicBezTo>
                <a:cubicBezTo>
                  <a:pt x="2546104" y="137459"/>
                  <a:pt x="2496545" y="109244"/>
                  <a:pt x="2445216" y="109244"/>
                </a:cubicBezTo>
                <a:cubicBezTo>
                  <a:pt x="1625714" y="109244"/>
                  <a:pt x="1625714" y="109244"/>
                  <a:pt x="1625714" y="109244"/>
                </a:cubicBezTo>
                <a:cubicBezTo>
                  <a:pt x="1572615" y="109244"/>
                  <a:pt x="1524825" y="137459"/>
                  <a:pt x="1498276" y="183309"/>
                </a:cubicBezTo>
                <a:cubicBezTo>
                  <a:pt x="1089410" y="890450"/>
                  <a:pt x="1089410" y="890450"/>
                  <a:pt x="1089410" y="890450"/>
                </a:cubicBezTo>
                <a:cubicBezTo>
                  <a:pt x="1062860" y="934537"/>
                  <a:pt x="1062860" y="990968"/>
                  <a:pt x="1089410" y="1035054"/>
                </a:cubicBezTo>
                <a:cubicBezTo>
                  <a:pt x="1498276" y="1742196"/>
                  <a:pt x="1498276" y="1742196"/>
                  <a:pt x="1498276" y="1742196"/>
                </a:cubicBezTo>
                <a:cubicBezTo>
                  <a:pt x="1511551" y="1765121"/>
                  <a:pt x="1530135" y="1783637"/>
                  <a:pt x="1552039" y="1796421"/>
                </a:cubicBezTo>
                <a:lnTo>
                  <a:pt x="1558260" y="1799029"/>
                </a:lnTo>
                <a:lnTo>
                  <a:pt x="1524911" y="1856707"/>
                </a:lnTo>
                <a:lnTo>
                  <a:pt x="1500108" y="1899604"/>
                </a:lnTo>
                <a:lnTo>
                  <a:pt x="1525834" y="1910390"/>
                </a:lnTo>
                <a:cubicBezTo>
                  <a:pt x="1539779" y="1914181"/>
                  <a:pt x="1554378" y="1916170"/>
                  <a:pt x="1569352" y="1916170"/>
                </a:cubicBezTo>
                <a:cubicBezTo>
                  <a:pt x="2493745" y="1916170"/>
                  <a:pt x="2493745" y="1916170"/>
                  <a:pt x="2493745" y="1916170"/>
                </a:cubicBezTo>
                <a:cubicBezTo>
                  <a:pt x="2551645" y="1916170"/>
                  <a:pt x="2607546" y="1884345"/>
                  <a:pt x="2635498" y="1832627"/>
                </a:cubicBezTo>
                <a:cubicBezTo>
                  <a:pt x="3098693" y="1034974"/>
                  <a:pt x="3098693" y="1034974"/>
                  <a:pt x="3098693" y="1034974"/>
                </a:cubicBezTo>
                <a:cubicBezTo>
                  <a:pt x="3128641" y="985246"/>
                  <a:pt x="3128641" y="921593"/>
                  <a:pt x="3098693" y="871863"/>
                </a:cubicBezTo>
                <a:cubicBezTo>
                  <a:pt x="3040794" y="772157"/>
                  <a:pt x="2990132" y="684914"/>
                  <a:pt x="2945803" y="608576"/>
                </a:cubicBezTo>
                <a:lnTo>
                  <a:pt x="2923422" y="570035"/>
                </a:lnTo>
                <a:lnTo>
                  <a:pt x="3027104" y="570035"/>
                </a:lnTo>
                <a:cubicBezTo>
                  <a:pt x="3349535" y="570035"/>
                  <a:pt x="3865424" y="570035"/>
                  <a:pt x="4690846" y="570035"/>
                </a:cubicBezTo>
                <a:cubicBezTo>
                  <a:pt x="4828714" y="570035"/>
                  <a:pt x="4961827" y="645819"/>
                  <a:pt x="5028384" y="768968"/>
                </a:cubicBezTo>
                <a:cubicBezTo>
                  <a:pt x="5028384" y="768968"/>
                  <a:pt x="5028384" y="768968"/>
                  <a:pt x="6131323" y="2668304"/>
                </a:cubicBezTo>
                <a:cubicBezTo>
                  <a:pt x="6202634" y="2786717"/>
                  <a:pt x="6202634" y="2938285"/>
                  <a:pt x="6131323" y="3056698"/>
                </a:cubicBezTo>
                <a:cubicBezTo>
                  <a:pt x="6131323" y="3056698"/>
                  <a:pt x="6131323" y="3056698"/>
                  <a:pt x="5028384" y="4956035"/>
                </a:cubicBezTo>
                <a:cubicBezTo>
                  <a:pt x="4961827" y="5079184"/>
                  <a:pt x="4828714" y="5154967"/>
                  <a:pt x="4690846" y="5154967"/>
                </a:cubicBezTo>
                <a:cubicBezTo>
                  <a:pt x="4690846" y="5154967"/>
                  <a:pt x="4690846" y="5154967"/>
                  <a:pt x="2489721" y="5154967"/>
                </a:cubicBezTo>
                <a:cubicBezTo>
                  <a:pt x="2347099" y="5154967"/>
                  <a:pt x="2218739" y="5079184"/>
                  <a:pt x="2147429" y="4956035"/>
                </a:cubicBezTo>
                <a:cubicBezTo>
                  <a:pt x="2147429" y="4956035"/>
                  <a:pt x="2147429" y="4956035"/>
                  <a:pt x="1049243" y="3056698"/>
                </a:cubicBezTo>
                <a:cubicBezTo>
                  <a:pt x="977932" y="2938285"/>
                  <a:pt x="977932" y="2786717"/>
                  <a:pt x="1049243" y="2668304"/>
                </a:cubicBezTo>
                <a:cubicBezTo>
                  <a:pt x="1049243" y="2668304"/>
                  <a:pt x="1049243" y="2668304"/>
                  <a:pt x="1457007" y="1963067"/>
                </a:cubicBezTo>
                <a:lnTo>
                  <a:pt x="1491373" y="1903634"/>
                </a:lnTo>
                <a:lnTo>
                  <a:pt x="1490164" y="1903127"/>
                </a:lnTo>
                <a:cubicBezTo>
                  <a:pt x="1465456" y="1888705"/>
                  <a:pt x="1444493" y="1867820"/>
                  <a:pt x="1429519" y="1841960"/>
                </a:cubicBezTo>
                <a:cubicBezTo>
                  <a:pt x="1429519" y="1841960"/>
                  <a:pt x="1429519" y="1841960"/>
                  <a:pt x="968320" y="1044307"/>
                </a:cubicBezTo>
                <a:cubicBezTo>
                  <a:pt x="938371" y="994579"/>
                  <a:pt x="938371" y="930926"/>
                  <a:pt x="968320" y="881196"/>
                </a:cubicBezTo>
                <a:cubicBezTo>
                  <a:pt x="968320" y="881196"/>
                  <a:pt x="968320" y="881196"/>
                  <a:pt x="1429519" y="83546"/>
                </a:cubicBezTo>
                <a:cubicBezTo>
                  <a:pt x="1459466" y="31828"/>
                  <a:pt x="1513373" y="0"/>
                  <a:pt x="157326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7BBF44DF-6550-B212-054D-0C5970E6F0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5330" y="2105470"/>
            <a:ext cx="3217333" cy="321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5446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841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3FAA88D5-8BFF-9F3E-C630-8B7F18DCF0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36147" y="421337"/>
            <a:ext cx="8055853" cy="6038186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22D4EBC-C187-405D-BA3D-BAC75D260B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642" y="2004025"/>
            <a:ext cx="3209999" cy="1930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868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A018B6-EBB6-6FA2-4741-D806F8DB0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773042"/>
            <a:ext cx="6586491" cy="1286160"/>
          </a:xfrm>
        </p:spPr>
        <p:txBody>
          <a:bodyPr anchor="b">
            <a:normAutofit/>
          </a:bodyPr>
          <a:lstStyle/>
          <a:p>
            <a:r>
              <a:rPr lang="ru-RU" b="1" dirty="0" err="1">
                <a:ea typeface="+mj-lt"/>
                <a:cs typeface="+mj-lt"/>
              </a:rPr>
              <a:t>Лімфатична</a:t>
            </a:r>
            <a:r>
              <a:rPr lang="ru-RU" b="1" dirty="0">
                <a:ea typeface="+mj-lt"/>
                <a:cs typeface="+mj-lt"/>
              </a:rPr>
              <a:t> система</a:t>
            </a:r>
            <a:endParaRPr lang="ru-RU"/>
          </a:p>
          <a:p>
            <a:endParaRPr lang="ru-RU" dirty="0">
              <a:cs typeface="Calibri Ligh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9E240E-5EBE-CED5-3825-08F2055B4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7060941" cy="417360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1800" b="1" dirty="0" err="1">
                <a:ea typeface="+mn-lt"/>
                <a:cs typeface="+mn-lt"/>
              </a:rPr>
              <a:t>Лімфатична</a:t>
            </a:r>
            <a:r>
              <a:rPr lang="ru-RU" sz="1800" b="1" dirty="0">
                <a:ea typeface="+mn-lt"/>
                <a:cs typeface="+mn-lt"/>
              </a:rPr>
              <a:t> система — </a:t>
            </a:r>
            <a:r>
              <a:rPr lang="ru-RU" sz="1800" b="1" dirty="0" err="1">
                <a:ea typeface="+mn-lt"/>
                <a:cs typeface="+mn-lt"/>
              </a:rPr>
              <a:t>сукупність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судин</a:t>
            </a:r>
            <a:r>
              <a:rPr lang="ru-RU" sz="1800" b="1" dirty="0">
                <a:ea typeface="+mn-lt"/>
                <a:cs typeface="+mn-lt"/>
              </a:rPr>
              <a:t>, тканин і </a:t>
            </a:r>
            <a:r>
              <a:rPr lang="ru-RU" sz="1800" b="1" dirty="0" err="1">
                <a:ea typeface="+mn-lt"/>
                <a:cs typeface="+mn-lt"/>
              </a:rPr>
              <a:t>органів</a:t>
            </a:r>
            <a:r>
              <a:rPr lang="ru-RU" sz="1800" b="1" dirty="0">
                <a:ea typeface="+mn-lt"/>
                <a:cs typeface="+mn-lt"/>
              </a:rPr>
              <a:t>, </a:t>
            </a:r>
            <a:r>
              <a:rPr lang="ru-RU" sz="1800" b="1" dirty="0" err="1">
                <a:ea typeface="+mn-lt"/>
                <a:cs typeface="+mn-lt"/>
              </a:rPr>
              <a:t>які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служать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джерелом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клітин</a:t>
            </a:r>
            <a:r>
              <a:rPr lang="ru-RU" sz="1800" b="1" dirty="0">
                <a:ea typeface="+mn-lt"/>
                <a:cs typeface="+mn-lt"/>
              </a:rPr>
              <a:t>, </a:t>
            </a:r>
            <a:r>
              <a:rPr lang="ru-RU" sz="1800" b="1" dirty="0" err="1">
                <a:ea typeface="+mn-lt"/>
                <a:cs typeface="+mn-lt"/>
              </a:rPr>
              <a:t>що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забезпечують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імунітет</a:t>
            </a:r>
            <a:r>
              <a:rPr lang="ru-RU" sz="1800" b="1" dirty="0">
                <a:ea typeface="+mn-lt"/>
                <a:cs typeface="+mn-lt"/>
              </a:rPr>
              <a:t>, </a:t>
            </a:r>
            <a:r>
              <a:rPr lang="ru-RU" sz="1800" b="1" dirty="0" err="1">
                <a:ea typeface="+mn-lt"/>
                <a:cs typeface="+mn-lt"/>
              </a:rPr>
              <a:t>фільтрування</a:t>
            </a:r>
            <a:r>
              <a:rPr lang="ru-RU" sz="1800" b="1" dirty="0">
                <a:ea typeface="+mn-lt"/>
                <a:cs typeface="+mn-lt"/>
              </a:rPr>
              <a:t>, </a:t>
            </a:r>
            <a:r>
              <a:rPr lang="ru-RU" sz="1800" b="1" dirty="0" err="1">
                <a:ea typeface="+mn-lt"/>
                <a:cs typeface="+mn-lt"/>
              </a:rPr>
              <a:t>забезпечує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пересування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лімфи</a:t>
            </a:r>
            <a:r>
              <a:rPr lang="ru-RU" sz="1800" b="1" dirty="0">
                <a:ea typeface="+mn-lt"/>
                <a:cs typeface="+mn-lt"/>
              </a:rPr>
              <a:t> по </a:t>
            </a:r>
            <a:r>
              <a:rPr lang="ru-RU" sz="1800" b="1" dirty="0" err="1">
                <a:ea typeface="+mn-lt"/>
                <a:cs typeface="+mn-lt"/>
              </a:rPr>
              <a:t>лімфатичних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судинах</a:t>
            </a:r>
            <a:r>
              <a:rPr lang="ru-RU" sz="1800" b="1" dirty="0">
                <a:ea typeface="+mn-lt"/>
                <a:cs typeface="+mn-lt"/>
              </a:rPr>
              <a:t> і </a:t>
            </a:r>
            <a:r>
              <a:rPr lang="ru-RU" sz="1800" b="1" dirty="0" err="1">
                <a:ea typeface="+mn-lt"/>
                <a:cs typeface="+mn-lt"/>
              </a:rPr>
              <a:t>сприяє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поверненню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надлишку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тканинної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рідини</a:t>
            </a:r>
            <a:r>
              <a:rPr lang="ru-RU" sz="1800" b="1" dirty="0">
                <a:ea typeface="+mn-lt"/>
                <a:cs typeface="+mn-lt"/>
              </a:rPr>
              <a:t> в кров.</a:t>
            </a:r>
            <a:endParaRPr lang="ru-RU" sz="1800">
              <a:cs typeface="Calibri" panose="020F0502020204030204"/>
            </a:endParaRPr>
          </a:p>
          <a:p>
            <a:pPr marL="0" indent="0">
              <a:buNone/>
            </a:pPr>
            <a:endParaRPr lang="ru-RU" sz="18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sz="1800" dirty="0">
                <a:ea typeface="+mn-lt"/>
                <a:cs typeface="+mn-lt"/>
              </a:rPr>
              <a:t>У </a:t>
            </a:r>
            <a:r>
              <a:rPr lang="ru-RU" sz="1800" dirty="0" err="1">
                <a:ea typeface="+mn-lt"/>
                <a:cs typeface="+mn-lt"/>
              </a:rPr>
              <a:t>багатьох</a:t>
            </a:r>
            <a:r>
              <a:rPr lang="ru-RU" sz="1800" dirty="0">
                <a:ea typeface="+mn-lt"/>
                <a:cs typeface="+mn-lt"/>
              </a:rPr>
              <a:t> тканинах є </a:t>
            </a:r>
            <a:r>
              <a:rPr lang="ru-RU" sz="1800" dirty="0" err="1">
                <a:ea typeface="+mn-lt"/>
                <a:cs typeface="+mn-lt"/>
              </a:rPr>
              <a:t>найдрібніші</a:t>
            </a:r>
            <a:r>
              <a:rPr lang="ru-RU" sz="1800" dirty="0">
                <a:ea typeface="+mn-lt"/>
                <a:cs typeface="+mn-lt"/>
              </a:rPr>
              <a:t> </a:t>
            </a:r>
            <a:r>
              <a:rPr lang="ru-RU" sz="1800" b="1" dirty="0" err="1">
                <a:ea typeface="+mn-lt"/>
                <a:cs typeface="+mn-lt"/>
              </a:rPr>
              <a:t>лімфатичні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капіляри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які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сліпо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закінчуються</a:t>
            </a:r>
            <a:r>
              <a:rPr lang="ru-RU" sz="1800" dirty="0">
                <a:ea typeface="+mn-lt"/>
                <a:cs typeface="+mn-lt"/>
              </a:rPr>
              <a:t>. У них </a:t>
            </a:r>
            <a:r>
              <a:rPr lang="ru-RU" sz="1800" dirty="0" err="1">
                <a:ea typeface="+mn-lt"/>
                <a:cs typeface="+mn-lt"/>
              </a:rPr>
              <a:t>проникає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міжклітинна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рідина</a:t>
            </a:r>
            <a:r>
              <a:rPr lang="ru-RU" sz="1800" dirty="0">
                <a:ea typeface="+mn-lt"/>
                <a:cs typeface="+mn-lt"/>
              </a:rPr>
              <a:t>, яка і </a:t>
            </a:r>
            <a:r>
              <a:rPr lang="ru-RU" sz="1800" dirty="0" err="1">
                <a:ea typeface="+mn-lt"/>
                <a:cs typeface="+mn-lt"/>
              </a:rPr>
              <a:t>утворює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лімфу</a:t>
            </a:r>
            <a:r>
              <a:rPr lang="ru-RU" sz="1800" dirty="0">
                <a:ea typeface="+mn-lt"/>
                <a:cs typeface="+mn-lt"/>
              </a:rPr>
              <a:t>. </a:t>
            </a:r>
            <a:r>
              <a:rPr lang="ru-RU" sz="1800" dirty="0" err="1">
                <a:ea typeface="+mn-lt"/>
                <a:cs typeface="+mn-lt"/>
              </a:rPr>
              <a:t>Лімфатичні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капіляри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зливаються</a:t>
            </a:r>
            <a:r>
              <a:rPr lang="ru-RU" sz="1800" dirty="0">
                <a:ea typeface="+mn-lt"/>
                <a:cs typeface="+mn-lt"/>
              </a:rPr>
              <a:t> у </a:t>
            </a:r>
            <a:r>
              <a:rPr lang="ru-RU" sz="1800" dirty="0" err="1">
                <a:ea typeface="+mn-lt"/>
                <a:cs typeface="+mn-lt"/>
              </a:rPr>
              <a:t>більші</a:t>
            </a:r>
            <a:r>
              <a:rPr lang="ru-RU" sz="1800" dirty="0">
                <a:ea typeface="+mn-lt"/>
                <a:cs typeface="+mn-lt"/>
              </a:rPr>
              <a:t> </a:t>
            </a:r>
            <a:r>
              <a:rPr lang="ru-RU" sz="1800" b="1" dirty="0" err="1">
                <a:ea typeface="+mn-lt"/>
                <a:cs typeface="+mn-lt"/>
              </a:rPr>
              <a:t>лімфатичні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судини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які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пронизують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усі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органи</a:t>
            </a:r>
            <a:r>
              <a:rPr lang="ru-RU" sz="1800" dirty="0">
                <a:ea typeface="+mn-lt"/>
                <a:cs typeface="+mn-lt"/>
              </a:rPr>
              <a:t> і </a:t>
            </a:r>
            <a:r>
              <a:rPr lang="ru-RU" sz="1800" dirty="0" err="1">
                <a:ea typeface="+mn-lt"/>
                <a:cs typeface="+mn-lt"/>
              </a:rPr>
              <a:t>тканини</a:t>
            </a:r>
            <a:r>
              <a:rPr lang="ru-RU" sz="1800" dirty="0">
                <a:ea typeface="+mn-lt"/>
                <a:cs typeface="+mn-lt"/>
              </a:rPr>
              <a:t>.</a:t>
            </a:r>
            <a:br>
              <a:rPr lang="ru-RU" sz="1800" dirty="0">
                <a:ea typeface="+mn-lt"/>
                <a:cs typeface="+mn-lt"/>
              </a:rPr>
            </a:br>
            <a:r>
              <a:rPr lang="ru-RU" sz="1800" dirty="0">
                <a:ea typeface="+mn-lt"/>
                <a:cs typeface="+mn-lt"/>
              </a:rPr>
              <a:t> По ходу </a:t>
            </a:r>
            <a:r>
              <a:rPr lang="ru-RU" sz="1800" dirty="0" err="1">
                <a:ea typeface="+mn-lt"/>
                <a:cs typeface="+mn-lt"/>
              </a:rPr>
              <a:t>лімфатичних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судин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розташовуються</a:t>
            </a:r>
            <a:r>
              <a:rPr lang="ru-RU" sz="1800" dirty="0">
                <a:ea typeface="+mn-lt"/>
                <a:cs typeface="+mn-lt"/>
              </a:rPr>
              <a:t> </a:t>
            </a:r>
            <a:r>
              <a:rPr lang="ru-RU" sz="1800" b="1" dirty="0" err="1">
                <a:ea typeface="+mn-lt"/>
                <a:cs typeface="+mn-lt"/>
              </a:rPr>
              <a:t>лімфатичні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вузли</a:t>
            </a:r>
            <a:r>
              <a:rPr lang="ru-RU" sz="1800" dirty="0">
                <a:ea typeface="+mn-lt"/>
                <a:cs typeface="+mn-lt"/>
              </a:rPr>
              <a:t>. </a:t>
            </a:r>
            <a:r>
              <a:rPr lang="ru-RU" sz="1800" dirty="0" err="1">
                <a:ea typeface="+mn-lt"/>
                <a:cs typeface="+mn-lt"/>
              </a:rPr>
              <a:t>Вузли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виконують</a:t>
            </a:r>
            <a:r>
              <a:rPr lang="ru-RU" sz="1800" dirty="0">
                <a:ea typeface="+mn-lt"/>
                <a:cs typeface="+mn-lt"/>
              </a:rPr>
              <a:t> роль </a:t>
            </a:r>
            <a:r>
              <a:rPr lang="ru-RU" sz="1800" dirty="0" err="1">
                <a:ea typeface="+mn-lt"/>
                <a:cs typeface="+mn-lt"/>
              </a:rPr>
              <a:t>фільтрів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які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затримують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мікроорганізми</a:t>
            </a:r>
            <a:r>
              <a:rPr lang="ru-RU" sz="1800" dirty="0">
                <a:ea typeface="+mn-lt"/>
                <a:cs typeface="+mn-lt"/>
              </a:rPr>
              <a:t>. У них у </a:t>
            </a:r>
            <a:r>
              <a:rPr lang="ru-RU" sz="1800" dirty="0" err="1">
                <a:ea typeface="+mn-lt"/>
                <a:cs typeface="+mn-lt"/>
              </a:rPr>
              <a:t>великій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кількості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містяться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лімфоцити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які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беруть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активну</a:t>
            </a:r>
            <a:r>
              <a:rPr lang="ru-RU" sz="1800" dirty="0">
                <a:ea typeface="+mn-lt"/>
                <a:cs typeface="+mn-lt"/>
              </a:rPr>
              <a:t> участь в </a:t>
            </a:r>
            <a:r>
              <a:rPr lang="ru-RU" sz="1800" dirty="0" err="1">
                <a:ea typeface="+mn-lt"/>
                <a:cs typeface="+mn-lt"/>
              </a:rPr>
              <a:t>імунних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реакціях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організму</a:t>
            </a:r>
            <a:r>
              <a:rPr lang="ru-RU" sz="1800" dirty="0">
                <a:ea typeface="+mn-lt"/>
                <a:cs typeface="+mn-lt"/>
              </a:rPr>
              <a:t>.</a:t>
            </a:r>
            <a:endParaRPr lang="ru-RU" sz="1800">
              <a:cs typeface="Calibri"/>
            </a:endParaRPr>
          </a:p>
          <a:p>
            <a:endParaRPr lang="ru-RU" sz="1700">
              <a:cs typeface="Calibri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F9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F291AC8A-2B30-4264-84D9-2DF2C8143D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322" y="178279"/>
            <a:ext cx="3843735" cy="6487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8466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00798D8-C559-8CF8-D3AF-270242922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2942" y="190850"/>
            <a:ext cx="7603921" cy="6956570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>
              <a:buNone/>
            </a:pPr>
            <a:r>
              <a:rPr lang="ru-RU" b="1" dirty="0" err="1">
                <a:ea typeface="+mn-lt"/>
                <a:cs typeface="+mn-lt"/>
              </a:rPr>
              <a:t>Функція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лімфатичної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системи</a:t>
            </a:r>
            <a:r>
              <a:rPr lang="ru-RU" b="1" dirty="0">
                <a:ea typeface="+mn-lt"/>
                <a:cs typeface="+mn-lt"/>
              </a:rPr>
              <a:t>:</a:t>
            </a:r>
            <a:endParaRPr lang="ru-RU" dirty="0"/>
          </a:p>
          <a:p>
            <a:pPr>
              <a:buFont typeface="Arial"/>
              <a:buChar char="•"/>
            </a:pPr>
            <a:r>
              <a:rPr lang="ru-RU" b="1" dirty="0" err="1">
                <a:ea typeface="+mn-lt"/>
                <a:cs typeface="+mn-lt"/>
              </a:rPr>
              <a:t>дренажна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функція</a:t>
            </a:r>
            <a:r>
              <a:rPr lang="ru-RU" dirty="0">
                <a:ea typeface="+mn-lt"/>
                <a:cs typeface="+mn-lt"/>
              </a:rPr>
              <a:t> — </a:t>
            </a:r>
            <a:r>
              <a:rPr lang="ru-RU" dirty="0" err="1">
                <a:ea typeface="+mn-lt"/>
                <a:cs typeface="+mn-lt"/>
              </a:rPr>
              <a:t>відводить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тканин </a:t>
            </a:r>
            <a:r>
              <a:rPr lang="ru-RU" dirty="0" err="1">
                <a:ea typeface="+mn-lt"/>
                <a:cs typeface="+mn-lt"/>
              </a:rPr>
              <a:t>надлишок</a:t>
            </a:r>
            <a:r>
              <a:rPr lang="ru-RU" dirty="0">
                <a:ea typeface="+mn-lt"/>
                <a:cs typeface="+mn-lt"/>
              </a:rPr>
              <a:t> води;</a:t>
            </a:r>
            <a:endParaRPr lang="ru-RU" dirty="0"/>
          </a:p>
          <a:p>
            <a:pPr>
              <a:buFont typeface="Arial"/>
              <a:buChar char="•"/>
            </a:pPr>
            <a:r>
              <a:rPr lang="ru-RU" b="1" dirty="0" err="1">
                <a:ea typeface="+mn-lt"/>
                <a:cs typeface="+mn-lt"/>
              </a:rPr>
              <a:t>транспортна</a:t>
            </a:r>
            <a:r>
              <a:rPr lang="ru-RU" dirty="0">
                <a:ea typeface="+mn-lt"/>
                <a:cs typeface="+mn-lt"/>
              </a:rPr>
              <a:t> (</a:t>
            </a:r>
            <a:r>
              <a:rPr lang="ru-RU" dirty="0" err="1">
                <a:ea typeface="+mn-lt"/>
                <a:cs typeface="+mn-lt"/>
              </a:rPr>
              <a:t>провідникова</a:t>
            </a:r>
            <a:r>
              <a:rPr lang="ru-RU" dirty="0">
                <a:ea typeface="+mn-lt"/>
                <a:cs typeface="+mn-lt"/>
              </a:rPr>
              <a:t>) </a:t>
            </a:r>
            <a:r>
              <a:rPr lang="ru-RU" b="1" dirty="0" err="1">
                <a:ea typeface="+mn-lt"/>
                <a:cs typeface="+mn-lt"/>
              </a:rPr>
              <a:t>функція</a:t>
            </a:r>
            <a:r>
              <a:rPr lang="ru-RU" dirty="0">
                <a:ea typeface="+mn-lt"/>
                <a:cs typeface="+mn-lt"/>
              </a:rPr>
              <a:t> – </a:t>
            </a:r>
            <a:r>
              <a:rPr lang="ru-RU" dirty="0" err="1">
                <a:ea typeface="+mn-lt"/>
                <a:cs typeface="+mn-lt"/>
              </a:rPr>
              <a:t>здійснює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всмоктування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транспортування</a:t>
            </a:r>
            <a:r>
              <a:rPr lang="ru-RU" dirty="0">
                <a:ea typeface="+mn-lt"/>
                <a:cs typeface="+mn-lt"/>
              </a:rPr>
              <a:t> </a:t>
            </a:r>
            <a:r>
              <a:rPr lang="ru-RU" dirty="0" err="1">
                <a:ea typeface="+mn-lt"/>
                <a:cs typeface="+mn-lt"/>
              </a:rPr>
              <a:t>речовин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білків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краплинок</a:t>
            </a:r>
            <a:r>
              <a:rPr lang="ru-RU" dirty="0">
                <a:ea typeface="+mn-lt"/>
                <a:cs typeface="+mn-lt"/>
              </a:rPr>
              <a:t> жиру, </a:t>
            </a:r>
            <a:r>
              <a:rPr lang="ru-RU" dirty="0" err="1">
                <a:ea typeface="+mn-lt"/>
                <a:cs typeface="+mn-lt"/>
              </a:rPr>
              <a:t>тощо</a:t>
            </a:r>
            <a:r>
              <a:rPr lang="ru-RU" dirty="0">
                <a:ea typeface="+mn-lt"/>
                <a:cs typeface="+mn-lt"/>
              </a:rPr>
              <a:t>;</a:t>
            </a:r>
            <a:endParaRPr lang="ru-RU" dirty="0"/>
          </a:p>
          <a:p>
            <a:pPr>
              <a:buFont typeface="Arial"/>
              <a:buChar char="•"/>
            </a:pPr>
            <a:r>
              <a:rPr lang="ru-RU" b="1" dirty="0" err="1">
                <a:ea typeface="+mn-lt"/>
                <a:cs typeface="+mn-lt"/>
              </a:rPr>
              <a:t>метастазування</a:t>
            </a:r>
            <a:r>
              <a:rPr lang="ru-RU" dirty="0">
                <a:ea typeface="+mn-lt"/>
                <a:cs typeface="+mn-lt"/>
              </a:rPr>
              <a:t>. Особливою </a:t>
            </a:r>
            <a:r>
              <a:rPr lang="ru-RU" dirty="0" err="1">
                <a:ea typeface="+mn-lt"/>
                <a:cs typeface="+mn-lt"/>
              </a:rPr>
              <a:t>властивістю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лімфатичних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судин</a:t>
            </a:r>
            <a:r>
              <a:rPr lang="ru-RU" dirty="0">
                <a:ea typeface="+mn-lt"/>
                <a:cs typeface="+mn-lt"/>
              </a:rPr>
              <a:t> є </a:t>
            </a:r>
            <a:r>
              <a:rPr lang="ru-RU" dirty="0" err="1">
                <a:ea typeface="+mn-lt"/>
                <a:cs typeface="+mn-lt"/>
              </a:rPr>
              <a:t>їхня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проникність</a:t>
            </a:r>
            <a:r>
              <a:rPr lang="ru-RU" dirty="0">
                <a:ea typeface="+mn-lt"/>
                <a:cs typeface="+mn-lt"/>
              </a:rPr>
              <a:t> для </a:t>
            </a:r>
            <a:r>
              <a:rPr lang="ru-RU" dirty="0" err="1">
                <a:ea typeface="+mn-lt"/>
                <a:cs typeface="+mn-lt"/>
              </a:rPr>
              <a:t>клітин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різних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чужорідних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частинок</a:t>
            </a:r>
            <a:r>
              <a:rPr lang="ru-RU" dirty="0">
                <a:ea typeface="+mn-lt"/>
                <a:cs typeface="+mn-lt"/>
              </a:rPr>
              <a:t>. При </a:t>
            </a:r>
            <a:r>
              <a:rPr lang="ru-RU" dirty="0" err="1">
                <a:ea typeface="+mn-lt"/>
                <a:cs typeface="+mn-lt"/>
              </a:rPr>
              <a:t>зниженні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захисних</a:t>
            </a:r>
            <a:r>
              <a:rPr lang="ru-RU" dirty="0">
                <a:ea typeface="+mn-lt"/>
                <a:cs typeface="+mn-lt"/>
              </a:rPr>
              <a:t> сил </a:t>
            </a:r>
            <a:r>
              <a:rPr lang="ru-RU" dirty="0" err="1">
                <a:ea typeface="+mn-lt"/>
                <a:cs typeface="+mn-lt"/>
              </a:rPr>
              <a:t>імунітету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лімфатичними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судинами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можливе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поширення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паразитів</a:t>
            </a:r>
            <a:r>
              <a:rPr lang="ru-RU" dirty="0">
                <a:ea typeface="+mn-lt"/>
                <a:cs typeface="+mn-lt"/>
              </a:rPr>
              <a:t>: </a:t>
            </a:r>
            <a:r>
              <a:rPr lang="ru-RU" dirty="0" err="1">
                <a:ea typeface="+mn-lt"/>
                <a:cs typeface="+mn-lt"/>
              </a:rPr>
              <a:t>найпростіших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бактерій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вірусів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грибків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тощо</a:t>
            </a:r>
            <a:r>
              <a:rPr lang="ru-RU" dirty="0">
                <a:ea typeface="+mn-lt"/>
                <a:cs typeface="+mn-lt"/>
              </a:rPr>
              <a:t>. </a:t>
            </a:r>
            <a:r>
              <a:rPr lang="ru-RU" dirty="0" err="1">
                <a:ea typeface="+mn-lt"/>
                <a:cs typeface="+mn-lt"/>
              </a:rPr>
              <a:t>Дрібні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мікроорганізми</a:t>
            </a:r>
            <a:r>
              <a:rPr lang="ru-RU" dirty="0">
                <a:ea typeface="+mn-lt"/>
                <a:cs typeface="+mn-lt"/>
              </a:rPr>
              <a:t> і </a:t>
            </a:r>
            <a:r>
              <a:rPr lang="ru-RU" dirty="0" err="1">
                <a:ea typeface="+mn-lt"/>
                <a:cs typeface="+mn-lt"/>
              </a:rPr>
              <a:t>клітини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пухлин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що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попадають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лімфатичні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судини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переносяться</a:t>
            </a:r>
            <a:r>
              <a:rPr lang="ru-RU" dirty="0">
                <a:ea typeface="+mn-lt"/>
                <a:cs typeface="+mn-lt"/>
              </a:rPr>
              <a:t> током </a:t>
            </a:r>
            <a:r>
              <a:rPr lang="ru-RU" dirty="0" err="1">
                <a:ea typeface="+mn-lt"/>
                <a:cs typeface="+mn-lt"/>
              </a:rPr>
              <a:t>лімфи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метастазування</a:t>
            </a:r>
            <a:r>
              <a:rPr lang="ru-RU" dirty="0">
                <a:ea typeface="+mn-lt"/>
                <a:cs typeface="+mn-lt"/>
              </a:rPr>
              <a:t>);</a:t>
            </a:r>
            <a:endParaRPr lang="ru-RU" dirty="0"/>
          </a:p>
          <a:p>
            <a:pPr>
              <a:buFont typeface="Arial"/>
              <a:buChar char="•"/>
            </a:pPr>
            <a:r>
              <a:rPr lang="ru-RU" b="1" dirty="0" err="1">
                <a:ea typeface="+mn-lt"/>
                <a:cs typeface="+mn-lt"/>
              </a:rPr>
              <a:t>захисна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функція</a:t>
            </a:r>
            <a:r>
              <a:rPr lang="ru-RU" dirty="0">
                <a:ea typeface="+mn-lt"/>
                <a:cs typeface="+mn-lt"/>
              </a:rPr>
              <a:t>. В органах </a:t>
            </a:r>
            <a:r>
              <a:rPr lang="ru-RU" dirty="0" err="1">
                <a:ea typeface="+mn-lt"/>
                <a:cs typeface="+mn-lt"/>
              </a:rPr>
              <a:t>лімфатичної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системи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утворюються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лімфоцити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антитіла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бере</a:t>
            </a:r>
            <a:r>
              <a:rPr lang="ru-RU" dirty="0">
                <a:ea typeface="+mn-lt"/>
                <a:cs typeface="+mn-lt"/>
              </a:rPr>
              <a:t> участь в </a:t>
            </a:r>
            <a:r>
              <a:rPr lang="ru-RU" dirty="0" err="1">
                <a:ea typeface="+mn-lt"/>
                <a:cs typeface="+mn-lt"/>
              </a:rPr>
              <a:t>знешкодженні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мікроорганізмів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токсинів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продуктів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розпаду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клітин</a:t>
            </a:r>
            <a:r>
              <a:rPr lang="ru-RU" dirty="0">
                <a:ea typeface="+mn-lt"/>
                <a:cs typeface="+mn-lt"/>
              </a:rPr>
              <a:t>, в </a:t>
            </a:r>
            <a:r>
              <a:rPr lang="ru-RU" dirty="0" err="1">
                <a:ea typeface="+mn-lt"/>
                <a:cs typeface="+mn-lt"/>
              </a:rPr>
              <a:t>лімфатичних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вузлах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затримуються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відфільтровуються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чужорідні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речовини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частинки</a:t>
            </a:r>
            <a:r>
              <a:rPr lang="ru-RU" dirty="0">
                <a:ea typeface="+mn-lt"/>
                <a:cs typeface="+mn-lt"/>
              </a:rPr>
              <a:t> (</a:t>
            </a:r>
            <a:r>
              <a:rPr lang="ru-RU" dirty="0" err="1">
                <a:ea typeface="+mn-lt"/>
                <a:cs typeface="+mn-lt"/>
              </a:rPr>
              <a:t>наприклад</a:t>
            </a:r>
            <a:r>
              <a:rPr lang="ru-RU" dirty="0">
                <a:ea typeface="+mn-lt"/>
                <a:cs typeface="+mn-lt"/>
              </a:rPr>
              <a:t> пил);</a:t>
            </a:r>
            <a:endParaRPr lang="ru-RU" dirty="0"/>
          </a:p>
          <a:p>
            <a:pPr>
              <a:buFont typeface="Arial"/>
              <a:buChar char="•"/>
            </a:pPr>
            <a:r>
              <a:rPr lang="ru-RU" b="1" dirty="0" err="1">
                <a:ea typeface="+mn-lt"/>
                <a:cs typeface="+mn-lt"/>
              </a:rPr>
              <a:t>кровотворна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функція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виробляє</a:t>
            </a:r>
            <a:r>
              <a:rPr lang="ru-RU" dirty="0">
                <a:ea typeface="+mn-lt"/>
                <a:cs typeface="+mn-lt"/>
              </a:rPr>
              <a:t> у </a:t>
            </a:r>
            <a:r>
              <a:rPr lang="ru-RU" dirty="0" err="1">
                <a:ea typeface="+mn-lt"/>
                <a:cs typeface="+mn-lt"/>
              </a:rPr>
              <a:t>лімфатичних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вузлах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формені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елементи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крові</a:t>
            </a:r>
            <a:r>
              <a:rPr lang="ru-RU" dirty="0">
                <a:ea typeface="+mn-lt"/>
                <a:cs typeface="+mn-lt"/>
              </a:rPr>
              <a:t> (</a:t>
            </a:r>
            <a:r>
              <a:rPr lang="ru-RU" dirty="0" err="1">
                <a:ea typeface="+mn-lt"/>
                <a:cs typeface="+mn-lt"/>
              </a:rPr>
              <a:t>лімфоцити</a:t>
            </a:r>
            <a:r>
              <a:rPr lang="ru-RU" dirty="0">
                <a:ea typeface="+mn-lt"/>
                <a:cs typeface="+mn-lt"/>
              </a:rPr>
              <a:t>);</a:t>
            </a:r>
            <a:endParaRPr lang="ru-RU" dirty="0"/>
          </a:p>
          <a:p>
            <a:pPr>
              <a:buFont typeface="Arial"/>
              <a:buChar char="•"/>
            </a:pPr>
            <a:r>
              <a:rPr lang="ru-RU" b="1" dirty="0" err="1">
                <a:ea typeface="+mn-lt"/>
                <a:cs typeface="+mn-lt"/>
              </a:rPr>
              <a:t>імунна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функція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забезпечує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недоторканість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генетичного</a:t>
            </a:r>
            <a:r>
              <a:rPr lang="ru-RU" dirty="0">
                <a:ea typeface="+mn-lt"/>
                <a:cs typeface="+mn-lt"/>
              </a:rPr>
              <a:t> фонду </a:t>
            </a:r>
            <a:r>
              <a:rPr lang="ru-RU" dirty="0" err="1">
                <a:ea typeface="+mn-lt"/>
                <a:cs typeface="+mn-lt"/>
              </a:rPr>
              <a:t>клітин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організму</a:t>
            </a:r>
            <a:r>
              <a:rPr lang="ru-RU" dirty="0">
                <a:ea typeface="+mn-lt"/>
                <a:cs typeface="+mn-lt"/>
              </a:rPr>
              <a:t>;</a:t>
            </a:r>
            <a:endParaRPr lang="ru-RU" dirty="0"/>
          </a:p>
          <a:p>
            <a:pPr>
              <a:buFont typeface="Arial"/>
              <a:buChar char="•"/>
            </a:pPr>
            <a:r>
              <a:rPr lang="ru-RU" b="1" dirty="0" err="1">
                <a:ea typeface="+mn-lt"/>
                <a:cs typeface="+mn-lt"/>
              </a:rPr>
              <a:t>поживна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функція</a:t>
            </a:r>
            <a:r>
              <a:rPr lang="ru-RU" dirty="0">
                <a:ea typeface="+mn-lt"/>
                <a:cs typeface="+mn-lt"/>
              </a:rPr>
              <a:t> — </a:t>
            </a:r>
            <a:r>
              <a:rPr lang="ru-RU" dirty="0" err="1">
                <a:ea typeface="+mn-lt"/>
                <a:cs typeface="+mn-lt"/>
              </a:rPr>
              <a:t>відведення</a:t>
            </a:r>
            <a:r>
              <a:rPr lang="ru-RU" dirty="0">
                <a:ea typeface="+mn-lt"/>
                <a:cs typeface="+mn-lt"/>
              </a:rPr>
              <a:t> з кишечника </a:t>
            </a:r>
            <a:r>
              <a:rPr lang="ru-RU" dirty="0" err="1">
                <a:ea typeface="+mn-lt"/>
                <a:cs typeface="+mn-lt"/>
              </a:rPr>
              <a:t>жирів</a:t>
            </a:r>
            <a:r>
              <a:rPr lang="ru-RU" dirty="0">
                <a:ea typeface="+mn-lt"/>
                <a:cs typeface="+mn-lt"/>
              </a:rPr>
              <a:t>;</a:t>
            </a:r>
            <a:endParaRPr lang="ru-RU" dirty="0"/>
          </a:p>
          <a:p>
            <a:pPr>
              <a:buFont typeface="Arial"/>
              <a:buChar char="•"/>
            </a:pPr>
            <a:r>
              <a:rPr lang="ru-RU" b="1" dirty="0" err="1">
                <a:ea typeface="+mn-lt"/>
                <a:cs typeface="+mn-lt"/>
              </a:rPr>
              <a:t>підтримка</a:t>
            </a:r>
            <a:r>
              <a:rPr lang="ru-RU" b="1" dirty="0">
                <a:ea typeface="+mn-lt"/>
                <a:cs typeface="+mn-lt"/>
              </a:rPr>
              <a:t> гомеостазу </a:t>
            </a:r>
            <a:r>
              <a:rPr lang="ru-RU" b="1" dirty="0" err="1">
                <a:ea typeface="+mn-lt"/>
                <a:cs typeface="+mn-lt"/>
              </a:rPr>
              <a:t>організму</a:t>
            </a:r>
            <a:r>
              <a:rPr lang="ru-RU" dirty="0">
                <a:ea typeface="+mn-lt"/>
                <a:cs typeface="+mn-lt"/>
              </a:rPr>
              <a:t>.</a:t>
            </a:r>
            <a:endParaRPr lang="ru-RU" dirty="0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49D68EDD-6883-4146-8D5D-4AE3F20B4B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2" b="6424"/>
          <a:stretch/>
        </p:blipFill>
        <p:spPr>
          <a:xfrm>
            <a:off x="378118" y="318791"/>
            <a:ext cx="3980636" cy="588906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108467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821940F-7A1D-4ACC-85B4-A932898A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BCF16F5-E0AF-4144-B7AF-BDDCDF8D5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95584" y="610517"/>
            <a:ext cx="4010943" cy="5636963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81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085843F-A255-4AE2-BD1C-10954E1A6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" y="0"/>
            <a:ext cx="7918980" cy="6858000"/>
          </a:xfrm>
          <a:custGeom>
            <a:avLst/>
            <a:gdLst>
              <a:gd name="connsiteX0" fmla="*/ 0 w 7918980"/>
              <a:gd name="connsiteY0" fmla="*/ 0 h 6858000"/>
              <a:gd name="connsiteX1" fmla="*/ 504457 w 7918980"/>
              <a:gd name="connsiteY1" fmla="*/ 0 h 6858000"/>
              <a:gd name="connsiteX2" fmla="*/ 727500 w 7918980"/>
              <a:gd name="connsiteY2" fmla="*/ 0 h 6858000"/>
              <a:gd name="connsiteX3" fmla="*/ 1822980 w 7918980"/>
              <a:gd name="connsiteY3" fmla="*/ 0 h 6858000"/>
              <a:gd name="connsiteX4" fmla="*/ 2092387 w 7918980"/>
              <a:gd name="connsiteY4" fmla="*/ 0 h 6858000"/>
              <a:gd name="connsiteX5" fmla="*/ 7076514 w 7918980"/>
              <a:gd name="connsiteY5" fmla="*/ 0 h 6858000"/>
              <a:gd name="connsiteX6" fmla="*/ 7264525 w 7918980"/>
              <a:gd name="connsiteY6" fmla="*/ 0 h 6858000"/>
              <a:gd name="connsiteX7" fmla="*/ 7390497 w 7918980"/>
              <a:gd name="connsiteY7" fmla="*/ 0 h 6858000"/>
              <a:gd name="connsiteX8" fmla="*/ 7389918 w 7918980"/>
              <a:gd name="connsiteY8" fmla="*/ 1705 h 6858000"/>
              <a:gd name="connsiteX9" fmla="*/ 7374574 w 7918980"/>
              <a:gd name="connsiteY9" fmla="*/ 17287 h 6858000"/>
              <a:gd name="connsiteX10" fmla="*/ 7368621 w 7918980"/>
              <a:gd name="connsiteY10" fmla="*/ 130336 h 6858000"/>
              <a:gd name="connsiteX11" fmla="*/ 7361269 w 7918980"/>
              <a:gd name="connsiteY11" fmla="*/ 187093 h 6858000"/>
              <a:gd name="connsiteX12" fmla="*/ 7368770 w 7918980"/>
              <a:gd name="connsiteY12" fmla="*/ 265704 h 6858000"/>
              <a:gd name="connsiteX13" fmla="*/ 7365293 w 7918980"/>
              <a:gd name="connsiteY13" fmla="*/ 354566 h 6858000"/>
              <a:gd name="connsiteX14" fmla="*/ 7347106 w 7918980"/>
              <a:gd name="connsiteY14" fmla="*/ 472000 h 6858000"/>
              <a:gd name="connsiteX15" fmla="*/ 7345150 w 7918980"/>
              <a:gd name="connsiteY15" fmla="*/ 473782 h 6858000"/>
              <a:gd name="connsiteX16" fmla="*/ 7344778 w 7918980"/>
              <a:gd name="connsiteY16" fmla="*/ 491380 h 6858000"/>
              <a:gd name="connsiteX17" fmla="*/ 7359399 w 7918980"/>
              <a:gd name="connsiteY17" fmla="*/ 531675 h 6858000"/>
              <a:gd name="connsiteX18" fmla="*/ 7356415 w 7918980"/>
              <a:gd name="connsiteY18" fmla="*/ 536015 h 6858000"/>
              <a:gd name="connsiteX19" fmla="*/ 7361068 w 7918980"/>
              <a:gd name="connsiteY19" fmla="*/ 572092 h 6858000"/>
              <a:gd name="connsiteX20" fmla="*/ 7359041 w 7918980"/>
              <a:gd name="connsiteY20" fmla="*/ 572511 h 6858000"/>
              <a:gd name="connsiteX21" fmla="*/ 7351198 w 7918980"/>
              <a:gd name="connsiteY21" fmla="*/ 582332 h 6858000"/>
              <a:gd name="connsiteX22" fmla="*/ 7340991 w 7918980"/>
              <a:gd name="connsiteY22" fmla="*/ 601285 h 6858000"/>
              <a:gd name="connsiteX23" fmla="*/ 7296154 w 7918980"/>
              <a:gd name="connsiteY23" fmla="*/ 681608 h 6858000"/>
              <a:gd name="connsiteX24" fmla="*/ 7295943 w 7918980"/>
              <a:gd name="connsiteY24" fmla="*/ 689151 h 6858000"/>
              <a:gd name="connsiteX25" fmla="*/ 7295465 w 7918980"/>
              <a:gd name="connsiteY25" fmla="*/ 689289 h 6858000"/>
              <a:gd name="connsiteX26" fmla="*/ 7294306 w 7918980"/>
              <a:gd name="connsiteY26" fmla="*/ 697222 h 6858000"/>
              <a:gd name="connsiteX27" fmla="*/ 7295144 w 7918980"/>
              <a:gd name="connsiteY27" fmla="*/ 717531 h 6858000"/>
              <a:gd name="connsiteX28" fmla="*/ 7291871 w 7918980"/>
              <a:gd name="connsiteY28" fmla="*/ 722494 h 6858000"/>
              <a:gd name="connsiteX29" fmla="*/ 7286061 w 7918980"/>
              <a:gd name="connsiteY29" fmla="*/ 724368 h 6858000"/>
              <a:gd name="connsiteX30" fmla="*/ 7269961 w 7918980"/>
              <a:gd name="connsiteY30" fmla="*/ 752692 h 6858000"/>
              <a:gd name="connsiteX31" fmla="*/ 7240170 w 7918980"/>
              <a:gd name="connsiteY31" fmla="*/ 816346 h 6858000"/>
              <a:gd name="connsiteX32" fmla="*/ 7211938 w 7918980"/>
              <a:gd name="connsiteY32" fmla="*/ 889417 h 6858000"/>
              <a:gd name="connsiteX33" fmla="*/ 7130024 w 7918980"/>
              <a:gd name="connsiteY33" fmla="*/ 1063288 h 6858000"/>
              <a:gd name="connsiteX34" fmla="*/ 7126817 w 7918980"/>
              <a:gd name="connsiteY34" fmla="*/ 1157176 h 6858000"/>
              <a:gd name="connsiteX35" fmla="*/ 7109474 w 7918980"/>
              <a:gd name="connsiteY35" fmla="*/ 1210776 h 6858000"/>
              <a:gd name="connsiteX36" fmla="*/ 7105443 w 7918980"/>
              <a:gd name="connsiteY36" fmla="*/ 1301993 h 6858000"/>
              <a:gd name="connsiteX37" fmla="*/ 7075215 w 7918980"/>
              <a:gd name="connsiteY37" fmla="*/ 1360879 h 6858000"/>
              <a:gd name="connsiteX38" fmla="*/ 7067477 w 7918980"/>
              <a:gd name="connsiteY38" fmla="*/ 1404045 h 6858000"/>
              <a:gd name="connsiteX39" fmla="*/ 7046803 w 7918980"/>
              <a:gd name="connsiteY39" fmla="*/ 1429568 h 6858000"/>
              <a:gd name="connsiteX40" fmla="*/ 7047831 w 7918980"/>
              <a:gd name="connsiteY40" fmla="*/ 1430305 h 6858000"/>
              <a:gd name="connsiteX41" fmla="*/ 7035374 w 7918980"/>
              <a:gd name="connsiteY41" fmla="*/ 1463304 h 6858000"/>
              <a:gd name="connsiteX42" fmla="*/ 7032938 w 7918980"/>
              <a:gd name="connsiteY42" fmla="*/ 1514846 h 6858000"/>
              <a:gd name="connsiteX43" fmla="*/ 7029397 w 7918980"/>
              <a:gd name="connsiteY43" fmla="*/ 1519731 h 6858000"/>
              <a:gd name="connsiteX44" fmla="*/ 7029620 w 7918980"/>
              <a:gd name="connsiteY44" fmla="*/ 1519929 h 6858000"/>
              <a:gd name="connsiteX45" fmla="*/ 7030612 w 7918980"/>
              <a:gd name="connsiteY45" fmla="*/ 1546022 h 6858000"/>
              <a:gd name="connsiteX46" fmla="*/ 7035010 w 7918980"/>
              <a:gd name="connsiteY46" fmla="*/ 1578752 h 6858000"/>
              <a:gd name="connsiteX47" fmla="*/ 7026513 w 7918980"/>
              <a:gd name="connsiteY47" fmla="*/ 1647555 h 6858000"/>
              <a:gd name="connsiteX48" fmla="*/ 7013857 w 7918980"/>
              <a:gd name="connsiteY48" fmla="*/ 1715685 h 6858000"/>
              <a:gd name="connsiteX49" fmla="*/ 7007215 w 7918980"/>
              <a:gd name="connsiteY49" fmla="*/ 1740358 h 6858000"/>
              <a:gd name="connsiteX50" fmla="*/ 7004455 w 7918980"/>
              <a:gd name="connsiteY50" fmla="*/ 1784314 h 6858000"/>
              <a:gd name="connsiteX51" fmla="*/ 7008825 w 7918980"/>
              <a:gd name="connsiteY51" fmla="*/ 1804434 h 6858000"/>
              <a:gd name="connsiteX52" fmla="*/ 7008048 w 7918980"/>
              <a:gd name="connsiteY52" fmla="*/ 1805316 h 6858000"/>
              <a:gd name="connsiteX53" fmla="*/ 7011573 w 7918980"/>
              <a:gd name="connsiteY53" fmla="*/ 1807109 h 6858000"/>
              <a:gd name="connsiteX54" fmla="*/ 7008900 w 7918980"/>
              <a:gd name="connsiteY54" fmla="*/ 1821003 h 6858000"/>
              <a:gd name="connsiteX55" fmla="*/ 7006523 w 7918980"/>
              <a:gd name="connsiteY55" fmla="*/ 1824832 h 6858000"/>
              <a:gd name="connsiteX56" fmla="*/ 7005215 w 7918980"/>
              <a:gd name="connsiteY56" fmla="*/ 1830429 h 6858000"/>
              <a:gd name="connsiteX57" fmla="*/ 7005505 w 7918980"/>
              <a:gd name="connsiteY57" fmla="*/ 1830569 h 6858000"/>
              <a:gd name="connsiteX58" fmla="*/ 7003643 w 7918980"/>
              <a:gd name="connsiteY58" fmla="*/ 1835810 h 6858000"/>
              <a:gd name="connsiteX59" fmla="*/ 6990432 w 7918980"/>
              <a:gd name="connsiteY59" fmla="*/ 1861483 h 6858000"/>
              <a:gd name="connsiteX60" fmla="*/ 6997246 w 7918980"/>
              <a:gd name="connsiteY60" fmla="*/ 1892417 h 6858000"/>
              <a:gd name="connsiteX61" fmla="*/ 7012242 w 7918980"/>
              <a:gd name="connsiteY61" fmla="*/ 1895114 h 6858000"/>
              <a:gd name="connsiteX62" fmla="*/ 7010080 w 7918980"/>
              <a:gd name="connsiteY62" fmla="*/ 1899379 h 6858000"/>
              <a:gd name="connsiteX63" fmla="*/ 7003451 w 7918980"/>
              <a:gd name="connsiteY63" fmla="*/ 1907867 h 6858000"/>
              <a:gd name="connsiteX64" fmla="*/ 7004341 w 7918980"/>
              <a:gd name="connsiteY64" fmla="*/ 1910265 h 6858000"/>
              <a:gd name="connsiteX65" fmla="*/ 7001248 w 7918980"/>
              <a:gd name="connsiteY65" fmla="*/ 1935584 h 6858000"/>
              <a:gd name="connsiteX66" fmla="*/ 7006599 w 7918980"/>
              <a:gd name="connsiteY66" fmla="*/ 1942021 h 6858000"/>
              <a:gd name="connsiteX67" fmla="*/ 7007460 w 7918980"/>
              <a:gd name="connsiteY67" fmla="*/ 1945112 h 6858000"/>
              <a:gd name="connsiteX68" fmla="*/ 6995756 w 7918980"/>
              <a:gd name="connsiteY68" fmla="*/ 1961162 h 6858000"/>
              <a:gd name="connsiteX69" fmla="*/ 6991493 w 7918980"/>
              <a:gd name="connsiteY69" fmla="*/ 1969445 h 6858000"/>
              <a:gd name="connsiteX70" fmla="*/ 6949577 w 7918980"/>
              <a:gd name="connsiteY70" fmla="*/ 2024270 h 6858000"/>
              <a:gd name="connsiteX71" fmla="*/ 6942508 w 7918980"/>
              <a:gd name="connsiteY71" fmla="*/ 2107942 h 6858000"/>
              <a:gd name="connsiteX72" fmla="*/ 6933336 w 7918980"/>
              <a:gd name="connsiteY72" fmla="*/ 2193455 h 6858000"/>
              <a:gd name="connsiteX73" fmla="*/ 6927972 w 7918980"/>
              <a:gd name="connsiteY73" fmla="*/ 2260088 h 6858000"/>
              <a:gd name="connsiteX74" fmla="*/ 6909058 w 7918980"/>
              <a:gd name="connsiteY74" fmla="*/ 2296008 h 6858000"/>
              <a:gd name="connsiteX75" fmla="*/ 6901810 w 7918980"/>
              <a:gd name="connsiteY75" fmla="*/ 2305564 h 6858000"/>
              <a:gd name="connsiteX76" fmla="*/ 6904482 w 7918980"/>
              <a:gd name="connsiteY76" fmla="*/ 2320214 h 6858000"/>
              <a:gd name="connsiteX77" fmla="*/ 6891885 w 7918980"/>
              <a:gd name="connsiteY77" fmla="*/ 2417011 h 6858000"/>
              <a:gd name="connsiteX78" fmla="*/ 6884970 w 7918980"/>
              <a:gd name="connsiteY78" fmla="*/ 2454207 h 6858000"/>
              <a:gd name="connsiteX79" fmla="*/ 6882954 w 7918980"/>
              <a:gd name="connsiteY79" fmla="*/ 2487203 h 6858000"/>
              <a:gd name="connsiteX80" fmla="*/ 6871484 w 7918980"/>
              <a:gd name="connsiteY80" fmla="*/ 2512282 h 6858000"/>
              <a:gd name="connsiteX81" fmla="*/ 6872496 w 7918980"/>
              <a:gd name="connsiteY81" fmla="*/ 2514318 h 6858000"/>
              <a:gd name="connsiteX82" fmla="*/ 6898111 w 7918980"/>
              <a:gd name="connsiteY82" fmla="*/ 2574334 h 6858000"/>
              <a:gd name="connsiteX83" fmla="*/ 6897017 w 7918980"/>
              <a:gd name="connsiteY83" fmla="*/ 2579877 h 6858000"/>
              <a:gd name="connsiteX84" fmla="*/ 6897171 w 7918980"/>
              <a:gd name="connsiteY84" fmla="*/ 2608928 h 6858000"/>
              <a:gd name="connsiteX85" fmla="*/ 6896584 w 7918980"/>
              <a:gd name="connsiteY85" fmla="*/ 2613111 h 6858000"/>
              <a:gd name="connsiteX86" fmla="*/ 6888164 w 7918980"/>
              <a:gd name="connsiteY86" fmla="*/ 2621996 h 6858000"/>
              <a:gd name="connsiteX87" fmla="*/ 6890652 w 7918980"/>
              <a:gd name="connsiteY87" fmla="*/ 2634265 h 6858000"/>
              <a:gd name="connsiteX88" fmla="*/ 6882034 w 7918980"/>
              <a:gd name="connsiteY88" fmla="*/ 2647237 h 6858000"/>
              <a:gd name="connsiteX89" fmla="*/ 6888195 w 7918980"/>
              <a:gd name="connsiteY89" fmla="*/ 2650786 h 6858000"/>
              <a:gd name="connsiteX90" fmla="*/ 6894052 w 7918980"/>
              <a:gd name="connsiteY90" fmla="*/ 2661993 h 6858000"/>
              <a:gd name="connsiteX91" fmla="*/ 6885953 w 7918980"/>
              <a:gd name="connsiteY91" fmla="*/ 2670949 h 6858000"/>
              <a:gd name="connsiteX92" fmla="*/ 6880156 w 7918980"/>
              <a:gd name="connsiteY92" fmla="*/ 2690255 h 6858000"/>
              <a:gd name="connsiteX93" fmla="*/ 6881009 w 7918980"/>
              <a:gd name="connsiteY93" fmla="*/ 2695683 h 6858000"/>
              <a:gd name="connsiteX94" fmla="*/ 6870001 w 7918980"/>
              <a:gd name="connsiteY94" fmla="*/ 2713964 h 6858000"/>
              <a:gd name="connsiteX95" fmla="*/ 6864441 w 7918980"/>
              <a:gd name="connsiteY95" fmla="*/ 2730175 h 6858000"/>
              <a:gd name="connsiteX96" fmla="*/ 6875107 w 7918980"/>
              <a:gd name="connsiteY96" fmla="*/ 2763497 h 6858000"/>
              <a:gd name="connsiteX97" fmla="*/ 6837349 w 7918980"/>
              <a:gd name="connsiteY97" fmla="*/ 3051539 h 6858000"/>
              <a:gd name="connsiteX98" fmla="*/ 6835698 w 7918980"/>
              <a:gd name="connsiteY98" fmla="*/ 3060333 h 6858000"/>
              <a:gd name="connsiteX99" fmla="*/ 6837785 w 7918980"/>
              <a:gd name="connsiteY99" fmla="*/ 3065434 h 6858000"/>
              <a:gd name="connsiteX100" fmla="*/ 6834476 w 7918980"/>
              <a:gd name="connsiteY100" fmla="*/ 3066836 h 6858000"/>
              <a:gd name="connsiteX101" fmla="*/ 6831096 w 7918980"/>
              <a:gd name="connsiteY101" fmla="*/ 3084834 h 6858000"/>
              <a:gd name="connsiteX102" fmla="*/ 6831305 w 7918980"/>
              <a:gd name="connsiteY102" fmla="*/ 3097259 h 6858000"/>
              <a:gd name="connsiteX103" fmla="*/ 6828050 w 7918980"/>
              <a:gd name="connsiteY103" fmla="*/ 3101053 h 6858000"/>
              <a:gd name="connsiteX104" fmla="*/ 6827093 w 7918980"/>
              <a:gd name="connsiteY104" fmla="*/ 3106151 h 6858000"/>
              <a:gd name="connsiteX105" fmla="*/ 6833251 w 7918980"/>
              <a:gd name="connsiteY105" fmla="*/ 3116747 h 6858000"/>
              <a:gd name="connsiteX106" fmla="*/ 6825921 w 7918980"/>
              <a:gd name="connsiteY106" fmla="*/ 3151828 h 6858000"/>
              <a:gd name="connsiteX107" fmla="*/ 6825863 w 7918980"/>
              <a:gd name="connsiteY107" fmla="*/ 3180546 h 6858000"/>
              <a:gd name="connsiteX108" fmla="*/ 6839691 w 7918980"/>
              <a:gd name="connsiteY108" fmla="*/ 3258677 h 6858000"/>
              <a:gd name="connsiteX109" fmla="*/ 6840898 w 7918980"/>
              <a:gd name="connsiteY109" fmla="*/ 3262610 h 6858000"/>
              <a:gd name="connsiteX110" fmla="*/ 6834652 w 7918980"/>
              <a:gd name="connsiteY110" fmla="*/ 3277179 h 6858000"/>
              <a:gd name="connsiteX111" fmla="*/ 6832324 w 7918980"/>
              <a:gd name="connsiteY111" fmla="*/ 3278130 h 6858000"/>
              <a:gd name="connsiteX112" fmla="*/ 6849750 w 7918980"/>
              <a:gd name="connsiteY112" fmla="*/ 3325671 h 6858000"/>
              <a:gd name="connsiteX113" fmla="*/ 6847551 w 7918980"/>
              <a:gd name="connsiteY113" fmla="*/ 3332072 h 6858000"/>
              <a:gd name="connsiteX114" fmla="*/ 6864685 w 7918980"/>
              <a:gd name="connsiteY114" fmla="*/ 3362948 h 6858000"/>
              <a:gd name="connsiteX115" fmla="*/ 6870457 w 7918980"/>
              <a:gd name="connsiteY115" fmla="*/ 3378959 h 6858000"/>
              <a:gd name="connsiteX116" fmla="*/ 6883738 w 7918980"/>
              <a:gd name="connsiteY116" fmla="*/ 3407057 h 6858000"/>
              <a:gd name="connsiteX117" fmla="*/ 6881948 w 7918980"/>
              <a:gd name="connsiteY117" fmla="*/ 3409825 h 6858000"/>
              <a:gd name="connsiteX118" fmla="*/ 6885647 w 7918980"/>
              <a:gd name="connsiteY118" fmla="*/ 3415218 h 6858000"/>
              <a:gd name="connsiteX119" fmla="*/ 6883908 w 7918980"/>
              <a:gd name="connsiteY119" fmla="*/ 3419880 h 6858000"/>
              <a:gd name="connsiteX120" fmla="*/ 6885903 w 7918980"/>
              <a:gd name="connsiteY120" fmla="*/ 3424545 h 6858000"/>
              <a:gd name="connsiteX121" fmla="*/ 6887603 w 7918980"/>
              <a:gd name="connsiteY121" fmla="*/ 3476412 h 6858000"/>
              <a:gd name="connsiteX122" fmla="*/ 6892664 w 7918980"/>
              <a:gd name="connsiteY122" fmla="*/ 3486850 h 6858000"/>
              <a:gd name="connsiteX123" fmla="*/ 6886319 w 7918980"/>
              <a:gd name="connsiteY123" fmla="*/ 3496391 h 6858000"/>
              <a:gd name="connsiteX124" fmla="*/ 6893119 w 7918980"/>
              <a:gd name="connsiteY124" fmla="*/ 3531201 h 6858000"/>
              <a:gd name="connsiteX125" fmla="*/ 6902876 w 7918980"/>
              <a:gd name="connsiteY125" fmla="*/ 3542019 h 6858000"/>
              <a:gd name="connsiteX126" fmla="*/ 6910520 w 7918980"/>
              <a:gd name="connsiteY126" fmla="*/ 3552249 h 6858000"/>
              <a:gd name="connsiteX127" fmla="*/ 6910882 w 7918980"/>
              <a:gd name="connsiteY127" fmla="*/ 3553678 h 6858000"/>
              <a:gd name="connsiteX128" fmla="*/ 6914489 w 7918980"/>
              <a:gd name="connsiteY128" fmla="*/ 3568021 h 6858000"/>
              <a:gd name="connsiteX129" fmla="*/ 6914914 w 7918980"/>
              <a:gd name="connsiteY129" fmla="*/ 3569719 h 6858000"/>
              <a:gd name="connsiteX130" fmla="*/ 6912342 w 7918980"/>
              <a:gd name="connsiteY130" fmla="*/ 3586412 h 6858000"/>
              <a:gd name="connsiteX131" fmla="*/ 6915338 w 7918980"/>
              <a:gd name="connsiteY131" fmla="*/ 3597336 h 6858000"/>
              <a:gd name="connsiteX132" fmla="*/ 6907234 w 7918980"/>
              <a:gd name="connsiteY132" fmla="*/ 3606007 h 6858000"/>
              <a:gd name="connsiteX133" fmla="*/ 6907261 w 7918980"/>
              <a:gd name="connsiteY133" fmla="*/ 3641228 h 6858000"/>
              <a:gd name="connsiteX134" fmla="*/ 6914828 w 7918980"/>
              <a:gd name="connsiteY134" fmla="*/ 3653088 h 6858000"/>
              <a:gd name="connsiteX135" fmla="*/ 6920416 w 7918980"/>
              <a:gd name="connsiteY135" fmla="*/ 3664114 h 6858000"/>
              <a:gd name="connsiteX136" fmla="*/ 6920498 w 7918980"/>
              <a:gd name="connsiteY136" fmla="*/ 3665569 h 6858000"/>
              <a:gd name="connsiteX137" fmla="*/ 6922809 w 7918980"/>
              <a:gd name="connsiteY137" fmla="*/ 3707357 h 6858000"/>
              <a:gd name="connsiteX138" fmla="*/ 6937676 w 7918980"/>
              <a:gd name="connsiteY138" fmla="*/ 3778166 h 6858000"/>
              <a:gd name="connsiteX139" fmla="*/ 6958359 w 7918980"/>
              <a:gd name="connsiteY139" fmla="*/ 3878222 h 6858000"/>
              <a:gd name="connsiteX140" fmla="*/ 6953118 w 7918980"/>
              <a:gd name="connsiteY140" fmla="*/ 4048117 h 6858000"/>
              <a:gd name="connsiteX141" fmla="*/ 6913020 w 7918980"/>
              <a:gd name="connsiteY141" fmla="*/ 4219510 h 6858000"/>
              <a:gd name="connsiteX142" fmla="*/ 6915792 w 7918980"/>
              <a:gd name="connsiteY142" fmla="*/ 4411258 h 6858000"/>
              <a:gd name="connsiteX143" fmla="*/ 6907579 w 7918980"/>
              <a:gd name="connsiteY143" fmla="*/ 4488531 h 6858000"/>
              <a:gd name="connsiteX144" fmla="*/ 6907052 w 7918980"/>
              <a:gd name="connsiteY144" fmla="*/ 4539168 h 6858000"/>
              <a:gd name="connsiteX145" fmla="*/ 6891916 w 7918980"/>
              <a:gd name="connsiteY145" fmla="*/ 4625153 h 6858000"/>
              <a:gd name="connsiteX146" fmla="*/ 6882094 w 7918980"/>
              <a:gd name="connsiteY146" fmla="*/ 4733115 h 6858000"/>
              <a:gd name="connsiteX147" fmla="*/ 6860189 w 7918980"/>
              <a:gd name="connsiteY147" fmla="*/ 4844323 h 6858000"/>
              <a:gd name="connsiteX148" fmla="*/ 6843618 w 7918980"/>
              <a:gd name="connsiteY148" fmla="*/ 4877992 h 6858000"/>
              <a:gd name="connsiteX149" fmla="*/ 6829393 w 7918980"/>
              <a:gd name="connsiteY149" fmla="*/ 4925805 h 6858000"/>
              <a:gd name="connsiteX150" fmla="*/ 6794017 w 7918980"/>
              <a:gd name="connsiteY150" fmla="*/ 5009272 h 6858000"/>
              <a:gd name="connsiteX151" fmla="*/ 6786085 w 7918980"/>
              <a:gd name="connsiteY151" fmla="*/ 5111369 h 6858000"/>
              <a:gd name="connsiteX152" fmla="*/ 6799321 w 7918980"/>
              <a:gd name="connsiteY152" fmla="*/ 5210876 h 6858000"/>
              <a:gd name="connsiteX153" fmla="*/ 6803597 w 7918980"/>
              <a:gd name="connsiteY153" fmla="*/ 5269726 h 6858000"/>
              <a:gd name="connsiteX154" fmla="*/ 6820713 w 7918980"/>
              <a:gd name="connsiteY154" fmla="*/ 5464225 h 6858000"/>
              <a:gd name="connsiteX155" fmla="*/ 6824380 w 7918980"/>
              <a:gd name="connsiteY155" fmla="*/ 5594585 h 6858000"/>
              <a:gd name="connsiteX156" fmla="*/ 6806680 w 7918980"/>
              <a:gd name="connsiteY156" fmla="*/ 5667896 h 6858000"/>
              <a:gd name="connsiteX157" fmla="*/ 6791486 w 7918980"/>
              <a:gd name="connsiteY157" fmla="*/ 5769225 h 6858000"/>
              <a:gd name="connsiteX158" fmla="*/ 6792745 w 7918980"/>
              <a:gd name="connsiteY158" fmla="*/ 5823324 h 6858000"/>
              <a:gd name="connsiteX159" fmla="*/ 6789109 w 7918980"/>
              <a:gd name="connsiteY159" fmla="*/ 5862699 h 6858000"/>
              <a:gd name="connsiteX160" fmla="*/ 6793675 w 7918980"/>
              <a:gd name="connsiteY160" fmla="*/ 5906467 h 6858000"/>
              <a:gd name="connsiteX161" fmla="*/ 6814548 w 7918980"/>
              <a:gd name="connsiteY161" fmla="*/ 5939847 h 6858000"/>
              <a:gd name="connsiteX162" fmla="*/ 6809795 w 7918980"/>
              <a:gd name="connsiteY162" fmla="*/ 5973994 h 6858000"/>
              <a:gd name="connsiteX163" fmla="*/ 6810756 w 7918980"/>
              <a:gd name="connsiteY163" fmla="*/ 6089693 h 6858000"/>
              <a:gd name="connsiteX164" fmla="*/ 6814601 w 7918980"/>
              <a:gd name="connsiteY164" fmla="*/ 6224938 h 6858000"/>
              <a:gd name="connsiteX165" fmla="*/ 6840137 w 7918980"/>
              <a:gd name="connsiteY165" fmla="*/ 6370251 h 6858000"/>
              <a:gd name="connsiteX166" fmla="*/ 6863777 w 7918980"/>
              <a:gd name="connsiteY166" fmla="*/ 6541313 h 6858000"/>
              <a:gd name="connsiteX167" fmla="*/ 6868355 w 7918980"/>
              <a:gd name="connsiteY167" fmla="*/ 6640957 h 6858000"/>
              <a:gd name="connsiteX168" fmla="*/ 6881422 w 7918980"/>
              <a:gd name="connsiteY168" fmla="*/ 6705297 h 6858000"/>
              <a:gd name="connsiteX169" fmla="*/ 6894105 w 7918980"/>
              <a:gd name="connsiteY169" fmla="*/ 6759582 h 6858000"/>
              <a:gd name="connsiteX170" fmla="*/ 6892152 w 7918980"/>
              <a:gd name="connsiteY170" fmla="*/ 6817746 h 6858000"/>
              <a:gd name="connsiteX171" fmla="*/ 6895302 w 7918980"/>
              <a:gd name="connsiteY171" fmla="*/ 6843646 h 6858000"/>
              <a:gd name="connsiteX172" fmla="*/ 6914368 w 7918980"/>
              <a:gd name="connsiteY172" fmla="*/ 6857998 h 6858000"/>
              <a:gd name="connsiteX173" fmla="*/ 7549620 w 7918980"/>
              <a:gd name="connsiteY173" fmla="*/ 6857998 h 6858000"/>
              <a:gd name="connsiteX174" fmla="*/ 7918980 w 7918980"/>
              <a:gd name="connsiteY174" fmla="*/ 6857998 h 6858000"/>
              <a:gd name="connsiteX175" fmla="*/ 7918980 w 7918980"/>
              <a:gd name="connsiteY175" fmla="*/ 6858000 h 6858000"/>
              <a:gd name="connsiteX176" fmla="*/ 7549620 w 7918980"/>
              <a:gd name="connsiteY176" fmla="*/ 6858000 h 6858000"/>
              <a:gd name="connsiteX177" fmla="*/ 6658851 w 7918980"/>
              <a:gd name="connsiteY177" fmla="*/ 6858000 h 6858000"/>
              <a:gd name="connsiteX178" fmla="*/ 2092387 w 7918980"/>
              <a:gd name="connsiteY178" fmla="*/ 6858000 h 6858000"/>
              <a:gd name="connsiteX179" fmla="*/ 1822980 w 7918980"/>
              <a:gd name="connsiteY179" fmla="*/ 6858000 h 6858000"/>
              <a:gd name="connsiteX180" fmla="*/ 727500 w 7918980"/>
              <a:gd name="connsiteY180" fmla="*/ 6858000 h 6858000"/>
              <a:gd name="connsiteX181" fmla="*/ 504457 w 7918980"/>
              <a:gd name="connsiteY181" fmla="*/ 6858000 h 6858000"/>
              <a:gd name="connsiteX182" fmla="*/ 0 w 7918980"/>
              <a:gd name="connsiteY182" fmla="*/ 6858000 h 6858000"/>
              <a:gd name="connsiteX0" fmla="*/ 0 w 7918980"/>
              <a:gd name="connsiteY0" fmla="*/ 0 h 6858000"/>
              <a:gd name="connsiteX1" fmla="*/ 504457 w 7918980"/>
              <a:gd name="connsiteY1" fmla="*/ 0 h 6858000"/>
              <a:gd name="connsiteX2" fmla="*/ 727500 w 7918980"/>
              <a:gd name="connsiteY2" fmla="*/ 0 h 6858000"/>
              <a:gd name="connsiteX3" fmla="*/ 1822980 w 7918980"/>
              <a:gd name="connsiteY3" fmla="*/ 0 h 6858000"/>
              <a:gd name="connsiteX4" fmla="*/ 2092387 w 7918980"/>
              <a:gd name="connsiteY4" fmla="*/ 0 h 6858000"/>
              <a:gd name="connsiteX5" fmla="*/ 7076514 w 7918980"/>
              <a:gd name="connsiteY5" fmla="*/ 0 h 6858000"/>
              <a:gd name="connsiteX6" fmla="*/ 7264525 w 7918980"/>
              <a:gd name="connsiteY6" fmla="*/ 0 h 6858000"/>
              <a:gd name="connsiteX7" fmla="*/ 7390497 w 7918980"/>
              <a:gd name="connsiteY7" fmla="*/ 0 h 6858000"/>
              <a:gd name="connsiteX8" fmla="*/ 7389918 w 7918980"/>
              <a:gd name="connsiteY8" fmla="*/ 1705 h 6858000"/>
              <a:gd name="connsiteX9" fmla="*/ 7374574 w 7918980"/>
              <a:gd name="connsiteY9" fmla="*/ 17287 h 6858000"/>
              <a:gd name="connsiteX10" fmla="*/ 7368621 w 7918980"/>
              <a:gd name="connsiteY10" fmla="*/ 130336 h 6858000"/>
              <a:gd name="connsiteX11" fmla="*/ 7361269 w 7918980"/>
              <a:gd name="connsiteY11" fmla="*/ 187093 h 6858000"/>
              <a:gd name="connsiteX12" fmla="*/ 7368770 w 7918980"/>
              <a:gd name="connsiteY12" fmla="*/ 265704 h 6858000"/>
              <a:gd name="connsiteX13" fmla="*/ 7365293 w 7918980"/>
              <a:gd name="connsiteY13" fmla="*/ 354566 h 6858000"/>
              <a:gd name="connsiteX14" fmla="*/ 7347106 w 7918980"/>
              <a:gd name="connsiteY14" fmla="*/ 472000 h 6858000"/>
              <a:gd name="connsiteX15" fmla="*/ 7345150 w 7918980"/>
              <a:gd name="connsiteY15" fmla="*/ 473782 h 6858000"/>
              <a:gd name="connsiteX16" fmla="*/ 7344778 w 7918980"/>
              <a:gd name="connsiteY16" fmla="*/ 491380 h 6858000"/>
              <a:gd name="connsiteX17" fmla="*/ 7359399 w 7918980"/>
              <a:gd name="connsiteY17" fmla="*/ 531675 h 6858000"/>
              <a:gd name="connsiteX18" fmla="*/ 7356415 w 7918980"/>
              <a:gd name="connsiteY18" fmla="*/ 536015 h 6858000"/>
              <a:gd name="connsiteX19" fmla="*/ 7361068 w 7918980"/>
              <a:gd name="connsiteY19" fmla="*/ 572092 h 6858000"/>
              <a:gd name="connsiteX20" fmla="*/ 7359041 w 7918980"/>
              <a:gd name="connsiteY20" fmla="*/ 572511 h 6858000"/>
              <a:gd name="connsiteX21" fmla="*/ 7351198 w 7918980"/>
              <a:gd name="connsiteY21" fmla="*/ 582332 h 6858000"/>
              <a:gd name="connsiteX22" fmla="*/ 7340991 w 7918980"/>
              <a:gd name="connsiteY22" fmla="*/ 601285 h 6858000"/>
              <a:gd name="connsiteX23" fmla="*/ 7296154 w 7918980"/>
              <a:gd name="connsiteY23" fmla="*/ 681608 h 6858000"/>
              <a:gd name="connsiteX24" fmla="*/ 7295943 w 7918980"/>
              <a:gd name="connsiteY24" fmla="*/ 689151 h 6858000"/>
              <a:gd name="connsiteX25" fmla="*/ 7295465 w 7918980"/>
              <a:gd name="connsiteY25" fmla="*/ 689289 h 6858000"/>
              <a:gd name="connsiteX26" fmla="*/ 7294306 w 7918980"/>
              <a:gd name="connsiteY26" fmla="*/ 697222 h 6858000"/>
              <a:gd name="connsiteX27" fmla="*/ 7295144 w 7918980"/>
              <a:gd name="connsiteY27" fmla="*/ 717531 h 6858000"/>
              <a:gd name="connsiteX28" fmla="*/ 7291871 w 7918980"/>
              <a:gd name="connsiteY28" fmla="*/ 722494 h 6858000"/>
              <a:gd name="connsiteX29" fmla="*/ 7286061 w 7918980"/>
              <a:gd name="connsiteY29" fmla="*/ 724368 h 6858000"/>
              <a:gd name="connsiteX30" fmla="*/ 7269961 w 7918980"/>
              <a:gd name="connsiteY30" fmla="*/ 752692 h 6858000"/>
              <a:gd name="connsiteX31" fmla="*/ 7240170 w 7918980"/>
              <a:gd name="connsiteY31" fmla="*/ 816346 h 6858000"/>
              <a:gd name="connsiteX32" fmla="*/ 7211938 w 7918980"/>
              <a:gd name="connsiteY32" fmla="*/ 889417 h 6858000"/>
              <a:gd name="connsiteX33" fmla="*/ 7130024 w 7918980"/>
              <a:gd name="connsiteY33" fmla="*/ 1063288 h 6858000"/>
              <a:gd name="connsiteX34" fmla="*/ 7126817 w 7918980"/>
              <a:gd name="connsiteY34" fmla="*/ 1157176 h 6858000"/>
              <a:gd name="connsiteX35" fmla="*/ 7109474 w 7918980"/>
              <a:gd name="connsiteY35" fmla="*/ 1210776 h 6858000"/>
              <a:gd name="connsiteX36" fmla="*/ 7105443 w 7918980"/>
              <a:gd name="connsiteY36" fmla="*/ 1301993 h 6858000"/>
              <a:gd name="connsiteX37" fmla="*/ 7075215 w 7918980"/>
              <a:gd name="connsiteY37" fmla="*/ 1360879 h 6858000"/>
              <a:gd name="connsiteX38" fmla="*/ 7067477 w 7918980"/>
              <a:gd name="connsiteY38" fmla="*/ 1404045 h 6858000"/>
              <a:gd name="connsiteX39" fmla="*/ 7046803 w 7918980"/>
              <a:gd name="connsiteY39" fmla="*/ 1429568 h 6858000"/>
              <a:gd name="connsiteX40" fmla="*/ 7047831 w 7918980"/>
              <a:gd name="connsiteY40" fmla="*/ 1430305 h 6858000"/>
              <a:gd name="connsiteX41" fmla="*/ 7035374 w 7918980"/>
              <a:gd name="connsiteY41" fmla="*/ 1463304 h 6858000"/>
              <a:gd name="connsiteX42" fmla="*/ 7032938 w 7918980"/>
              <a:gd name="connsiteY42" fmla="*/ 1514846 h 6858000"/>
              <a:gd name="connsiteX43" fmla="*/ 7029397 w 7918980"/>
              <a:gd name="connsiteY43" fmla="*/ 1519731 h 6858000"/>
              <a:gd name="connsiteX44" fmla="*/ 7029620 w 7918980"/>
              <a:gd name="connsiteY44" fmla="*/ 1519929 h 6858000"/>
              <a:gd name="connsiteX45" fmla="*/ 7030612 w 7918980"/>
              <a:gd name="connsiteY45" fmla="*/ 1546022 h 6858000"/>
              <a:gd name="connsiteX46" fmla="*/ 7035010 w 7918980"/>
              <a:gd name="connsiteY46" fmla="*/ 1578752 h 6858000"/>
              <a:gd name="connsiteX47" fmla="*/ 7026513 w 7918980"/>
              <a:gd name="connsiteY47" fmla="*/ 1647555 h 6858000"/>
              <a:gd name="connsiteX48" fmla="*/ 7013857 w 7918980"/>
              <a:gd name="connsiteY48" fmla="*/ 1715685 h 6858000"/>
              <a:gd name="connsiteX49" fmla="*/ 7007215 w 7918980"/>
              <a:gd name="connsiteY49" fmla="*/ 1740358 h 6858000"/>
              <a:gd name="connsiteX50" fmla="*/ 7004455 w 7918980"/>
              <a:gd name="connsiteY50" fmla="*/ 1784314 h 6858000"/>
              <a:gd name="connsiteX51" fmla="*/ 7008825 w 7918980"/>
              <a:gd name="connsiteY51" fmla="*/ 1804434 h 6858000"/>
              <a:gd name="connsiteX52" fmla="*/ 7008048 w 7918980"/>
              <a:gd name="connsiteY52" fmla="*/ 1805316 h 6858000"/>
              <a:gd name="connsiteX53" fmla="*/ 7011573 w 7918980"/>
              <a:gd name="connsiteY53" fmla="*/ 1807109 h 6858000"/>
              <a:gd name="connsiteX54" fmla="*/ 7008900 w 7918980"/>
              <a:gd name="connsiteY54" fmla="*/ 1821003 h 6858000"/>
              <a:gd name="connsiteX55" fmla="*/ 7006523 w 7918980"/>
              <a:gd name="connsiteY55" fmla="*/ 1824832 h 6858000"/>
              <a:gd name="connsiteX56" fmla="*/ 7005215 w 7918980"/>
              <a:gd name="connsiteY56" fmla="*/ 1830429 h 6858000"/>
              <a:gd name="connsiteX57" fmla="*/ 7005505 w 7918980"/>
              <a:gd name="connsiteY57" fmla="*/ 1830569 h 6858000"/>
              <a:gd name="connsiteX58" fmla="*/ 7003643 w 7918980"/>
              <a:gd name="connsiteY58" fmla="*/ 1835810 h 6858000"/>
              <a:gd name="connsiteX59" fmla="*/ 6990432 w 7918980"/>
              <a:gd name="connsiteY59" fmla="*/ 1861483 h 6858000"/>
              <a:gd name="connsiteX60" fmla="*/ 6997246 w 7918980"/>
              <a:gd name="connsiteY60" fmla="*/ 1892417 h 6858000"/>
              <a:gd name="connsiteX61" fmla="*/ 7012242 w 7918980"/>
              <a:gd name="connsiteY61" fmla="*/ 1895114 h 6858000"/>
              <a:gd name="connsiteX62" fmla="*/ 7010080 w 7918980"/>
              <a:gd name="connsiteY62" fmla="*/ 1899379 h 6858000"/>
              <a:gd name="connsiteX63" fmla="*/ 7003451 w 7918980"/>
              <a:gd name="connsiteY63" fmla="*/ 1907867 h 6858000"/>
              <a:gd name="connsiteX64" fmla="*/ 7004341 w 7918980"/>
              <a:gd name="connsiteY64" fmla="*/ 1910265 h 6858000"/>
              <a:gd name="connsiteX65" fmla="*/ 7001248 w 7918980"/>
              <a:gd name="connsiteY65" fmla="*/ 1935584 h 6858000"/>
              <a:gd name="connsiteX66" fmla="*/ 7006599 w 7918980"/>
              <a:gd name="connsiteY66" fmla="*/ 1942021 h 6858000"/>
              <a:gd name="connsiteX67" fmla="*/ 7007460 w 7918980"/>
              <a:gd name="connsiteY67" fmla="*/ 1945112 h 6858000"/>
              <a:gd name="connsiteX68" fmla="*/ 6995756 w 7918980"/>
              <a:gd name="connsiteY68" fmla="*/ 1961162 h 6858000"/>
              <a:gd name="connsiteX69" fmla="*/ 6949577 w 7918980"/>
              <a:gd name="connsiteY69" fmla="*/ 2024270 h 6858000"/>
              <a:gd name="connsiteX70" fmla="*/ 6942508 w 7918980"/>
              <a:gd name="connsiteY70" fmla="*/ 2107942 h 6858000"/>
              <a:gd name="connsiteX71" fmla="*/ 6933336 w 7918980"/>
              <a:gd name="connsiteY71" fmla="*/ 2193455 h 6858000"/>
              <a:gd name="connsiteX72" fmla="*/ 6927972 w 7918980"/>
              <a:gd name="connsiteY72" fmla="*/ 2260088 h 6858000"/>
              <a:gd name="connsiteX73" fmla="*/ 6909058 w 7918980"/>
              <a:gd name="connsiteY73" fmla="*/ 2296008 h 6858000"/>
              <a:gd name="connsiteX74" fmla="*/ 6901810 w 7918980"/>
              <a:gd name="connsiteY74" fmla="*/ 2305564 h 6858000"/>
              <a:gd name="connsiteX75" fmla="*/ 6904482 w 7918980"/>
              <a:gd name="connsiteY75" fmla="*/ 2320214 h 6858000"/>
              <a:gd name="connsiteX76" fmla="*/ 6891885 w 7918980"/>
              <a:gd name="connsiteY76" fmla="*/ 2417011 h 6858000"/>
              <a:gd name="connsiteX77" fmla="*/ 6884970 w 7918980"/>
              <a:gd name="connsiteY77" fmla="*/ 2454207 h 6858000"/>
              <a:gd name="connsiteX78" fmla="*/ 6882954 w 7918980"/>
              <a:gd name="connsiteY78" fmla="*/ 2487203 h 6858000"/>
              <a:gd name="connsiteX79" fmla="*/ 6871484 w 7918980"/>
              <a:gd name="connsiteY79" fmla="*/ 2512282 h 6858000"/>
              <a:gd name="connsiteX80" fmla="*/ 6872496 w 7918980"/>
              <a:gd name="connsiteY80" fmla="*/ 2514318 h 6858000"/>
              <a:gd name="connsiteX81" fmla="*/ 6898111 w 7918980"/>
              <a:gd name="connsiteY81" fmla="*/ 2574334 h 6858000"/>
              <a:gd name="connsiteX82" fmla="*/ 6897017 w 7918980"/>
              <a:gd name="connsiteY82" fmla="*/ 2579877 h 6858000"/>
              <a:gd name="connsiteX83" fmla="*/ 6897171 w 7918980"/>
              <a:gd name="connsiteY83" fmla="*/ 2608928 h 6858000"/>
              <a:gd name="connsiteX84" fmla="*/ 6896584 w 7918980"/>
              <a:gd name="connsiteY84" fmla="*/ 2613111 h 6858000"/>
              <a:gd name="connsiteX85" fmla="*/ 6888164 w 7918980"/>
              <a:gd name="connsiteY85" fmla="*/ 2621996 h 6858000"/>
              <a:gd name="connsiteX86" fmla="*/ 6890652 w 7918980"/>
              <a:gd name="connsiteY86" fmla="*/ 2634265 h 6858000"/>
              <a:gd name="connsiteX87" fmla="*/ 6882034 w 7918980"/>
              <a:gd name="connsiteY87" fmla="*/ 2647237 h 6858000"/>
              <a:gd name="connsiteX88" fmla="*/ 6888195 w 7918980"/>
              <a:gd name="connsiteY88" fmla="*/ 2650786 h 6858000"/>
              <a:gd name="connsiteX89" fmla="*/ 6894052 w 7918980"/>
              <a:gd name="connsiteY89" fmla="*/ 2661993 h 6858000"/>
              <a:gd name="connsiteX90" fmla="*/ 6885953 w 7918980"/>
              <a:gd name="connsiteY90" fmla="*/ 2670949 h 6858000"/>
              <a:gd name="connsiteX91" fmla="*/ 6880156 w 7918980"/>
              <a:gd name="connsiteY91" fmla="*/ 2690255 h 6858000"/>
              <a:gd name="connsiteX92" fmla="*/ 6881009 w 7918980"/>
              <a:gd name="connsiteY92" fmla="*/ 2695683 h 6858000"/>
              <a:gd name="connsiteX93" fmla="*/ 6870001 w 7918980"/>
              <a:gd name="connsiteY93" fmla="*/ 2713964 h 6858000"/>
              <a:gd name="connsiteX94" fmla="*/ 6864441 w 7918980"/>
              <a:gd name="connsiteY94" fmla="*/ 2730175 h 6858000"/>
              <a:gd name="connsiteX95" fmla="*/ 6875107 w 7918980"/>
              <a:gd name="connsiteY95" fmla="*/ 2763497 h 6858000"/>
              <a:gd name="connsiteX96" fmla="*/ 6837349 w 7918980"/>
              <a:gd name="connsiteY96" fmla="*/ 3051539 h 6858000"/>
              <a:gd name="connsiteX97" fmla="*/ 6835698 w 7918980"/>
              <a:gd name="connsiteY97" fmla="*/ 3060333 h 6858000"/>
              <a:gd name="connsiteX98" fmla="*/ 6837785 w 7918980"/>
              <a:gd name="connsiteY98" fmla="*/ 3065434 h 6858000"/>
              <a:gd name="connsiteX99" fmla="*/ 6834476 w 7918980"/>
              <a:gd name="connsiteY99" fmla="*/ 3066836 h 6858000"/>
              <a:gd name="connsiteX100" fmla="*/ 6831096 w 7918980"/>
              <a:gd name="connsiteY100" fmla="*/ 3084834 h 6858000"/>
              <a:gd name="connsiteX101" fmla="*/ 6831305 w 7918980"/>
              <a:gd name="connsiteY101" fmla="*/ 3097259 h 6858000"/>
              <a:gd name="connsiteX102" fmla="*/ 6828050 w 7918980"/>
              <a:gd name="connsiteY102" fmla="*/ 3101053 h 6858000"/>
              <a:gd name="connsiteX103" fmla="*/ 6827093 w 7918980"/>
              <a:gd name="connsiteY103" fmla="*/ 3106151 h 6858000"/>
              <a:gd name="connsiteX104" fmla="*/ 6833251 w 7918980"/>
              <a:gd name="connsiteY104" fmla="*/ 3116747 h 6858000"/>
              <a:gd name="connsiteX105" fmla="*/ 6825921 w 7918980"/>
              <a:gd name="connsiteY105" fmla="*/ 3151828 h 6858000"/>
              <a:gd name="connsiteX106" fmla="*/ 6825863 w 7918980"/>
              <a:gd name="connsiteY106" fmla="*/ 3180546 h 6858000"/>
              <a:gd name="connsiteX107" fmla="*/ 6839691 w 7918980"/>
              <a:gd name="connsiteY107" fmla="*/ 3258677 h 6858000"/>
              <a:gd name="connsiteX108" fmla="*/ 6840898 w 7918980"/>
              <a:gd name="connsiteY108" fmla="*/ 3262610 h 6858000"/>
              <a:gd name="connsiteX109" fmla="*/ 6834652 w 7918980"/>
              <a:gd name="connsiteY109" fmla="*/ 3277179 h 6858000"/>
              <a:gd name="connsiteX110" fmla="*/ 6832324 w 7918980"/>
              <a:gd name="connsiteY110" fmla="*/ 3278130 h 6858000"/>
              <a:gd name="connsiteX111" fmla="*/ 6849750 w 7918980"/>
              <a:gd name="connsiteY111" fmla="*/ 3325671 h 6858000"/>
              <a:gd name="connsiteX112" fmla="*/ 6847551 w 7918980"/>
              <a:gd name="connsiteY112" fmla="*/ 3332072 h 6858000"/>
              <a:gd name="connsiteX113" fmla="*/ 6864685 w 7918980"/>
              <a:gd name="connsiteY113" fmla="*/ 3362948 h 6858000"/>
              <a:gd name="connsiteX114" fmla="*/ 6870457 w 7918980"/>
              <a:gd name="connsiteY114" fmla="*/ 3378959 h 6858000"/>
              <a:gd name="connsiteX115" fmla="*/ 6883738 w 7918980"/>
              <a:gd name="connsiteY115" fmla="*/ 3407057 h 6858000"/>
              <a:gd name="connsiteX116" fmla="*/ 6881948 w 7918980"/>
              <a:gd name="connsiteY116" fmla="*/ 3409825 h 6858000"/>
              <a:gd name="connsiteX117" fmla="*/ 6885647 w 7918980"/>
              <a:gd name="connsiteY117" fmla="*/ 3415218 h 6858000"/>
              <a:gd name="connsiteX118" fmla="*/ 6883908 w 7918980"/>
              <a:gd name="connsiteY118" fmla="*/ 3419880 h 6858000"/>
              <a:gd name="connsiteX119" fmla="*/ 6885903 w 7918980"/>
              <a:gd name="connsiteY119" fmla="*/ 3424545 h 6858000"/>
              <a:gd name="connsiteX120" fmla="*/ 6887603 w 7918980"/>
              <a:gd name="connsiteY120" fmla="*/ 3476412 h 6858000"/>
              <a:gd name="connsiteX121" fmla="*/ 6892664 w 7918980"/>
              <a:gd name="connsiteY121" fmla="*/ 3486850 h 6858000"/>
              <a:gd name="connsiteX122" fmla="*/ 6886319 w 7918980"/>
              <a:gd name="connsiteY122" fmla="*/ 3496391 h 6858000"/>
              <a:gd name="connsiteX123" fmla="*/ 6893119 w 7918980"/>
              <a:gd name="connsiteY123" fmla="*/ 3531201 h 6858000"/>
              <a:gd name="connsiteX124" fmla="*/ 6902876 w 7918980"/>
              <a:gd name="connsiteY124" fmla="*/ 3542019 h 6858000"/>
              <a:gd name="connsiteX125" fmla="*/ 6910520 w 7918980"/>
              <a:gd name="connsiteY125" fmla="*/ 3552249 h 6858000"/>
              <a:gd name="connsiteX126" fmla="*/ 6910882 w 7918980"/>
              <a:gd name="connsiteY126" fmla="*/ 3553678 h 6858000"/>
              <a:gd name="connsiteX127" fmla="*/ 6914489 w 7918980"/>
              <a:gd name="connsiteY127" fmla="*/ 3568021 h 6858000"/>
              <a:gd name="connsiteX128" fmla="*/ 6914914 w 7918980"/>
              <a:gd name="connsiteY128" fmla="*/ 3569719 h 6858000"/>
              <a:gd name="connsiteX129" fmla="*/ 6912342 w 7918980"/>
              <a:gd name="connsiteY129" fmla="*/ 3586412 h 6858000"/>
              <a:gd name="connsiteX130" fmla="*/ 6915338 w 7918980"/>
              <a:gd name="connsiteY130" fmla="*/ 3597336 h 6858000"/>
              <a:gd name="connsiteX131" fmla="*/ 6907234 w 7918980"/>
              <a:gd name="connsiteY131" fmla="*/ 3606007 h 6858000"/>
              <a:gd name="connsiteX132" fmla="*/ 6907261 w 7918980"/>
              <a:gd name="connsiteY132" fmla="*/ 3641228 h 6858000"/>
              <a:gd name="connsiteX133" fmla="*/ 6914828 w 7918980"/>
              <a:gd name="connsiteY133" fmla="*/ 3653088 h 6858000"/>
              <a:gd name="connsiteX134" fmla="*/ 6920416 w 7918980"/>
              <a:gd name="connsiteY134" fmla="*/ 3664114 h 6858000"/>
              <a:gd name="connsiteX135" fmla="*/ 6920498 w 7918980"/>
              <a:gd name="connsiteY135" fmla="*/ 3665569 h 6858000"/>
              <a:gd name="connsiteX136" fmla="*/ 6922809 w 7918980"/>
              <a:gd name="connsiteY136" fmla="*/ 3707357 h 6858000"/>
              <a:gd name="connsiteX137" fmla="*/ 6937676 w 7918980"/>
              <a:gd name="connsiteY137" fmla="*/ 3778166 h 6858000"/>
              <a:gd name="connsiteX138" fmla="*/ 6958359 w 7918980"/>
              <a:gd name="connsiteY138" fmla="*/ 3878222 h 6858000"/>
              <a:gd name="connsiteX139" fmla="*/ 6953118 w 7918980"/>
              <a:gd name="connsiteY139" fmla="*/ 4048117 h 6858000"/>
              <a:gd name="connsiteX140" fmla="*/ 6913020 w 7918980"/>
              <a:gd name="connsiteY140" fmla="*/ 4219510 h 6858000"/>
              <a:gd name="connsiteX141" fmla="*/ 6915792 w 7918980"/>
              <a:gd name="connsiteY141" fmla="*/ 4411258 h 6858000"/>
              <a:gd name="connsiteX142" fmla="*/ 6907579 w 7918980"/>
              <a:gd name="connsiteY142" fmla="*/ 4488531 h 6858000"/>
              <a:gd name="connsiteX143" fmla="*/ 6907052 w 7918980"/>
              <a:gd name="connsiteY143" fmla="*/ 4539168 h 6858000"/>
              <a:gd name="connsiteX144" fmla="*/ 6891916 w 7918980"/>
              <a:gd name="connsiteY144" fmla="*/ 4625153 h 6858000"/>
              <a:gd name="connsiteX145" fmla="*/ 6882094 w 7918980"/>
              <a:gd name="connsiteY145" fmla="*/ 4733115 h 6858000"/>
              <a:gd name="connsiteX146" fmla="*/ 6860189 w 7918980"/>
              <a:gd name="connsiteY146" fmla="*/ 4844323 h 6858000"/>
              <a:gd name="connsiteX147" fmla="*/ 6843618 w 7918980"/>
              <a:gd name="connsiteY147" fmla="*/ 4877992 h 6858000"/>
              <a:gd name="connsiteX148" fmla="*/ 6829393 w 7918980"/>
              <a:gd name="connsiteY148" fmla="*/ 4925805 h 6858000"/>
              <a:gd name="connsiteX149" fmla="*/ 6794017 w 7918980"/>
              <a:gd name="connsiteY149" fmla="*/ 5009272 h 6858000"/>
              <a:gd name="connsiteX150" fmla="*/ 6786085 w 7918980"/>
              <a:gd name="connsiteY150" fmla="*/ 5111369 h 6858000"/>
              <a:gd name="connsiteX151" fmla="*/ 6799321 w 7918980"/>
              <a:gd name="connsiteY151" fmla="*/ 5210876 h 6858000"/>
              <a:gd name="connsiteX152" fmla="*/ 6803597 w 7918980"/>
              <a:gd name="connsiteY152" fmla="*/ 5269726 h 6858000"/>
              <a:gd name="connsiteX153" fmla="*/ 6820713 w 7918980"/>
              <a:gd name="connsiteY153" fmla="*/ 5464225 h 6858000"/>
              <a:gd name="connsiteX154" fmla="*/ 6824380 w 7918980"/>
              <a:gd name="connsiteY154" fmla="*/ 5594585 h 6858000"/>
              <a:gd name="connsiteX155" fmla="*/ 6806680 w 7918980"/>
              <a:gd name="connsiteY155" fmla="*/ 5667896 h 6858000"/>
              <a:gd name="connsiteX156" fmla="*/ 6791486 w 7918980"/>
              <a:gd name="connsiteY156" fmla="*/ 5769225 h 6858000"/>
              <a:gd name="connsiteX157" fmla="*/ 6792745 w 7918980"/>
              <a:gd name="connsiteY157" fmla="*/ 5823324 h 6858000"/>
              <a:gd name="connsiteX158" fmla="*/ 6789109 w 7918980"/>
              <a:gd name="connsiteY158" fmla="*/ 5862699 h 6858000"/>
              <a:gd name="connsiteX159" fmla="*/ 6793675 w 7918980"/>
              <a:gd name="connsiteY159" fmla="*/ 5906467 h 6858000"/>
              <a:gd name="connsiteX160" fmla="*/ 6814548 w 7918980"/>
              <a:gd name="connsiteY160" fmla="*/ 5939847 h 6858000"/>
              <a:gd name="connsiteX161" fmla="*/ 6809795 w 7918980"/>
              <a:gd name="connsiteY161" fmla="*/ 5973994 h 6858000"/>
              <a:gd name="connsiteX162" fmla="*/ 6810756 w 7918980"/>
              <a:gd name="connsiteY162" fmla="*/ 6089693 h 6858000"/>
              <a:gd name="connsiteX163" fmla="*/ 6814601 w 7918980"/>
              <a:gd name="connsiteY163" fmla="*/ 6224938 h 6858000"/>
              <a:gd name="connsiteX164" fmla="*/ 6840137 w 7918980"/>
              <a:gd name="connsiteY164" fmla="*/ 6370251 h 6858000"/>
              <a:gd name="connsiteX165" fmla="*/ 6863777 w 7918980"/>
              <a:gd name="connsiteY165" fmla="*/ 6541313 h 6858000"/>
              <a:gd name="connsiteX166" fmla="*/ 6868355 w 7918980"/>
              <a:gd name="connsiteY166" fmla="*/ 6640957 h 6858000"/>
              <a:gd name="connsiteX167" fmla="*/ 6881422 w 7918980"/>
              <a:gd name="connsiteY167" fmla="*/ 6705297 h 6858000"/>
              <a:gd name="connsiteX168" fmla="*/ 6894105 w 7918980"/>
              <a:gd name="connsiteY168" fmla="*/ 6759582 h 6858000"/>
              <a:gd name="connsiteX169" fmla="*/ 6892152 w 7918980"/>
              <a:gd name="connsiteY169" fmla="*/ 6817746 h 6858000"/>
              <a:gd name="connsiteX170" fmla="*/ 6895302 w 7918980"/>
              <a:gd name="connsiteY170" fmla="*/ 6843646 h 6858000"/>
              <a:gd name="connsiteX171" fmla="*/ 6914368 w 7918980"/>
              <a:gd name="connsiteY171" fmla="*/ 6857998 h 6858000"/>
              <a:gd name="connsiteX172" fmla="*/ 7549620 w 7918980"/>
              <a:gd name="connsiteY172" fmla="*/ 6857998 h 6858000"/>
              <a:gd name="connsiteX173" fmla="*/ 7918980 w 7918980"/>
              <a:gd name="connsiteY173" fmla="*/ 6857998 h 6858000"/>
              <a:gd name="connsiteX174" fmla="*/ 7918980 w 7918980"/>
              <a:gd name="connsiteY174" fmla="*/ 6858000 h 6858000"/>
              <a:gd name="connsiteX175" fmla="*/ 7549620 w 7918980"/>
              <a:gd name="connsiteY175" fmla="*/ 6858000 h 6858000"/>
              <a:gd name="connsiteX176" fmla="*/ 6658851 w 7918980"/>
              <a:gd name="connsiteY176" fmla="*/ 6858000 h 6858000"/>
              <a:gd name="connsiteX177" fmla="*/ 2092387 w 7918980"/>
              <a:gd name="connsiteY177" fmla="*/ 6858000 h 6858000"/>
              <a:gd name="connsiteX178" fmla="*/ 1822980 w 7918980"/>
              <a:gd name="connsiteY178" fmla="*/ 6858000 h 6858000"/>
              <a:gd name="connsiteX179" fmla="*/ 727500 w 7918980"/>
              <a:gd name="connsiteY179" fmla="*/ 6858000 h 6858000"/>
              <a:gd name="connsiteX180" fmla="*/ 504457 w 7918980"/>
              <a:gd name="connsiteY180" fmla="*/ 6858000 h 6858000"/>
              <a:gd name="connsiteX181" fmla="*/ 0 w 7918980"/>
              <a:gd name="connsiteY181" fmla="*/ 6858000 h 6858000"/>
              <a:gd name="connsiteX182" fmla="*/ 0 w 7918980"/>
              <a:gd name="connsiteY182" fmla="*/ 0 h 6858000"/>
              <a:gd name="connsiteX0" fmla="*/ 0 w 7918980"/>
              <a:gd name="connsiteY0" fmla="*/ 0 h 6858000"/>
              <a:gd name="connsiteX1" fmla="*/ 504457 w 7918980"/>
              <a:gd name="connsiteY1" fmla="*/ 0 h 6858000"/>
              <a:gd name="connsiteX2" fmla="*/ 727500 w 7918980"/>
              <a:gd name="connsiteY2" fmla="*/ 0 h 6858000"/>
              <a:gd name="connsiteX3" fmla="*/ 1822980 w 7918980"/>
              <a:gd name="connsiteY3" fmla="*/ 0 h 6858000"/>
              <a:gd name="connsiteX4" fmla="*/ 2092387 w 7918980"/>
              <a:gd name="connsiteY4" fmla="*/ 0 h 6858000"/>
              <a:gd name="connsiteX5" fmla="*/ 7076514 w 7918980"/>
              <a:gd name="connsiteY5" fmla="*/ 0 h 6858000"/>
              <a:gd name="connsiteX6" fmla="*/ 7264525 w 7918980"/>
              <a:gd name="connsiteY6" fmla="*/ 0 h 6858000"/>
              <a:gd name="connsiteX7" fmla="*/ 7390497 w 7918980"/>
              <a:gd name="connsiteY7" fmla="*/ 0 h 6858000"/>
              <a:gd name="connsiteX8" fmla="*/ 7389918 w 7918980"/>
              <a:gd name="connsiteY8" fmla="*/ 1705 h 6858000"/>
              <a:gd name="connsiteX9" fmla="*/ 7374574 w 7918980"/>
              <a:gd name="connsiteY9" fmla="*/ 17287 h 6858000"/>
              <a:gd name="connsiteX10" fmla="*/ 7368621 w 7918980"/>
              <a:gd name="connsiteY10" fmla="*/ 130336 h 6858000"/>
              <a:gd name="connsiteX11" fmla="*/ 7361269 w 7918980"/>
              <a:gd name="connsiteY11" fmla="*/ 187093 h 6858000"/>
              <a:gd name="connsiteX12" fmla="*/ 7368770 w 7918980"/>
              <a:gd name="connsiteY12" fmla="*/ 265704 h 6858000"/>
              <a:gd name="connsiteX13" fmla="*/ 7365293 w 7918980"/>
              <a:gd name="connsiteY13" fmla="*/ 354566 h 6858000"/>
              <a:gd name="connsiteX14" fmla="*/ 7347106 w 7918980"/>
              <a:gd name="connsiteY14" fmla="*/ 472000 h 6858000"/>
              <a:gd name="connsiteX15" fmla="*/ 7345150 w 7918980"/>
              <a:gd name="connsiteY15" fmla="*/ 473782 h 6858000"/>
              <a:gd name="connsiteX16" fmla="*/ 7344778 w 7918980"/>
              <a:gd name="connsiteY16" fmla="*/ 491380 h 6858000"/>
              <a:gd name="connsiteX17" fmla="*/ 7359399 w 7918980"/>
              <a:gd name="connsiteY17" fmla="*/ 531675 h 6858000"/>
              <a:gd name="connsiteX18" fmla="*/ 7356415 w 7918980"/>
              <a:gd name="connsiteY18" fmla="*/ 536015 h 6858000"/>
              <a:gd name="connsiteX19" fmla="*/ 7361068 w 7918980"/>
              <a:gd name="connsiteY19" fmla="*/ 572092 h 6858000"/>
              <a:gd name="connsiteX20" fmla="*/ 7359041 w 7918980"/>
              <a:gd name="connsiteY20" fmla="*/ 572511 h 6858000"/>
              <a:gd name="connsiteX21" fmla="*/ 7351198 w 7918980"/>
              <a:gd name="connsiteY21" fmla="*/ 582332 h 6858000"/>
              <a:gd name="connsiteX22" fmla="*/ 7340991 w 7918980"/>
              <a:gd name="connsiteY22" fmla="*/ 601285 h 6858000"/>
              <a:gd name="connsiteX23" fmla="*/ 7296154 w 7918980"/>
              <a:gd name="connsiteY23" fmla="*/ 681608 h 6858000"/>
              <a:gd name="connsiteX24" fmla="*/ 7295943 w 7918980"/>
              <a:gd name="connsiteY24" fmla="*/ 689151 h 6858000"/>
              <a:gd name="connsiteX25" fmla="*/ 7295465 w 7918980"/>
              <a:gd name="connsiteY25" fmla="*/ 689289 h 6858000"/>
              <a:gd name="connsiteX26" fmla="*/ 7294306 w 7918980"/>
              <a:gd name="connsiteY26" fmla="*/ 697222 h 6858000"/>
              <a:gd name="connsiteX27" fmla="*/ 7295144 w 7918980"/>
              <a:gd name="connsiteY27" fmla="*/ 717531 h 6858000"/>
              <a:gd name="connsiteX28" fmla="*/ 7291871 w 7918980"/>
              <a:gd name="connsiteY28" fmla="*/ 722494 h 6858000"/>
              <a:gd name="connsiteX29" fmla="*/ 7286061 w 7918980"/>
              <a:gd name="connsiteY29" fmla="*/ 724368 h 6858000"/>
              <a:gd name="connsiteX30" fmla="*/ 7269961 w 7918980"/>
              <a:gd name="connsiteY30" fmla="*/ 752692 h 6858000"/>
              <a:gd name="connsiteX31" fmla="*/ 7240170 w 7918980"/>
              <a:gd name="connsiteY31" fmla="*/ 816346 h 6858000"/>
              <a:gd name="connsiteX32" fmla="*/ 7211938 w 7918980"/>
              <a:gd name="connsiteY32" fmla="*/ 889417 h 6858000"/>
              <a:gd name="connsiteX33" fmla="*/ 7130024 w 7918980"/>
              <a:gd name="connsiteY33" fmla="*/ 1063288 h 6858000"/>
              <a:gd name="connsiteX34" fmla="*/ 7126817 w 7918980"/>
              <a:gd name="connsiteY34" fmla="*/ 1157176 h 6858000"/>
              <a:gd name="connsiteX35" fmla="*/ 7109474 w 7918980"/>
              <a:gd name="connsiteY35" fmla="*/ 1210776 h 6858000"/>
              <a:gd name="connsiteX36" fmla="*/ 7105443 w 7918980"/>
              <a:gd name="connsiteY36" fmla="*/ 1301993 h 6858000"/>
              <a:gd name="connsiteX37" fmla="*/ 7075215 w 7918980"/>
              <a:gd name="connsiteY37" fmla="*/ 1360879 h 6858000"/>
              <a:gd name="connsiteX38" fmla="*/ 7067477 w 7918980"/>
              <a:gd name="connsiteY38" fmla="*/ 1404045 h 6858000"/>
              <a:gd name="connsiteX39" fmla="*/ 7046803 w 7918980"/>
              <a:gd name="connsiteY39" fmla="*/ 1429568 h 6858000"/>
              <a:gd name="connsiteX40" fmla="*/ 7047831 w 7918980"/>
              <a:gd name="connsiteY40" fmla="*/ 1430305 h 6858000"/>
              <a:gd name="connsiteX41" fmla="*/ 7035374 w 7918980"/>
              <a:gd name="connsiteY41" fmla="*/ 1463304 h 6858000"/>
              <a:gd name="connsiteX42" fmla="*/ 7032938 w 7918980"/>
              <a:gd name="connsiteY42" fmla="*/ 1514846 h 6858000"/>
              <a:gd name="connsiteX43" fmla="*/ 7029397 w 7918980"/>
              <a:gd name="connsiteY43" fmla="*/ 1519731 h 6858000"/>
              <a:gd name="connsiteX44" fmla="*/ 7029620 w 7918980"/>
              <a:gd name="connsiteY44" fmla="*/ 1519929 h 6858000"/>
              <a:gd name="connsiteX45" fmla="*/ 7030612 w 7918980"/>
              <a:gd name="connsiteY45" fmla="*/ 1546022 h 6858000"/>
              <a:gd name="connsiteX46" fmla="*/ 7035010 w 7918980"/>
              <a:gd name="connsiteY46" fmla="*/ 1578752 h 6858000"/>
              <a:gd name="connsiteX47" fmla="*/ 7026513 w 7918980"/>
              <a:gd name="connsiteY47" fmla="*/ 1647555 h 6858000"/>
              <a:gd name="connsiteX48" fmla="*/ 7013857 w 7918980"/>
              <a:gd name="connsiteY48" fmla="*/ 1715685 h 6858000"/>
              <a:gd name="connsiteX49" fmla="*/ 7007215 w 7918980"/>
              <a:gd name="connsiteY49" fmla="*/ 1740358 h 6858000"/>
              <a:gd name="connsiteX50" fmla="*/ 7004455 w 7918980"/>
              <a:gd name="connsiteY50" fmla="*/ 1784314 h 6858000"/>
              <a:gd name="connsiteX51" fmla="*/ 7008825 w 7918980"/>
              <a:gd name="connsiteY51" fmla="*/ 1804434 h 6858000"/>
              <a:gd name="connsiteX52" fmla="*/ 7008048 w 7918980"/>
              <a:gd name="connsiteY52" fmla="*/ 1805316 h 6858000"/>
              <a:gd name="connsiteX53" fmla="*/ 7011573 w 7918980"/>
              <a:gd name="connsiteY53" fmla="*/ 1807109 h 6858000"/>
              <a:gd name="connsiteX54" fmla="*/ 7008900 w 7918980"/>
              <a:gd name="connsiteY54" fmla="*/ 1821003 h 6858000"/>
              <a:gd name="connsiteX55" fmla="*/ 7006523 w 7918980"/>
              <a:gd name="connsiteY55" fmla="*/ 1824832 h 6858000"/>
              <a:gd name="connsiteX56" fmla="*/ 7005215 w 7918980"/>
              <a:gd name="connsiteY56" fmla="*/ 1830429 h 6858000"/>
              <a:gd name="connsiteX57" fmla="*/ 7005505 w 7918980"/>
              <a:gd name="connsiteY57" fmla="*/ 1830569 h 6858000"/>
              <a:gd name="connsiteX58" fmla="*/ 7003643 w 7918980"/>
              <a:gd name="connsiteY58" fmla="*/ 1835810 h 6858000"/>
              <a:gd name="connsiteX59" fmla="*/ 6990432 w 7918980"/>
              <a:gd name="connsiteY59" fmla="*/ 1861483 h 6858000"/>
              <a:gd name="connsiteX60" fmla="*/ 6997246 w 7918980"/>
              <a:gd name="connsiteY60" fmla="*/ 1892417 h 6858000"/>
              <a:gd name="connsiteX61" fmla="*/ 7012242 w 7918980"/>
              <a:gd name="connsiteY61" fmla="*/ 1895114 h 6858000"/>
              <a:gd name="connsiteX62" fmla="*/ 7010080 w 7918980"/>
              <a:gd name="connsiteY62" fmla="*/ 1899379 h 6858000"/>
              <a:gd name="connsiteX63" fmla="*/ 7003451 w 7918980"/>
              <a:gd name="connsiteY63" fmla="*/ 1907867 h 6858000"/>
              <a:gd name="connsiteX64" fmla="*/ 7004341 w 7918980"/>
              <a:gd name="connsiteY64" fmla="*/ 1910265 h 6858000"/>
              <a:gd name="connsiteX65" fmla="*/ 7001248 w 7918980"/>
              <a:gd name="connsiteY65" fmla="*/ 1935584 h 6858000"/>
              <a:gd name="connsiteX66" fmla="*/ 7006599 w 7918980"/>
              <a:gd name="connsiteY66" fmla="*/ 1942021 h 6858000"/>
              <a:gd name="connsiteX67" fmla="*/ 7007460 w 7918980"/>
              <a:gd name="connsiteY67" fmla="*/ 1945112 h 6858000"/>
              <a:gd name="connsiteX68" fmla="*/ 6949577 w 7918980"/>
              <a:gd name="connsiteY68" fmla="*/ 2024270 h 6858000"/>
              <a:gd name="connsiteX69" fmla="*/ 6942508 w 7918980"/>
              <a:gd name="connsiteY69" fmla="*/ 2107942 h 6858000"/>
              <a:gd name="connsiteX70" fmla="*/ 6933336 w 7918980"/>
              <a:gd name="connsiteY70" fmla="*/ 2193455 h 6858000"/>
              <a:gd name="connsiteX71" fmla="*/ 6927972 w 7918980"/>
              <a:gd name="connsiteY71" fmla="*/ 2260088 h 6858000"/>
              <a:gd name="connsiteX72" fmla="*/ 6909058 w 7918980"/>
              <a:gd name="connsiteY72" fmla="*/ 2296008 h 6858000"/>
              <a:gd name="connsiteX73" fmla="*/ 6901810 w 7918980"/>
              <a:gd name="connsiteY73" fmla="*/ 2305564 h 6858000"/>
              <a:gd name="connsiteX74" fmla="*/ 6904482 w 7918980"/>
              <a:gd name="connsiteY74" fmla="*/ 2320214 h 6858000"/>
              <a:gd name="connsiteX75" fmla="*/ 6891885 w 7918980"/>
              <a:gd name="connsiteY75" fmla="*/ 2417011 h 6858000"/>
              <a:gd name="connsiteX76" fmla="*/ 6884970 w 7918980"/>
              <a:gd name="connsiteY76" fmla="*/ 2454207 h 6858000"/>
              <a:gd name="connsiteX77" fmla="*/ 6882954 w 7918980"/>
              <a:gd name="connsiteY77" fmla="*/ 2487203 h 6858000"/>
              <a:gd name="connsiteX78" fmla="*/ 6871484 w 7918980"/>
              <a:gd name="connsiteY78" fmla="*/ 2512282 h 6858000"/>
              <a:gd name="connsiteX79" fmla="*/ 6872496 w 7918980"/>
              <a:gd name="connsiteY79" fmla="*/ 2514318 h 6858000"/>
              <a:gd name="connsiteX80" fmla="*/ 6898111 w 7918980"/>
              <a:gd name="connsiteY80" fmla="*/ 2574334 h 6858000"/>
              <a:gd name="connsiteX81" fmla="*/ 6897017 w 7918980"/>
              <a:gd name="connsiteY81" fmla="*/ 2579877 h 6858000"/>
              <a:gd name="connsiteX82" fmla="*/ 6897171 w 7918980"/>
              <a:gd name="connsiteY82" fmla="*/ 2608928 h 6858000"/>
              <a:gd name="connsiteX83" fmla="*/ 6896584 w 7918980"/>
              <a:gd name="connsiteY83" fmla="*/ 2613111 h 6858000"/>
              <a:gd name="connsiteX84" fmla="*/ 6888164 w 7918980"/>
              <a:gd name="connsiteY84" fmla="*/ 2621996 h 6858000"/>
              <a:gd name="connsiteX85" fmla="*/ 6890652 w 7918980"/>
              <a:gd name="connsiteY85" fmla="*/ 2634265 h 6858000"/>
              <a:gd name="connsiteX86" fmla="*/ 6882034 w 7918980"/>
              <a:gd name="connsiteY86" fmla="*/ 2647237 h 6858000"/>
              <a:gd name="connsiteX87" fmla="*/ 6888195 w 7918980"/>
              <a:gd name="connsiteY87" fmla="*/ 2650786 h 6858000"/>
              <a:gd name="connsiteX88" fmla="*/ 6894052 w 7918980"/>
              <a:gd name="connsiteY88" fmla="*/ 2661993 h 6858000"/>
              <a:gd name="connsiteX89" fmla="*/ 6885953 w 7918980"/>
              <a:gd name="connsiteY89" fmla="*/ 2670949 h 6858000"/>
              <a:gd name="connsiteX90" fmla="*/ 6880156 w 7918980"/>
              <a:gd name="connsiteY90" fmla="*/ 2690255 h 6858000"/>
              <a:gd name="connsiteX91" fmla="*/ 6881009 w 7918980"/>
              <a:gd name="connsiteY91" fmla="*/ 2695683 h 6858000"/>
              <a:gd name="connsiteX92" fmla="*/ 6870001 w 7918980"/>
              <a:gd name="connsiteY92" fmla="*/ 2713964 h 6858000"/>
              <a:gd name="connsiteX93" fmla="*/ 6864441 w 7918980"/>
              <a:gd name="connsiteY93" fmla="*/ 2730175 h 6858000"/>
              <a:gd name="connsiteX94" fmla="*/ 6875107 w 7918980"/>
              <a:gd name="connsiteY94" fmla="*/ 2763497 h 6858000"/>
              <a:gd name="connsiteX95" fmla="*/ 6837349 w 7918980"/>
              <a:gd name="connsiteY95" fmla="*/ 3051539 h 6858000"/>
              <a:gd name="connsiteX96" fmla="*/ 6835698 w 7918980"/>
              <a:gd name="connsiteY96" fmla="*/ 3060333 h 6858000"/>
              <a:gd name="connsiteX97" fmla="*/ 6837785 w 7918980"/>
              <a:gd name="connsiteY97" fmla="*/ 3065434 h 6858000"/>
              <a:gd name="connsiteX98" fmla="*/ 6834476 w 7918980"/>
              <a:gd name="connsiteY98" fmla="*/ 3066836 h 6858000"/>
              <a:gd name="connsiteX99" fmla="*/ 6831096 w 7918980"/>
              <a:gd name="connsiteY99" fmla="*/ 3084834 h 6858000"/>
              <a:gd name="connsiteX100" fmla="*/ 6831305 w 7918980"/>
              <a:gd name="connsiteY100" fmla="*/ 3097259 h 6858000"/>
              <a:gd name="connsiteX101" fmla="*/ 6828050 w 7918980"/>
              <a:gd name="connsiteY101" fmla="*/ 3101053 h 6858000"/>
              <a:gd name="connsiteX102" fmla="*/ 6827093 w 7918980"/>
              <a:gd name="connsiteY102" fmla="*/ 3106151 h 6858000"/>
              <a:gd name="connsiteX103" fmla="*/ 6833251 w 7918980"/>
              <a:gd name="connsiteY103" fmla="*/ 3116747 h 6858000"/>
              <a:gd name="connsiteX104" fmla="*/ 6825921 w 7918980"/>
              <a:gd name="connsiteY104" fmla="*/ 3151828 h 6858000"/>
              <a:gd name="connsiteX105" fmla="*/ 6825863 w 7918980"/>
              <a:gd name="connsiteY105" fmla="*/ 3180546 h 6858000"/>
              <a:gd name="connsiteX106" fmla="*/ 6839691 w 7918980"/>
              <a:gd name="connsiteY106" fmla="*/ 3258677 h 6858000"/>
              <a:gd name="connsiteX107" fmla="*/ 6840898 w 7918980"/>
              <a:gd name="connsiteY107" fmla="*/ 3262610 h 6858000"/>
              <a:gd name="connsiteX108" fmla="*/ 6834652 w 7918980"/>
              <a:gd name="connsiteY108" fmla="*/ 3277179 h 6858000"/>
              <a:gd name="connsiteX109" fmla="*/ 6832324 w 7918980"/>
              <a:gd name="connsiteY109" fmla="*/ 3278130 h 6858000"/>
              <a:gd name="connsiteX110" fmla="*/ 6849750 w 7918980"/>
              <a:gd name="connsiteY110" fmla="*/ 3325671 h 6858000"/>
              <a:gd name="connsiteX111" fmla="*/ 6847551 w 7918980"/>
              <a:gd name="connsiteY111" fmla="*/ 3332072 h 6858000"/>
              <a:gd name="connsiteX112" fmla="*/ 6864685 w 7918980"/>
              <a:gd name="connsiteY112" fmla="*/ 3362948 h 6858000"/>
              <a:gd name="connsiteX113" fmla="*/ 6870457 w 7918980"/>
              <a:gd name="connsiteY113" fmla="*/ 3378959 h 6858000"/>
              <a:gd name="connsiteX114" fmla="*/ 6883738 w 7918980"/>
              <a:gd name="connsiteY114" fmla="*/ 3407057 h 6858000"/>
              <a:gd name="connsiteX115" fmla="*/ 6881948 w 7918980"/>
              <a:gd name="connsiteY115" fmla="*/ 3409825 h 6858000"/>
              <a:gd name="connsiteX116" fmla="*/ 6885647 w 7918980"/>
              <a:gd name="connsiteY116" fmla="*/ 3415218 h 6858000"/>
              <a:gd name="connsiteX117" fmla="*/ 6883908 w 7918980"/>
              <a:gd name="connsiteY117" fmla="*/ 3419880 h 6858000"/>
              <a:gd name="connsiteX118" fmla="*/ 6885903 w 7918980"/>
              <a:gd name="connsiteY118" fmla="*/ 3424545 h 6858000"/>
              <a:gd name="connsiteX119" fmla="*/ 6887603 w 7918980"/>
              <a:gd name="connsiteY119" fmla="*/ 3476412 h 6858000"/>
              <a:gd name="connsiteX120" fmla="*/ 6892664 w 7918980"/>
              <a:gd name="connsiteY120" fmla="*/ 3486850 h 6858000"/>
              <a:gd name="connsiteX121" fmla="*/ 6886319 w 7918980"/>
              <a:gd name="connsiteY121" fmla="*/ 3496391 h 6858000"/>
              <a:gd name="connsiteX122" fmla="*/ 6893119 w 7918980"/>
              <a:gd name="connsiteY122" fmla="*/ 3531201 h 6858000"/>
              <a:gd name="connsiteX123" fmla="*/ 6902876 w 7918980"/>
              <a:gd name="connsiteY123" fmla="*/ 3542019 h 6858000"/>
              <a:gd name="connsiteX124" fmla="*/ 6910520 w 7918980"/>
              <a:gd name="connsiteY124" fmla="*/ 3552249 h 6858000"/>
              <a:gd name="connsiteX125" fmla="*/ 6910882 w 7918980"/>
              <a:gd name="connsiteY125" fmla="*/ 3553678 h 6858000"/>
              <a:gd name="connsiteX126" fmla="*/ 6914489 w 7918980"/>
              <a:gd name="connsiteY126" fmla="*/ 3568021 h 6858000"/>
              <a:gd name="connsiteX127" fmla="*/ 6914914 w 7918980"/>
              <a:gd name="connsiteY127" fmla="*/ 3569719 h 6858000"/>
              <a:gd name="connsiteX128" fmla="*/ 6912342 w 7918980"/>
              <a:gd name="connsiteY128" fmla="*/ 3586412 h 6858000"/>
              <a:gd name="connsiteX129" fmla="*/ 6915338 w 7918980"/>
              <a:gd name="connsiteY129" fmla="*/ 3597336 h 6858000"/>
              <a:gd name="connsiteX130" fmla="*/ 6907234 w 7918980"/>
              <a:gd name="connsiteY130" fmla="*/ 3606007 h 6858000"/>
              <a:gd name="connsiteX131" fmla="*/ 6907261 w 7918980"/>
              <a:gd name="connsiteY131" fmla="*/ 3641228 h 6858000"/>
              <a:gd name="connsiteX132" fmla="*/ 6914828 w 7918980"/>
              <a:gd name="connsiteY132" fmla="*/ 3653088 h 6858000"/>
              <a:gd name="connsiteX133" fmla="*/ 6920416 w 7918980"/>
              <a:gd name="connsiteY133" fmla="*/ 3664114 h 6858000"/>
              <a:gd name="connsiteX134" fmla="*/ 6920498 w 7918980"/>
              <a:gd name="connsiteY134" fmla="*/ 3665569 h 6858000"/>
              <a:gd name="connsiteX135" fmla="*/ 6922809 w 7918980"/>
              <a:gd name="connsiteY135" fmla="*/ 3707357 h 6858000"/>
              <a:gd name="connsiteX136" fmla="*/ 6937676 w 7918980"/>
              <a:gd name="connsiteY136" fmla="*/ 3778166 h 6858000"/>
              <a:gd name="connsiteX137" fmla="*/ 6958359 w 7918980"/>
              <a:gd name="connsiteY137" fmla="*/ 3878222 h 6858000"/>
              <a:gd name="connsiteX138" fmla="*/ 6953118 w 7918980"/>
              <a:gd name="connsiteY138" fmla="*/ 4048117 h 6858000"/>
              <a:gd name="connsiteX139" fmla="*/ 6913020 w 7918980"/>
              <a:gd name="connsiteY139" fmla="*/ 4219510 h 6858000"/>
              <a:gd name="connsiteX140" fmla="*/ 6915792 w 7918980"/>
              <a:gd name="connsiteY140" fmla="*/ 4411258 h 6858000"/>
              <a:gd name="connsiteX141" fmla="*/ 6907579 w 7918980"/>
              <a:gd name="connsiteY141" fmla="*/ 4488531 h 6858000"/>
              <a:gd name="connsiteX142" fmla="*/ 6907052 w 7918980"/>
              <a:gd name="connsiteY142" fmla="*/ 4539168 h 6858000"/>
              <a:gd name="connsiteX143" fmla="*/ 6891916 w 7918980"/>
              <a:gd name="connsiteY143" fmla="*/ 4625153 h 6858000"/>
              <a:gd name="connsiteX144" fmla="*/ 6882094 w 7918980"/>
              <a:gd name="connsiteY144" fmla="*/ 4733115 h 6858000"/>
              <a:gd name="connsiteX145" fmla="*/ 6860189 w 7918980"/>
              <a:gd name="connsiteY145" fmla="*/ 4844323 h 6858000"/>
              <a:gd name="connsiteX146" fmla="*/ 6843618 w 7918980"/>
              <a:gd name="connsiteY146" fmla="*/ 4877992 h 6858000"/>
              <a:gd name="connsiteX147" fmla="*/ 6829393 w 7918980"/>
              <a:gd name="connsiteY147" fmla="*/ 4925805 h 6858000"/>
              <a:gd name="connsiteX148" fmla="*/ 6794017 w 7918980"/>
              <a:gd name="connsiteY148" fmla="*/ 5009272 h 6858000"/>
              <a:gd name="connsiteX149" fmla="*/ 6786085 w 7918980"/>
              <a:gd name="connsiteY149" fmla="*/ 5111369 h 6858000"/>
              <a:gd name="connsiteX150" fmla="*/ 6799321 w 7918980"/>
              <a:gd name="connsiteY150" fmla="*/ 5210876 h 6858000"/>
              <a:gd name="connsiteX151" fmla="*/ 6803597 w 7918980"/>
              <a:gd name="connsiteY151" fmla="*/ 5269726 h 6858000"/>
              <a:gd name="connsiteX152" fmla="*/ 6820713 w 7918980"/>
              <a:gd name="connsiteY152" fmla="*/ 5464225 h 6858000"/>
              <a:gd name="connsiteX153" fmla="*/ 6824380 w 7918980"/>
              <a:gd name="connsiteY153" fmla="*/ 5594585 h 6858000"/>
              <a:gd name="connsiteX154" fmla="*/ 6806680 w 7918980"/>
              <a:gd name="connsiteY154" fmla="*/ 5667896 h 6858000"/>
              <a:gd name="connsiteX155" fmla="*/ 6791486 w 7918980"/>
              <a:gd name="connsiteY155" fmla="*/ 5769225 h 6858000"/>
              <a:gd name="connsiteX156" fmla="*/ 6792745 w 7918980"/>
              <a:gd name="connsiteY156" fmla="*/ 5823324 h 6858000"/>
              <a:gd name="connsiteX157" fmla="*/ 6789109 w 7918980"/>
              <a:gd name="connsiteY157" fmla="*/ 5862699 h 6858000"/>
              <a:gd name="connsiteX158" fmla="*/ 6793675 w 7918980"/>
              <a:gd name="connsiteY158" fmla="*/ 5906467 h 6858000"/>
              <a:gd name="connsiteX159" fmla="*/ 6814548 w 7918980"/>
              <a:gd name="connsiteY159" fmla="*/ 5939847 h 6858000"/>
              <a:gd name="connsiteX160" fmla="*/ 6809795 w 7918980"/>
              <a:gd name="connsiteY160" fmla="*/ 5973994 h 6858000"/>
              <a:gd name="connsiteX161" fmla="*/ 6810756 w 7918980"/>
              <a:gd name="connsiteY161" fmla="*/ 6089693 h 6858000"/>
              <a:gd name="connsiteX162" fmla="*/ 6814601 w 7918980"/>
              <a:gd name="connsiteY162" fmla="*/ 6224938 h 6858000"/>
              <a:gd name="connsiteX163" fmla="*/ 6840137 w 7918980"/>
              <a:gd name="connsiteY163" fmla="*/ 6370251 h 6858000"/>
              <a:gd name="connsiteX164" fmla="*/ 6863777 w 7918980"/>
              <a:gd name="connsiteY164" fmla="*/ 6541313 h 6858000"/>
              <a:gd name="connsiteX165" fmla="*/ 6868355 w 7918980"/>
              <a:gd name="connsiteY165" fmla="*/ 6640957 h 6858000"/>
              <a:gd name="connsiteX166" fmla="*/ 6881422 w 7918980"/>
              <a:gd name="connsiteY166" fmla="*/ 6705297 h 6858000"/>
              <a:gd name="connsiteX167" fmla="*/ 6894105 w 7918980"/>
              <a:gd name="connsiteY167" fmla="*/ 6759582 h 6858000"/>
              <a:gd name="connsiteX168" fmla="*/ 6892152 w 7918980"/>
              <a:gd name="connsiteY168" fmla="*/ 6817746 h 6858000"/>
              <a:gd name="connsiteX169" fmla="*/ 6895302 w 7918980"/>
              <a:gd name="connsiteY169" fmla="*/ 6843646 h 6858000"/>
              <a:gd name="connsiteX170" fmla="*/ 6914368 w 7918980"/>
              <a:gd name="connsiteY170" fmla="*/ 6857998 h 6858000"/>
              <a:gd name="connsiteX171" fmla="*/ 7549620 w 7918980"/>
              <a:gd name="connsiteY171" fmla="*/ 6857998 h 6858000"/>
              <a:gd name="connsiteX172" fmla="*/ 7918980 w 7918980"/>
              <a:gd name="connsiteY172" fmla="*/ 6857998 h 6858000"/>
              <a:gd name="connsiteX173" fmla="*/ 7918980 w 7918980"/>
              <a:gd name="connsiteY173" fmla="*/ 6858000 h 6858000"/>
              <a:gd name="connsiteX174" fmla="*/ 7549620 w 7918980"/>
              <a:gd name="connsiteY174" fmla="*/ 6858000 h 6858000"/>
              <a:gd name="connsiteX175" fmla="*/ 6658851 w 7918980"/>
              <a:gd name="connsiteY175" fmla="*/ 6858000 h 6858000"/>
              <a:gd name="connsiteX176" fmla="*/ 2092387 w 7918980"/>
              <a:gd name="connsiteY176" fmla="*/ 6858000 h 6858000"/>
              <a:gd name="connsiteX177" fmla="*/ 1822980 w 7918980"/>
              <a:gd name="connsiteY177" fmla="*/ 6858000 h 6858000"/>
              <a:gd name="connsiteX178" fmla="*/ 727500 w 7918980"/>
              <a:gd name="connsiteY178" fmla="*/ 6858000 h 6858000"/>
              <a:gd name="connsiteX179" fmla="*/ 504457 w 7918980"/>
              <a:gd name="connsiteY179" fmla="*/ 6858000 h 6858000"/>
              <a:gd name="connsiteX180" fmla="*/ 0 w 7918980"/>
              <a:gd name="connsiteY180" fmla="*/ 6858000 h 6858000"/>
              <a:gd name="connsiteX181" fmla="*/ 0 w 7918980"/>
              <a:gd name="connsiteY181" fmla="*/ 0 h 6858000"/>
              <a:gd name="connsiteX0" fmla="*/ 0 w 7918980"/>
              <a:gd name="connsiteY0" fmla="*/ 0 h 6858000"/>
              <a:gd name="connsiteX1" fmla="*/ 504457 w 7918980"/>
              <a:gd name="connsiteY1" fmla="*/ 0 h 6858000"/>
              <a:gd name="connsiteX2" fmla="*/ 727500 w 7918980"/>
              <a:gd name="connsiteY2" fmla="*/ 0 h 6858000"/>
              <a:gd name="connsiteX3" fmla="*/ 1822980 w 7918980"/>
              <a:gd name="connsiteY3" fmla="*/ 0 h 6858000"/>
              <a:gd name="connsiteX4" fmla="*/ 2092387 w 7918980"/>
              <a:gd name="connsiteY4" fmla="*/ 0 h 6858000"/>
              <a:gd name="connsiteX5" fmla="*/ 7076514 w 7918980"/>
              <a:gd name="connsiteY5" fmla="*/ 0 h 6858000"/>
              <a:gd name="connsiteX6" fmla="*/ 7264525 w 7918980"/>
              <a:gd name="connsiteY6" fmla="*/ 0 h 6858000"/>
              <a:gd name="connsiteX7" fmla="*/ 7390497 w 7918980"/>
              <a:gd name="connsiteY7" fmla="*/ 0 h 6858000"/>
              <a:gd name="connsiteX8" fmla="*/ 7389918 w 7918980"/>
              <a:gd name="connsiteY8" fmla="*/ 1705 h 6858000"/>
              <a:gd name="connsiteX9" fmla="*/ 7374574 w 7918980"/>
              <a:gd name="connsiteY9" fmla="*/ 17287 h 6858000"/>
              <a:gd name="connsiteX10" fmla="*/ 7368621 w 7918980"/>
              <a:gd name="connsiteY10" fmla="*/ 130336 h 6858000"/>
              <a:gd name="connsiteX11" fmla="*/ 7361269 w 7918980"/>
              <a:gd name="connsiteY11" fmla="*/ 187093 h 6858000"/>
              <a:gd name="connsiteX12" fmla="*/ 7368770 w 7918980"/>
              <a:gd name="connsiteY12" fmla="*/ 265704 h 6858000"/>
              <a:gd name="connsiteX13" fmla="*/ 7365293 w 7918980"/>
              <a:gd name="connsiteY13" fmla="*/ 354566 h 6858000"/>
              <a:gd name="connsiteX14" fmla="*/ 7347106 w 7918980"/>
              <a:gd name="connsiteY14" fmla="*/ 472000 h 6858000"/>
              <a:gd name="connsiteX15" fmla="*/ 7345150 w 7918980"/>
              <a:gd name="connsiteY15" fmla="*/ 473782 h 6858000"/>
              <a:gd name="connsiteX16" fmla="*/ 7344778 w 7918980"/>
              <a:gd name="connsiteY16" fmla="*/ 491380 h 6858000"/>
              <a:gd name="connsiteX17" fmla="*/ 7359399 w 7918980"/>
              <a:gd name="connsiteY17" fmla="*/ 531675 h 6858000"/>
              <a:gd name="connsiteX18" fmla="*/ 7356415 w 7918980"/>
              <a:gd name="connsiteY18" fmla="*/ 536015 h 6858000"/>
              <a:gd name="connsiteX19" fmla="*/ 7361068 w 7918980"/>
              <a:gd name="connsiteY19" fmla="*/ 572092 h 6858000"/>
              <a:gd name="connsiteX20" fmla="*/ 7359041 w 7918980"/>
              <a:gd name="connsiteY20" fmla="*/ 572511 h 6858000"/>
              <a:gd name="connsiteX21" fmla="*/ 7351198 w 7918980"/>
              <a:gd name="connsiteY21" fmla="*/ 582332 h 6858000"/>
              <a:gd name="connsiteX22" fmla="*/ 7340991 w 7918980"/>
              <a:gd name="connsiteY22" fmla="*/ 601285 h 6858000"/>
              <a:gd name="connsiteX23" fmla="*/ 7296154 w 7918980"/>
              <a:gd name="connsiteY23" fmla="*/ 681608 h 6858000"/>
              <a:gd name="connsiteX24" fmla="*/ 7295943 w 7918980"/>
              <a:gd name="connsiteY24" fmla="*/ 689151 h 6858000"/>
              <a:gd name="connsiteX25" fmla="*/ 7295465 w 7918980"/>
              <a:gd name="connsiteY25" fmla="*/ 689289 h 6858000"/>
              <a:gd name="connsiteX26" fmla="*/ 7294306 w 7918980"/>
              <a:gd name="connsiteY26" fmla="*/ 697222 h 6858000"/>
              <a:gd name="connsiteX27" fmla="*/ 7295144 w 7918980"/>
              <a:gd name="connsiteY27" fmla="*/ 717531 h 6858000"/>
              <a:gd name="connsiteX28" fmla="*/ 7291871 w 7918980"/>
              <a:gd name="connsiteY28" fmla="*/ 722494 h 6858000"/>
              <a:gd name="connsiteX29" fmla="*/ 7286061 w 7918980"/>
              <a:gd name="connsiteY29" fmla="*/ 724368 h 6858000"/>
              <a:gd name="connsiteX30" fmla="*/ 7269961 w 7918980"/>
              <a:gd name="connsiteY30" fmla="*/ 752692 h 6858000"/>
              <a:gd name="connsiteX31" fmla="*/ 7240170 w 7918980"/>
              <a:gd name="connsiteY31" fmla="*/ 816346 h 6858000"/>
              <a:gd name="connsiteX32" fmla="*/ 7211938 w 7918980"/>
              <a:gd name="connsiteY32" fmla="*/ 889417 h 6858000"/>
              <a:gd name="connsiteX33" fmla="*/ 7130024 w 7918980"/>
              <a:gd name="connsiteY33" fmla="*/ 1063288 h 6858000"/>
              <a:gd name="connsiteX34" fmla="*/ 7126817 w 7918980"/>
              <a:gd name="connsiteY34" fmla="*/ 1157176 h 6858000"/>
              <a:gd name="connsiteX35" fmla="*/ 7109474 w 7918980"/>
              <a:gd name="connsiteY35" fmla="*/ 1210776 h 6858000"/>
              <a:gd name="connsiteX36" fmla="*/ 7105443 w 7918980"/>
              <a:gd name="connsiteY36" fmla="*/ 1301993 h 6858000"/>
              <a:gd name="connsiteX37" fmla="*/ 7075215 w 7918980"/>
              <a:gd name="connsiteY37" fmla="*/ 1360879 h 6858000"/>
              <a:gd name="connsiteX38" fmla="*/ 7067477 w 7918980"/>
              <a:gd name="connsiteY38" fmla="*/ 1404045 h 6858000"/>
              <a:gd name="connsiteX39" fmla="*/ 7046803 w 7918980"/>
              <a:gd name="connsiteY39" fmla="*/ 1429568 h 6858000"/>
              <a:gd name="connsiteX40" fmla="*/ 7047831 w 7918980"/>
              <a:gd name="connsiteY40" fmla="*/ 1430305 h 6858000"/>
              <a:gd name="connsiteX41" fmla="*/ 7035374 w 7918980"/>
              <a:gd name="connsiteY41" fmla="*/ 1463304 h 6858000"/>
              <a:gd name="connsiteX42" fmla="*/ 7032938 w 7918980"/>
              <a:gd name="connsiteY42" fmla="*/ 1514846 h 6858000"/>
              <a:gd name="connsiteX43" fmla="*/ 7029397 w 7918980"/>
              <a:gd name="connsiteY43" fmla="*/ 1519731 h 6858000"/>
              <a:gd name="connsiteX44" fmla="*/ 7029620 w 7918980"/>
              <a:gd name="connsiteY44" fmla="*/ 1519929 h 6858000"/>
              <a:gd name="connsiteX45" fmla="*/ 7030612 w 7918980"/>
              <a:gd name="connsiteY45" fmla="*/ 1546022 h 6858000"/>
              <a:gd name="connsiteX46" fmla="*/ 7035010 w 7918980"/>
              <a:gd name="connsiteY46" fmla="*/ 1578752 h 6858000"/>
              <a:gd name="connsiteX47" fmla="*/ 7026513 w 7918980"/>
              <a:gd name="connsiteY47" fmla="*/ 1647555 h 6858000"/>
              <a:gd name="connsiteX48" fmla="*/ 7013857 w 7918980"/>
              <a:gd name="connsiteY48" fmla="*/ 1715685 h 6858000"/>
              <a:gd name="connsiteX49" fmla="*/ 7007215 w 7918980"/>
              <a:gd name="connsiteY49" fmla="*/ 1740358 h 6858000"/>
              <a:gd name="connsiteX50" fmla="*/ 7004455 w 7918980"/>
              <a:gd name="connsiteY50" fmla="*/ 1784314 h 6858000"/>
              <a:gd name="connsiteX51" fmla="*/ 7008825 w 7918980"/>
              <a:gd name="connsiteY51" fmla="*/ 1804434 h 6858000"/>
              <a:gd name="connsiteX52" fmla="*/ 7008048 w 7918980"/>
              <a:gd name="connsiteY52" fmla="*/ 1805316 h 6858000"/>
              <a:gd name="connsiteX53" fmla="*/ 7011573 w 7918980"/>
              <a:gd name="connsiteY53" fmla="*/ 1807109 h 6858000"/>
              <a:gd name="connsiteX54" fmla="*/ 7008900 w 7918980"/>
              <a:gd name="connsiteY54" fmla="*/ 1821003 h 6858000"/>
              <a:gd name="connsiteX55" fmla="*/ 7006523 w 7918980"/>
              <a:gd name="connsiteY55" fmla="*/ 1824832 h 6858000"/>
              <a:gd name="connsiteX56" fmla="*/ 7005215 w 7918980"/>
              <a:gd name="connsiteY56" fmla="*/ 1830429 h 6858000"/>
              <a:gd name="connsiteX57" fmla="*/ 7005505 w 7918980"/>
              <a:gd name="connsiteY57" fmla="*/ 1830569 h 6858000"/>
              <a:gd name="connsiteX58" fmla="*/ 7003643 w 7918980"/>
              <a:gd name="connsiteY58" fmla="*/ 1835810 h 6858000"/>
              <a:gd name="connsiteX59" fmla="*/ 6990432 w 7918980"/>
              <a:gd name="connsiteY59" fmla="*/ 1861483 h 6858000"/>
              <a:gd name="connsiteX60" fmla="*/ 6997246 w 7918980"/>
              <a:gd name="connsiteY60" fmla="*/ 1892417 h 6858000"/>
              <a:gd name="connsiteX61" fmla="*/ 7012242 w 7918980"/>
              <a:gd name="connsiteY61" fmla="*/ 1895114 h 6858000"/>
              <a:gd name="connsiteX62" fmla="*/ 7010080 w 7918980"/>
              <a:gd name="connsiteY62" fmla="*/ 1899379 h 6858000"/>
              <a:gd name="connsiteX63" fmla="*/ 7003451 w 7918980"/>
              <a:gd name="connsiteY63" fmla="*/ 1907867 h 6858000"/>
              <a:gd name="connsiteX64" fmla="*/ 7004341 w 7918980"/>
              <a:gd name="connsiteY64" fmla="*/ 1910265 h 6858000"/>
              <a:gd name="connsiteX65" fmla="*/ 7001248 w 7918980"/>
              <a:gd name="connsiteY65" fmla="*/ 1935584 h 6858000"/>
              <a:gd name="connsiteX66" fmla="*/ 7006599 w 7918980"/>
              <a:gd name="connsiteY66" fmla="*/ 1942021 h 6858000"/>
              <a:gd name="connsiteX67" fmla="*/ 6985020 w 7918980"/>
              <a:gd name="connsiteY67" fmla="*/ 1967551 h 6858000"/>
              <a:gd name="connsiteX68" fmla="*/ 6949577 w 7918980"/>
              <a:gd name="connsiteY68" fmla="*/ 2024270 h 6858000"/>
              <a:gd name="connsiteX69" fmla="*/ 6942508 w 7918980"/>
              <a:gd name="connsiteY69" fmla="*/ 2107942 h 6858000"/>
              <a:gd name="connsiteX70" fmla="*/ 6933336 w 7918980"/>
              <a:gd name="connsiteY70" fmla="*/ 2193455 h 6858000"/>
              <a:gd name="connsiteX71" fmla="*/ 6927972 w 7918980"/>
              <a:gd name="connsiteY71" fmla="*/ 2260088 h 6858000"/>
              <a:gd name="connsiteX72" fmla="*/ 6909058 w 7918980"/>
              <a:gd name="connsiteY72" fmla="*/ 2296008 h 6858000"/>
              <a:gd name="connsiteX73" fmla="*/ 6901810 w 7918980"/>
              <a:gd name="connsiteY73" fmla="*/ 2305564 h 6858000"/>
              <a:gd name="connsiteX74" fmla="*/ 6904482 w 7918980"/>
              <a:gd name="connsiteY74" fmla="*/ 2320214 h 6858000"/>
              <a:gd name="connsiteX75" fmla="*/ 6891885 w 7918980"/>
              <a:gd name="connsiteY75" fmla="*/ 2417011 h 6858000"/>
              <a:gd name="connsiteX76" fmla="*/ 6884970 w 7918980"/>
              <a:gd name="connsiteY76" fmla="*/ 2454207 h 6858000"/>
              <a:gd name="connsiteX77" fmla="*/ 6882954 w 7918980"/>
              <a:gd name="connsiteY77" fmla="*/ 2487203 h 6858000"/>
              <a:gd name="connsiteX78" fmla="*/ 6871484 w 7918980"/>
              <a:gd name="connsiteY78" fmla="*/ 2512282 h 6858000"/>
              <a:gd name="connsiteX79" fmla="*/ 6872496 w 7918980"/>
              <a:gd name="connsiteY79" fmla="*/ 2514318 h 6858000"/>
              <a:gd name="connsiteX80" fmla="*/ 6898111 w 7918980"/>
              <a:gd name="connsiteY80" fmla="*/ 2574334 h 6858000"/>
              <a:gd name="connsiteX81" fmla="*/ 6897017 w 7918980"/>
              <a:gd name="connsiteY81" fmla="*/ 2579877 h 6858000"/>
              <a:gd name="connsiteX82" fmla="*/ 6897171 w 7918980"/>
              <a:gd name="connsiteY82" fmla="*/ 2608928 h 6858000"/>
              <a:gd name="connsiteX83" fmla="*/ 6896584 w 7918980"/>
              <a:gd name="connsiteY83" fmla="*/ 2613111 h 6858000"/>
              <a:gd name="connsiteX84" fmla="*/ 6888164 w 7918980"/>
              <a:gd name="connsiteY84" fmla="*/ 2621996 h 6858000"/>
              <a:gd name="connsiteX85" fmla="*/ 6890652 w 7918980"/>
              <a:gd name="connsiteY85" fmla="*/ 2634265 h 6858000"/>
              <a:gd name="connsiteX86" fmla="*/ 6882034 w 7918980"/>
              <a:gd name="connsiteY86" fmla="*/ 2647237 h 6858000"/>
              <a:gd name="connsiteX87" fmla="*/ 6888195 w 7918980"/>
              <a:gd name="connsiteY87" fmla="*/ 2650786 h 6858000"/>
              <a:gd name="connsiteX88" fmla="*/ 6894052 w 7918980"/>
              <a:gd name="connsiteY88" fmla="*/ 2661993 h 6858000"/>
              <a:gd name="connsiteX89" fmla="*/ 6885953 w 7918980"/>
              <a:gd name="connsiteY89" fmla="*/ 2670949 h 6858000"/>
              <a:gd name="connsiteX90" fmla="*/ 6880156 w 7918980"/>
              <a:gd name="connsiteY90" fmla="*/ 2690255 h 6858000"/>
              <a:gd name="connsiteX91" fmla="*/ 6881009 w 7918980"/>
              <a:gd name="connsiteY91" fmla="*/ 2695683 h 6858000"/>
              <a:gd name="connsiteX92" fmla="*/ 6870001 w 7918980"/>
              <a:gd name="connsiteY92" fmla="*/ 2713964 h 6858000"/>
              <a:gd name="connsiteX93" fmla="*/ 6864441 w 7918980"/>
              <a:gd name="connsiteY93" fmla="*/ 2730175 h 6858000"/>
              <a:gd name="connsiteX94" fmla="*/ 6875107 w 7918980"/>
              <a:gd name="connsiteY94" fmla="*/ 2763497 h 6858000"/>
              <a:gd name="connsiteX95" fmla="*/ 6837349 w 7918980"/>
              <a:gd name="connsiteY95" fmla="*/ 3051539 h 6858000"/>
              <a:gd name="connsiteX96" fmla="*/ 6835698 w 7918980"/>
              <a:gd name="connsiteY96" fmla="*/ 3060333 h 6858000"/>
              <a:gd name="connsiteX97" fmla="*/ 6837785 w 7918980"/>
              <a:gd name="connsiteY97" fmla="*/ 3065434 h 6858000"/>
              <a:gd name="connsiteX98" fmla="*/ 6834476 w 7918980"/>
              <a:gd name="connsiteY98" fmla="*/ 3066836 h 6858000"/>
              <a:gd name="connsiteX99" fmla="*/ 6831096 w 7918980"/>
              <a:gd name="connsiteY99" fmla="*/ 3084834 h 6858000"/>
              <a:gd name="connsiteX100" fmla="*/ 6831305 w 7918980"/>
              <a:gd name="connsiteY100" fmla="*/ 3097259 h 6858000"/>
              <a:gd name="connsiteX101" fmla="*/ 6828050 w 7918980"/>
              <a:gd name="connsiteY101" fmla="*/ 3101053 h 6858000"/>
              <a:gd name="connsiteX102" fmla="*/ 6827093 w 7918980"/>
              <a:gd name="connsiteY102" fmla="*/ 3106151 h 6858000"/>
              <a:gd name="connsiteX103" fmla="*/ 6833251 w 7918980"/>
              <a:gd name="connsiteY103" fmla="*/ 3116747 h 6858000"/>
              <a:gd name="connsiteX104" fmla="*/ 6825921 w 7918980"/>
              <a:gd name="connsiteY104" fmla="*/ 3151828 h 6858000"/>
              <a:gd name="connsiteX105" fmla="*/ 6825863 w 7918980"/>
              <a:gd name="connsiteY105" fmla="*/ 3180546 h 6858000"/>
              <a:gd name="connsiteX106" fmla="*/ 6839691 w 7918980"/>
              <a:gd name="connsiteY106" fmla="*/ 3258677 h 6858000"/>
              <a:gd name="connsiteX107" fmla="*/ 6840898 w 7918980"/>
              <a:gd name="connsiteY107" fmla="*/ 3262610 h 6858000"/>
              <a:gd name="connsiteX108" fmla="*/ 6834652 w 7918980"/>
              <a:gd name="connsiteY108" fmla="*/ 3277179 h 6858000"/>
              <a:gd name="connsiteX109" fmla="*/ 6832324 w 7918980"/>
              <a:gd name="connsiteY109" fmla="*/ 3278130 h 6858000"/>
              <a:gd name="connsiteX110" fmla="*/ 6849750 w 7918980"/>
              <a:gd name="connsiteY110" fmla="*/ 3325671 h 6858000"/>
              <a:gd name="connsiteX111" fmla="*/ 6847551 w 7918980"/>
              <a:gd name="connsiteY111" fmla="*/ 3332072 h 6858000"/>
              <a:gd name="connsiteX112" fmla="*/ 6864685 w 7918980"/>
              <a:gd name="connsiteY112" fmla="*/ 3362948 h 6858000"/>
              <a:gd name="connsiteX113" fmla="*/ 6870457 w 7918980"/>
              <a:gd name="connsiteY113" fmla="*/ 3378959 h 6858000"/>
              <a:gd name="connsiteX114" fmla="*/ 6883738 w 7918980"/>
              <a:gd name="connsiteY114" fmla="*/ 3407057 h 6858000"/>
              <a:gd name="connsiteX115" fmla="*/ 6881948 w 7918980"/>
              <a:gd name="connsiteY115" fmla="*/ 3409825 h 6858000"/>
              <a:gd name="connsiteX116" fmla="*/ 6885647 w 7918980"/>
              <a:gd name="connsiteY116" fmla="*/ 3415218 h 6858000"/>
              <a:gd name="connsiteX117" fmla="*/ 6883908 w 7918980"/>
              <a:gd name="connsiteY117" fmla="*/ 3419880 h 6858000"/>
              <a:gd name="connsiteX118" fmla="*/ 6885903 w 7918980"/>
              <a:gd name="connsiteY118" fmla="*/ 3424545 h 6858000"/>
              <a:gd name="connsiteX119" fmla="*/ 6887603 w 7918980"/>
              <a:gd name="connsiteY119" fmla="*/ 3476412 h 6858000"/>
              <a:gd name="connsiteX120" fmla="*/ 6892664 w 7918980"/>
              <a:gd name="connsiteY120" fmla="*/ 3486850 h 6858000"/>
              <a:gd name="connsiteX121" fmla="*/ 6886319 w 7918980"/>
              <a:gd name="connsiteY121" fmla="*/ 3496391 h 6858000"/>
              <a:gd name="connsiteX122" fmla="*/ 6893119 w 7918980"/>
              <a:gd name="connsiteY122" fmla="*/ 3531201 h 6858000"/>
              <a:gd name="connsiteX123" fmla="*/ 6902876 w 7918980"/>
              <a:gd name="connsiteY123" fmla="*/ 3542019 h 6858000"/>
              <a:gd name="connsiteX124" fmla="*/ 6910520 w 7918980"/>
              <a:gd name="connsiteY124" fmla="*/ 3552249 h 6858000"/>
              <a:gd name="connsiteX125" fmla="*/ 6910882 w 7918980"/>
              <a:gd name="connsiteY125" fmla="*/ 3553678 h 6858000"/>
              <a:gd name="connsiteX126" fmla="*/ 6914489 w 7918980"/>
              <a:gd name="connsiteY126" fmla="*/ 3568021 h 6858000"/>
              <a:gd name="connsiteX127" fmla="*/ 6914914 w 7918980"/>
              <a:gd name="connsiteY127" fmla="*/ 3569719 h 6858000"/>
              <a:gd name="connsiteX128" fmla="*/ 6912342 w 7918980"/>
              <a:gd name="connsiteY128" fmla="*/ 3586412 h 6858000"/>
              <a:gd name="connsiteX129" fmla="*/ 6915338 w 7918980"/>
              <a:gd name="connsiteY129" fmla="*/ 3597336 h 6858000"/>
              <a:gd name="connsiteX130" fmla="*/ 6907234 w 7918980"/>
              <a:gd name="connsiteY130" fmla="*/ 3606007 h 6858000"/>
              <a:gd name="connsiteX131" fmla="*/ 6907261 w 7918980"/>
              <a:gd name="connsiteY131" fmla="*/ 3641228 h 6858000"/>
              <a:gd name="connsiteX132" fmla="*/ 6914828 w 7918980"/>
              <a:gd name="connsiteY132" fmla="*/ 3653088 h 6858000"/>
              <a:gd name="connsiteX133" fmla="*/ 6920416 w 7918980"/>
              <a:gd name="connsiteY133" fmla="*/ 3664114 h 6858000"/>
              <a:gd name="connsiteX134" fmla="*/ 6920498 w 7918980"/>
              <a:gd name="connsiteY134" fmla="*/ 3665569 h 6858000"/>
              <a:gd name="connsiteX135" fmla="*/ 6922809 w 7918980"/>
              <a:gd name="connsiteY135" fmla="*/ 3707357 h 6858000"/>
              <a:gd name="connsiteX136" fmla="*/ 6937676 w 7918980"/>
              <a:gd name="connsiteY136" fmla="*/ 3778166 h 6858000"/>
              <a:gd name="connsiteX137" fmla="*/ 6958359 w 7918980"/>
              <a:gd name="connsiteY137" fmla="*/ 3878222 h 6858000"/>
              <a:gd name="connsiteX138" fmla="*/ 6953118 w 7918980"/>
              <a:gd name="connsiteY138" fmla="*/ 4048117 h 6858000"/>
              <a:gd name="connsiteX139" fmla="*/ 6913020 w 7918980"/>
              <a:gd name="connsiteY139" fmla="*/ 4219510 h 6858000"/>
              <a:gd name="connsiteX140" fmla="*/ 6915792 w 7918980"/>
              <a:gd name="connsiteY140" fmla="*/ 4411258 h 6858000"/>
              <a:gd name="connsiteX141" fmla="*/ 6907579 w 7918980"/>
              <a:gd name="connsiteY141" fmla="*/ 4488531 h 6858000"/>
              <a:gd name="connsiteX142" fmla="*/ 6907052 w 7918980"/>
              <a:gd name="connsiteY142" fmla="*/ 4539168 h 6858000"/>
              <a:gd name="connsiteX143" fmla="*/ 6891916 w 7918980"/>
              <a:gd name="connsiteY143" fmla="*/ 4625153 h 6858000"/>
              <a:gd name="connsiteX144" fmla="*/ 6882094 w 7918980"/>
              <a:gd name="connsiteY144" fmla="*/ 4733115 h 6858000"/>
              <a:gd name="connsiteX145" fmla="*/ 6860189 w 7918980"/>
              <a:gd name="connsiteY145" fmla="*/ 4844323 h 6858000"/>
              <a:gd name="connsiteX146" fmla="*/ 6843618 w 7918980"/>
              <a:gd name="connsiteY146" fmla="*/ 4877992 h 6858000"/>
              <a:gd name="connsiteX147" fmla="*/ 6829393 w 7918980"/>
              <a:gd name="connsiteY147" fmla="*/ 4925805 h 6858000"/>
              <a:gd name="connsiteX148" fmla="*/ 6794017 w 7918980"/>
              <a:gd name="connsiteY148" fmla="*/ 5009272 h 6858000"/>
              <a:gd name="connsiteX149" fmla="*/ 6786085 w 7918980"/>
              <a:gd name="connsiteY149" fmla="*/ 5111369 h 6858000"/>
              <a:gd name="connsiteX150" fmla="*/ 6799321 w 7918980"/>
              <a:gd name="connsiteY150" fmla="*/ 5210876 h 6858000"/>
              <a:gd name="connsiteX151" fmla="*/ 6803597 w 7918980"/>
              <a:gd name="connsiteY151" fmla="*/ 5269726 h 6858000"/>
              <a:gd name="connsiteX152" fmla="*/ 6820713 w 7918980"/>
              <a:gd name="connsiteY152" fmla="*/ 5464225 h 6858000"/>
              <a:gd name="connsiteX153" fmla="*/ 6824380 w 7918980"/>
              <a:gd name="connsiteY153" fmla="*/ 5594585 h 6858000"/>
              <a:gd name="connsiteX154" fmla="*/ 6806680 w 7918980"/>
              <a:gd name="connsiteY154" fmla="*/ 5667896 h 6858000"/>
              <a:gd name="connsiteX155" fmla="*/ 6791486 w 7918980"/>
              <a:gd name="connsiteY155" fmla="*/ 5769225 h 6858000"/>
              <a:gd name="connsiteX156" fmla="*/ 6792745 w 7918980"/>
              <a:gd name="connsiteY156" fmla="*/ 5823324 h 6858000"/>
              <a:gd name="connsiteX157" fmla="*/ 6789109 w 7918980"/>
              <a:gd name="connsiteY157" fmla="*/ 5862699 h 6858000"/>
              <a:gd name="connsiteX158" fmla="*/ 6793675 w 7918980"/>
              <a:gd name="connsiteY158" fmla="*/ 5906467 h 6858000"/>
              <a:gd name="connsiteX159" fmla="*/ 6814548 w 7918980"/>
              <a:gd name="connsiteY159" fmla="*/ 5939847 h 6858000"/>
              <a:gd name="connsiteX160" fmla="*/ 6809795 w 7918980"/>
              <a:gd name="connsiteY160" fmla="*/ 5973994 h 6858000"/>
              <a:gd name="connsiteX161" fmla="*/ 6810756 w 7918980"/>
              <a:gd name="connsiteY161" fmla="*/ 6089693 h 6858000"/>
              <a:gd name="connsiteX162" fmla="*/ 6814601 w 7918980"/>
              <a:gd name="connsiteY162" fmla="*/ 6224938 h 6858000"/>
              <a:gd name="connsiteX163" fmla="*/ 6840137 w 7918980"/>
              <a:gd name="connsiteY163" fmla="*/ 6370251 h 6858000"/>
              <a:gd name="connsiteX164" fmla="*/ 6863777 w 7918980"/>
              <a:gd name="connsiteY164" fmla="*/ 6541313 h 6858000"/>
              <a:gd name="connsiteX165" fmla="*/ 6868355 w 7918980"/>
              <a:gd name="connsiteY165" fmla="*/ 6640957 h 6858000"/>
              <a:gd name="connsiteX166" fmla="*/ 6881422 w 7918980"/>
              <a:gd name="connsiteY166" fmla="*/ 6705297 h 6858000"/>
              <a:gd name="connsiteX167" fmla="*/ 6894105 w 7918980"/>
              <a:gd name="connsiteY167" fmla="*/ 6759582 h 6858000"/>
              <a:gd name="connsiteX168" fmla="*/ 6892152 w 7918980"/>
              <a:gd name="connsiteY168" fmla="*/ 6817746 h 6858000"/>
              <a:gd name="connsiteX169" fmla="*/ 6895302 w 7918980"/>
              <a:gd name="connsiteY169" fmla="*/ 6843646 h 6858000"/>
              <a:gd name="connsiteX170" fmla="*/ 6914368 w 7918980"/>
              <a:gd name="connsiteY170" fmla="*/ 6857998 h 6858000"/>
              <a:gd name="connsiteX171" fmla="*/ 7549620 w 7918980"/>
              <a:gd name="connsiteY171" fmla="*/ 6857998 h 6858000"/>
              <a:gd name="connsiteX172" fmla="*/ 7918980 w 7918980"/>
              <a:gd name="connsiteY172" fmla="*/ 6857998 h 6858000"/>
              <a:gd name="connsiteX173" fmla="*/ 7918980 w 7918980"/>
              <a:gd name="connsiteY173" fmla="*/ 6858000 h 6858000"/>
              <a:gd name="connsiteX174" fmla="*/ 7549620 w 7918980"/>
              <a:gd name="connsiteY174" fmla="*/ 6858000 h 6858000"/>
              <a:gd name="connsiteX175" fmla="*/ 6658851 w 7918980"/>
              <a:gd name="connsiteY175" fmla="*/ 6858000 h 6858000"/>
              <a:gd name="connsiteX176" fmla="*/ 2092387 w 7918980"/>
              <a:gd name="connsiteY176" fmla="*/ 6858000 h 6858000"/>
              <a:gd name="connsiteX177" fmla="*/ 1822980 w 7918980"/>
              <a:gd name="connsiteY177" fmla="*/ 6858000 h 6858000"/>
              <a:gd name="connsiteX178" fmla="*/ 727500 w 7918980"/>
              <a:gd name="connsiteY178" fmla="*/ 6858000 h 6858000"/>
              <a:gd name="connsiteX179" fmla="*/ 504457 w 7918980"/>
              <a:gd name="connsiteY179" fmla="*/ 6858000 h 6858000"/>
              <a:gd name="connsiteX180" fmla="*/ 0 w 7918980"/>
              <a:gd name="connsiteY180" fmla="*/ 6858000 h 6858000"/>
              <a:gd name="connsiteX181" fmla="*/ 0 w 7918980"/>
              <a:gd name="connsiteY18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</a:cxnLst>
            <a:rect l="l" t="t" r="r" b="b"/>
            <a:pathLst>
              <a:path w="7918980" h="6858000">
                <a:moveTo>
                  <a:pt x="0" y="0"/>
                </a:moveTo>
                <a:lnTo>
                  <a:pt x="504457" y="0"/>
                </a:lnTo>
                <a:lnTo>
                  <a:pt x="727500" y="0"/>
                </a:lnTo>
                <a:lnTo>
                  <a:pt x="1822980" y="0"/>
                </a:lnTo>
                <a:lnTo>
                  <a:pt x="2092387" y="0"/>
                </a:lnTo>
                <a:lnTo>
                  <a:pt x="7076514" y="0"/>
                </a:lnTo>
                <a:lnTo>
                  <a:pt x="7264525" y="0"/>
                </a:lnTo>
                <a:lnTo>
                  <a:pt x="7390497" y="0"/>
                </a:lnTo>
                <a:lnTo>
                  <a:pt x="7389918" y="1705"/>
                </a:lnTo>
                <a:cubicBezTo>
                  <a:pt x="7386106" y="8440"/>
                  <a:pt x="7381092" y="13784"/>
                  <a:pt x="7374574" y="17287"/>
                </a:cubicBezTo>
                <a:cubicBezTo>
                  <a:pt x="7385344" y="82036"/>
                  <a:pt x="7333329" y="69804"/>
                  <a:pt x="7368621" y="130336"/>
                </a:cubicBezTo>
                <a:cubicBezTo>
                  <a:pt x="7349933" y="117589"/>
                  <a:pt x="7359958" y="162458"/>
                  <a:pt x="7361269" y="187093"/>
                </a:cubicBezTo>
                <a:cubicBezTo>
                  <a:pt x="7359185" y="226511"/>
                  <a:pt x="7368702" y="205530"/>
                  <a:pt x="7368770" y="265704"/>
                </a:cubicBezTo>
                <a:cubicBezTo>
                  <a:pt x="7365276" y="317533"/>
                  <a:pt x="7366793" y="325288"/>
                  <a:pt x="7365293" y="354566"/>
                </a:cubicBezTo>
                <a:lnTo>
                  <a:pt x="7347106" y="472000"/>
                </a:lnTo>
                <a:lnTo>
                  <a:pt x="7345150" y="473782"/>
                </a:lnTo>
                <a:cubicBezTo>
                  <a:pt x="7340827" y="482008"/>
                  <a:pt x="7341662" y="487340"/>
                  <a:pt x="7344778" y="491380"/>
                </a:cubicBezTo>
                <a:lnTo>
                  <a:pt x="7359399" y="531675"/>
                </a:lnTo>
                <a:lnTo>
                  <a:pt x="7356415" y="536015"/>
                </a:lnTo>
                <a:lnTo>
                  <a:pt x="7361068" y="572092"/>
                </a:lnTo>
                <a:lnTo>
                  <a:pt x="7359041" y="572511"/>
                </a:lnTo>
                <a:cubicBezTo>
                  <a:pt x="7354591" y="574271"/>
                  <a:pt x="7351509" y="577121"/>
                  <a:pt x="7351198" y="582332"/>
                </a:cubicBezTo>
                <a:cubicBezTo>
                  <a:pt x="7320982" y="573171"/>
                  <a:pt x="7339242" y="585107"/>
                  <a:pt x="7340991" y="601285"/>
                </a:cubicBezTo>
                <a:cubicBezTo>
                  <a:pt x="7331818" y="617831"/>
                  <a:pt x="7303664" y="666964"/>
                  <a:pt x="7296154" y="681608"/>
                </a:cubicBezTo>
                <a:cubicBezTo>
                  <a:pt x="7296082" y="684122"/>
                  <a:pt x="7296013" y="686637"/>
                  <a:pt x="7295943" y="689151"/>
                </a:cubicBezTo>
                <a:lnTo>
                  <a:pt x="7295465" y="689289"/>
                </a:lnTo>
                <a:cubicBezTo>
                  <a:pt x="7294414" y="690905"/>
                  <a:pt x="7293966" y="693376"/>
                  <a:pt x="7294306" y="697222"/>
                </a:cubicBezTo>
                <a:cubicBezTo>
                  <a:pt x="7294586" y="703992"/>
                  <a:pt x="7294864" y="710761"/>
                  <a:pt x="7295144" y="717531"/>
                </a:cubicBezTo>
                <a:lnTo>
                  <a:pt x="7291871" y="722494"/>
                </a:lnTo>
                <a:lnTo>
                  <a:pt x="7286061" y="724368"/>
                </a:lnTo>
                <a:lnTo>
                  <a:pt x="7269961" y="752692"/>
                </a:lnTo>
                <a:cubicBezTo>
                  <a:pt x="7277671" y="764380"/>
                  <a:pt x="7245699" y="808083"/>
                  <a:pt x="7240170" y="816346"/>
                </a:cubicBezTo>
                <a:lnTo>
                  <a:pt x="7211938" y="889417"/>
                </a:lnTo>
                <a:cubicBezTo>
                  <a:pt x="7143471" y="969963"/>
                  <a:pt x="7144887" y="1005331"/>
                  <a:pt x="7130024" y="1063288"/>
                </a:cubicBezTo>
                <a:cubicBezTo>
                  <a:pt x="7136312" y="1111028"/>
                  <a:pt x="7140076" y="1110140"/>
                  <a:pt x="7126817" y="1157176"/>
                </a:cubicBezTo>
                <a:cubicBezTo>
                  <a:pt x="7124083" y="1192124"/>
                  <a:pt x="7124864" y="1197232"/>
                  <a:pt x="7109474" y="1210776"/>
                </a:cubicBezTo>
                <a:lnTo>
                  <a:pt x="7105443" y="1301993"/>
                </a:lnTo>
                <a:lnTo>
                  <a:pt x="7075215" y="1360879"/>
                </a:lnTo>
                <a:lnTo>
                  <a:pt x="7067477" y="1404045"/>
                </a:lnTo>
                <a:lnTo>
                  <a:pt x="7046803" y="1429568"/>
                </a:lnTo>
                <a:lnTo>
                  <a:pt x="7047831" y="1430305"/>
                </a:lnTo>
                <a:cubicBezTo>
                  <a:pt x="7049677" y="1432466"/>
                  <a:pt x="7037718" y="1459891"/>
                  <a:pt x="7035374" y="1463304"/>
                </a:cubicBezTo>
                <a:cubicBezTo>
                  <a:pt x="7032892" y="1477394"/>
                  <a:pt x="7036007" y="1501295"/>
                  <a:pt x="7032938" y="1514846"/>
                </a:cubicBezTo>
                <a:lnTo>
                  <a:pt x="7029397" y="1519731"/>
                </a:lnTo>
                <a:lnTo>
                  <a:pt x="7029620" y="1519929"/>
                </a:lnTo>
                <a:cubicBezTo>
                  <a:pt x="7029470" y="1521210"/>
                  <a:pt x="7032690" y="1543635"/>
                  <a:pt x="7030612" y="1546022"/>
                </a:cubicBezTo>
                <a:lnTo>
                  <a:pt x="7035010" y="1578752"/>
                </a:lnTo>
                <a:cubicBezTo>
                  <a:pt x="7029127" y="1605585"/>
                  <a:pt x="7049361" y="1622803"/>
                  <a:pt x="7026513" y="1647555"/>
                </a:cubicBezTo>
                <a:cubicBezTo>
                  <a:pt x="7021108" y="1672675"/>
                  <a:pt x="7026193" y="1694404"/>
                  <a:pt x="7013857" y="1715685"/>
                </a:cubicBezTo>
                <a:cubicBezTo>
                  <a:pt x="7019795" y="1724301"/>
                  <a:pt x="7021078" y="1732435"/>
                  <a:pt x="7007215" y="1740358"/>
                </a:cubicBezTo>
                <a:cubicBezTo>
                  <a:pt x="7005605" y="1763793"/>
                  <a:pt x="7021348" y="1769422"/>
                  <a:pt x="7004455" y="1784314"/>
                </a:cubicBezTo>
                <a:cubicBezTo>
                  <a:pt x="7028967" y="1797417"/>
                  <a:pt x="7018226" y="1798221"/>
                  <a:pt x="7008825" y="1804434"/>
                </a:cubicBezTo>
                <a:lnTo>
                  <a:pt x="7008048" y="1805316"/>
                </a:lnTo>
                <a:lnTo>
                  <a:pt x="7011573" y="1807109"/>
                </a:lnTo>
                <a:lnTo>
                  <a:pt x="7008900" y="1821003"/>
                </a:lnTo>
                <a:lnTo>
                  <a:pt x="7006523" y="1824832"/>
                </a:lnTo>
                <a:cubicBezTo>
                  <a:pt x="7005264" y="1827468"/>
                  <a:pt x="7004917" y="1829219"/>
                  <a:pt x="7005215" y="1830429"/>
                </a:cubicBezTo>
                <a:lnTo>
                  <a:pt x="7005505" y="1830569"/>
                </a:lnTo>
                <a:lnTo>
                  <a:pt x="7003643" y="1835810"/>
                </a:lnTo>
                <a:cubicBezTo>
                  <a:pt x="6999759" y="1844665"/>
                  <a:pt x="6995277" y="1853278"/>
                  <a:pt x="6990432" y="1861483"/>
                </a:cubicBezTo>
                <a:cubicBezTo>
                  <a:pt x="7002807" y="1866643"/>
                  <a:pt x="6989768" y="1884999"/>
                  <a:pt x="6997246" y="1892417"/>
                </a:cubicBezTo>
                <a:lnTo>
                  <a:pt x="7012242" y="1895114"/>
                </a:lnTo>
                <a:lnTo>
                  <a:pt x="7010080" y="1899379"/>
                </a:lnTo>
                <a:lnTo>
                  <a:pt x="7003451" y="1907867"/>
                </a:lnTo>
                <a:cubicBezTo>
                  <a:pt x="7002589" y="1909162"/>
                  <a:pt x="7002627" y="1909994"/>
                  <a:pt x="7004341" y="1910265"/>
                </a:cubicBezTo>
                <a:cubicBezTo>
                  <a:pt x="7003975" y="1914884"/>
                  <a:pt x="7000873" y="1930292"/>
                  <a:pt x="7001248" y="1935584"/>
                </a:cubicBezTo>
                <a:lnTo>
                  <a:pt x="7006599" y="1942021"/>
                </a:lnTo>
                <a:lnTo>
                  <a:pt x="6985020" y="1967551"/>
                </a:lnTo>
                <a:lnTo>
                  <a:pt x="6949577" y="2024270"/>
                </a:lnTo>
                <a:lnTo>
                  <a:pt x="6942508" y="2107942"/>
                </a:lnTo>
                <a:cubicBezTo>
                  <a:pt x="6912270" y="2138038"/>
                  <a:pt x="6933395" y="2159228"/>
                  <a:pt x="6933336" y="2193455"/>
                </a:cubicBezTo>
                <a:cubicBezTo>
                  <a:pt x="6924282" y="2220953"/>
                  <a:pt x="6933361" y="2224200"/>
                  <a:pt x="6927972" y="2260088"/>
                </a:cubicBezTo>
                <a:cubicBezTo>
                  <a:pt x="6923728" y="2275916"/>
                  <a:pt x="6917037" y="2285645"/>
                  <a:pt x="6909058" y="2296008"/>
                </a:cubicBezTo>
                <a:lnTo>
                  <a:pt x="6901810" y="2305564"/>
                </a:lnTo>
                <a:lnTo>
                  <a:pt x="6904482" y="2320214"/>
                </a:lnTo>
                <a:cubicBezTo>
                  <a:pt x="6902155" y="2355906"/>
                  <a:pt x="6895137" y="2394678"/>
                  <a:pt x="6891885" y="2417011"/>
                </a:cubicBezTo>
                <a:cubicBezTo>
                  <a:pt x="6880976" y="2426377"/>
                  <a:pt x="6897848" y="2456509"/>
                  <a:pt x="6884970" y="2454207"/>
                </a:cubicBezTo>
                <a:cubicBezTo>
                  <a:pt x="6890753" y="2464947"/>
                  <a:pt x="6887930" y="2476105"/>
                  <a:pt x="6882954" y="2487203"/>
                </a:cubicBezTo>
                <a:lnTo>
                  <a:pt x="6871484" y="2512282"/>
                </a:lnTo>
                <a:lnTo>
                  <a:pt x="6872496" y="2514318"/>
                </a:lnTo>
                <a:lnTo>
                  <a:pt x="6898111" y="2574334"/>
                </a:lnTo>
                <a:lnTo>
                  <a:pt x="6897017" y="2579877"/>
                </a:lnTo>
                <a:cubicBezTo>
                  <a:pt x="6896861" y="2585644"/>
                  <a:pt x="6897245" y="2603388"/>
                  <a:pt x="6897171" y="2608928"/>
                </a:cubicBezTo>
                <a:cubicBezTo>
                  <a:pt x="6896975" y="2610322"/>
                  <a:pt x="6896780" y="2611717"/>
                  <a:pt x="6896584" y="2613111"/>
                </a:cubicBezTo>
                <a:lnTo>
                  <a:pt x="6888164" y="2621996"/>
                </a:lnTo>
                <a:lnTo>
                  <a:pt x="6890652" y="2634265"/>
                </a:lnTo>
                <a:lnTo>
                  <a:pt x="6882034" y="2647237"/>
                </a:lnTo>
                <a:cubicBezTo>
                  <a:pt x="6884287" y="2648158"/>
                  <a:pt x="6886365" y="2649356"/>
                  <a:pt x="6888195" y="2650786"/>
                </a:cubicBezTo>
                <a:lnTo>
                  <a:pt x="6894052" y="2661993"/>
                </a:lnTo>
                <a:lnTo>
                  <a:pt x="6885953" y="2670949"/>
                </a:lnTo>
                <a:cubicBezTo>
                  <a:pt x="6898507" y="2672007"/>
                  <a:pt x="6883930" y="2681695"/>
                  <a:pt x="6880156" y="2690255"/>
                </a:cubicBezTo>
                <a:lnTo>
                  <a:pt x="6881009" y="2695683"/>
                </a:lnTo>
                <a:lnTo>
                  <a:pt x="6870001" y="2713964"/>
                </a:lnTo>
                <a:lnTo>
                  <a:pt x="6864441" y="2730175"/>
                </a:lnTo>
                <a:lnTo>
                  <a:pt x="6875107" y="2763497"/>
                </a:lnTo>
                <a:lnTo>
                  <a:pt x="6837349" y="3051539"/>
                </a:lnTo>
                <a:lnTo>
                  <a:pt x="6835698" y="3060333"/>
                </a:lnTo>
                <a:lnTo>
                  <a:pt x="6837785" y="3065434"/>
                </a:lnTo>
                <a:lnTo>
                  <a:pt x="6834476" y="3066836"/>
                </a:lnTo>
                <a:lnTo>
                  <a:pt x="6831096" y="3084834"/>
                </a:lnTo>
                <a:cubicBezTo>
                  <a:pt x="6831166" y="3088976"/>
                  <a:pt x="6831235" y="3093117"/>
                  <a:pt x="6831305" y="3097259"/>
                </a:cubicBezTo>
                <a:lnTo>
                  <a:pt x="6828050" y="3101053"/>
                </a:lnTo>
                <a:lnTo>
                  <a:pt x="6827093" y="3106151"/>
                </a:lnTo>
                <a:lnTo>
                  <a:pt x="6833251" y="3116747"/>
                </a:lnTo>
                <a:cubicBezTo>
                  <a:pt x="6834765" y="3127646"/>
                  <a:pt x="6821739" y="3134084"/>
                  <a:pt x="6825921" y="3151828"/>
                </a:cubicBezTo>
                <a:cubicBezTo>
                  <a:pt x="6833244" y="3163902"/>
                  <a:pt x="6834336" y="3171780"/>
                  <a:pt x="6825863" y="3180546"/>
                </a:cubicBezTo>
                <a:cubicBezTo>
                  <a:pt x="6861566" y="3236545"/>
                  <a:pt x="6826703" y="3210316"/>
                  <a:pt x="6839691" y="3258677"/>
                </a:cubicBezTo>
                <a:lnTo>
                  <a:pt x="6840898" y="3262610"/>
                </a:lnTo>
                <a:lnTo>
                  <a:pt x="6834652" y="3277179"/>
                </a:lnTo>
                <a:lnTo>
                  <a:pt x="6832324" y="3278130"/>
                </a:lnTo>
                <a:lnTo>
                  <a:pt x="6849750" y="3325671"/>
                </a:lnTo>
                <a:lnTo>
                  <a:pt x="6847551" y="3332072"/>
                </a:lnTo>
                <a:lnTo>
                  <a:pt x="6864685" y="3362948"/>
                </a:lnTo>
                <a:lnTo>
                  <a:pt x="6870457" y="3378959"/>
                </a:lnTo>
                <a:lnTo>
                  <a:pt x="6883738" y="3407057"/>
                </a:lnTo>
                <a:lnTo>
                  <a:pt x="6881948" y="3409825"/>
                </a:lnTo>
                <a:lnTo>
                  <a:pt x="6885647" y="3415218"/>
                </a:lnTo>
                <a:lnTo>
                  <a:pt x="6883908" y="3419880"/>
                </a:lnTo>
                <a:lnTo>
                  <a:pt x="6885903" y="3424545"/>
                </a:lnTo>
                <a:cubicBezTo>
                  <a:pt x="6886517" y="3433967"/>
                  <a:pt x="6886474" y="3466028"/>
                  <a:pt x="6887603" y="3476412"/>
                </a:cubicBezTo>
                <a:lnTo>
                  <a:pt x="6892664" y="3486850"/>
                </a:lnTo>
                <a:lnTo>
                  <a:pt x="6886319" y="3496391"/>
                </a:lnTo>
                <a:lnTo>
                  <a:pt x="6893119" y="3531201"/>
                </a:lnTo>
                <a:lnTo>
                  <a:pt x="6902876" y="3542019"/>
                </a:lnTo>
                <a:lnTo>
                  <a:pt x="6910520" y="3552249"/>
                </a:lnTo>
                <a:cubicBezTo>
                  <a:pt x="6910641" y="3552725"/>
                  <a:pt x="6910761" y="3553202"/>
                  <a:pt x="6910882" y="3553678"/>
                </a:cubicBezTo>
                <a:lnTo>
                  <a:pt x="6914489" y="3568021"/>
                </a:lnTo>
                <a:lnTo>
                  <a:pt x="6914914" y="3569719"/>
                </a:lnTo>
                <a:lnTo>
                  <a:pt x="6912342" y="3586412"/>
                </a:lnTo>
                <a:lnTo>
                  <a:pt x="6915338" y="3597336"/>
                </a:lnTo>
                <a:lnTo>
                  <a:pt x="6907234" y="3606007"/>
                </a:lnTo>
                <a:cubicBezTo>
                  <a:pt x="6907242" y="3617747"/>
                  <a:pt x="6907253" y="3629488"/>
                  <a:pt x="6907261" y="3641228"/>
                </a:cubicBezTo>
                <a:lnTo>
                  <a:pt x="6914828" y="3653088"/>
                </a:lnTo>
                <a:lnTo>
                  <a:pt x="6920416" y="3664114"/>
                </a:lnTo>
                <a:cubicBezTo>
                  <a:pt x="6920443" y="3664599"/>
                  <a:pt x="6920471" y="3665084"/>
                  <a:pt x="6920498" y="3665569"/>
                </a:cubicBezTo>
                <a:cubicBezTo>
                  <a:pt x="6920895" y="3672776"/>
                  <a:pt x="6919946" y="3688591"/>
                  <a:pt x="6922809" y="3707357"/>
                </a:cubicBezTo>
                <a:cubicBezTo>
                  <a:pt x="6923485" y="3724716"/>
                  <a:pt x="6941058" y="3760234"/>
                  <a:pt x="6937676" y="3778166"/>
                </a:cubicBezTo>
                <a:cubicBezTo>
                  <a:pt x="6964607" y="3845122"/>
                  <a:pt x="6948407" y="3821305"/>
                  <a:pt x="6958359" y="3878222"/>
                </a:cubicBezTo>
                <a:cubicBezTo>
                  <a:pt x="6984499" y="3905047"/>
                  <a:pt x="6948397" y="4015047"/>
                  <a:pt x="6953118" y="4048117"/>
                </a:cubicBezTo>
                <a:cubicBezTo>
                  <a:pt x="6904784" y="4192084"/>
                  <a:pt x="6919242" y="4158987"/>
                  <a:pt x="6913020" y="4219510"/>
                </a:cubicBezTo>
                <a:cubicBezTo>
                  <a:pt x="6927533" y="4280033"/>
                  <a:pt x="6888360" y="4345686"/>
                  <a:pt x="6915792" y="4411258"/>
                </a:cubicBezTo>
                <a:cubicBezTo>
                  <a:pt x="6913610" y="4437329"/>
                  <a:pt x="6906858" y="4473140"/>
                  <a:pt x="6907579" y="4488531"/>
                </a:cubicBezTo>
                <a:cubicBezTo>
                  <a:pt x="6907403" y="4505410"/>
                  <a:pt x="6907228" y="4522289"/>
                  <a:pt x="6907052" y="4539168"/>
                </a:cubicBezTo>
                <a:cubicBezTo>
                  <a:pt x="6895094" y="4567830"/>
                  <a:pt x="6887285" y="4588197"/>
                  <a:pt x="6891916" y="4625153"/>
                </a:cubicBezTo>
                <a:cubicBezTo>
                  <a:pt x="6900413" y="4662889"/>
                  <a:pt x="6888879" y="4679357"/>
                  <a:pt x="6882094" y="4733115"/>
                </a:cubicBezTo>
                <a:cubicBezTo>
                  <a:pt x="6891667" y="4752352"/>
                  <a:pt x="6878350" y="4832308"/>
                  <a:pt x="6860189" y="4844323"/>
                </a:cubicBezTo>
                <a:cubicBezTo>
                  <a:pt x="6856424" y="4857054"/>
                  <a:pt x="6863174" y="4871554"/>
                  <a:pt x="6843618" y="4877992"/>
                </a:cubicBezTo>
                <a:cubicBezTo>
                  <a:pt x="6820131" y="4888353"/>
                  <a:pt x="6857398" y="4931200"/>
                  <a:pt x="6829393" y="4925805"/>
                </a:cubicBezTo>
                <a:cubicBezTo>
                  <a:pt x="6854944" y="4956261"/>
                  <a:pt x="6805820" y="4982633"/>
                  <a:pt x="6794017" y="5009272"/>
                </a:cubicBezTo>
                <a:cubicBezTo>
                  <a:pt x="6796239" y="5034036"/>
                  <a:pt x="6791355" y="5053859"/>
                  <a:pt x="6786085" y="5111369"/>
                </a:cubicBezTo>
                <a:cubicBezTo>
                  <a:pt x="6796204" y="5141336"/>
                  <a:pt x="6760393" y="5161742"/>
                  <a:pt x="6799321" y="5210876"/>
                </a:cubicBezTo>
                <a:cubicBezTo>
                  <a:pt x="6795435" y="5212581"/>
                  <a:pt x="6800034" y="5227501"/>
                  <a:pt x="6803597" y="5269726"/>
                </a:cubicBezTo>
                <a:cubicBezTo>
                  <a:pt x="6807162" y="5311951"/>
                  <a:pt x="6813370" y="5400671"/>
                  <a:pt x="6820713" y="5464225"/>
                </a:cubicBezTo>
                <a:cubicBezTo>
                  <a:pt x="6824745" y="5536542"/>
                  <a:pt x="6813205" y="5517959"/>
                  <a:pt x="6824380" y="5594585"/>
                </a:cubicBezTo>
                <a:cubicBezTo>
                  <a:pt x="6822888" y="5619318"/>
                  <a:pt x="6797022" y="5647975"/>
                  <a:pt x="6806680" y="5667896"/>
                </a:cubicBezTo>
                <a:cubicBezTo>
                  <a:pt x="6799814" y="5696311"/>
                  <a:pt x="6798559" y="5738356"/>
                  <a:pt x="6791486" y="5769225"/>
                </a:cubicBezTo>
                <a:cubicBezTo>
                  <a:pt x="6791906" y="5787258"/>
                  <a:pt x="6792324" y="5805291"/>
                  <a:pt x="6792745" y="5823324"/>
                </a:cubicBezTo>
                <a:cubicBezTo>
                  <a:pt x="6789102" y="5853058"/>
                  <a:pt x="6788588" y="5838948"/>
                  <a:pt x="6789109" y="5862699"/>
                </a:cubicBezTo>
                <a:lnTo>
                  <a:pt x="6793675" y="5906467"/>
                </a:lnTo>
                <a:lnTo>
                  <a:pt x="6814548" y="5939847"/>
                </a:lnTo>
                <a:cubicBezTo>
                  <a:pt x="6821828" y="5955713"/>
                  <a:pt x="6797711" y="5940131"/>
                  <a:pt x="6809795" y="5973994"/>
                </a:cubicBezTo>
                <a:cubicBezTo>
                  <a:pt x="6784167" y="5997051"/>
                  <a:pt x="6806424" y="6032039"/>
                  <a:pt x="6810756" y="6089693"/>
                </a:cubicBezTo>
                <a:lnTo>
                  <a:pt x="6814601" y="6224938"/>
                </a:lnTo>
                <a:cubicBezTo>
                  <a:pt x="6811422" y="6270972"/>
                  <a:pt x="6831942" y="6317522"/>
                  <a:pt x="6840137" y="6370251"/>
                </a:cubicBezTo>
                <a:cubicBezTo>
                  <a:pt x="6848333" y="6422980"/>
                  <a:pt x="6862918" y="6490855"/>
                  <a:pt x="6863777" y="6541313"/>
                </a:cubicBezTo>
                <a:cubicBezTo>
                  <a:pt x="6862878" y="6576319"/>
                  <a:pt x="6854892" y="6591883"/>
                  <a:pt x="6868355" y="6640957"/>
                </a:cubicBezTo>
                <a:cubicBezTo>
                  <a:pt x="6880485" y="6669536"/>
                  <a:pt x="6875256" y="6675394"/>
                  <a:pt x="6881422" y="6705297"/>
                </a:cubicBezTo>
                <a:cubicBezTo>
                  <a:pt x="6880347" y="6727133"/>
                  <a:pt x="6890881" y="6732087"/>
                  <a:pt x="6894105" y="6759582"/>
                </a:cubicBezTo>
                <a:cubicBezTo>
                  <a:pt x="6878594" y="6796071"/>
                  <a:pt x="6874636" y="6769544"/>
                  <a:pt x="6892152" y="6817746"/>
                </a:cubicBezTo>
                <a:cubicBezTo>
                  <a:pt x="6883936" y="6828354"/>
                  <a:pt x="6887505" y="6836369"/>
                  <a:pt x="6895302" y="6843646"/>
                </a:cubicBezTo>
                <a:lnTo>
                  <a:pt x="6914368" y="6857998"/>
                </a:lnTo>
                <a:lnTo>
                  <a:pt x="7549620" y="6857998"/>
                </a:lnTo>
                <a:lnTo>
                  <a:pt x="7918980" y="6857998"/>
                </a:lnTo>
                <a:lnTo>
                  <a:pt x="7918980" y="6858000"/>
                </a:lnTo>
                <a:lnTo>
                  <a:pt x="7549620" y="6858000"/>
                </a:lnTo>
                <a:lnTo>
                  <a:pt x="6658851" y="6858000"/>
                </a:lnTo>
                <a:lnTo>
                  <a:pt x="2092387" y="6858000"/>
                </a:lnTo>
                <a:lnTo>
                  <a:pt x="1822980" y="6858000"/>
                </a:lnTo>
                <a:lnTo>
                  <a:pt x="727500" y="6858000"/>
                </a:lnTo>
                <a:lnTo>
                  <a:pt x="504457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E4C262-FA88-0FEB-92B3-C699C895D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410" y="552091"/>
            <a:ext cx="5573974" cy="425067"/>
          </a:xfrm>
        </p:spPr>
        <p:txBody>
          <a:bodyPr>
            <a:normAutofit fontScale="90000"/>
          </a:bodyPr>
          <a:lstStyle/>
          <a:p>
            <a:r>
              <a:rPr lang="ru-RU" dirty="0" err="1">
                <a:ea typeface="+mj-lt"/>
                <a:cs typeface="+mj-lt"/>
              </a:rPr>
              <a:t>Згортання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крові</a:t>
            </a:r>
            <a:endParaRPr lang="ru-RU" dirty="0" err="1"/>
          </a:p>
          <a:p>
            <a:endParaRPr lang="ru-RU" dirty="0">
              <a:cs typeface="Calibri Ligh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72B4EE-AAD4-3A3F-D8E9-A83FFA9FCF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5" y="1111923"/>
            <a:ext cx="6896690" cy="523130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ru-RU" sz="1800" b="1" dirty="0" err="1">
                <a:ea typeface="+mn-lt"/>
                <a:cs typeface="+mn-lt"/>
              </a:rPr>
              <a:t>Згортання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крові</a:t>
            </a:r>
            <a:r>
              <a:rPr lang="ru-RU" sz="1800" dirty="0">
                <a:ea typeface="+mn-lt"/>
                <a:cs typeface="+mn-lt"/>
              </a:rPr>
              <a:t> — </a:t>
            </a:r>
            <a:r>
              <a:rPr lang="ru-RU" sz="1800" dirty="0" err="1">
                <a:ea typeface="+mn-lt"/>
                <a:cs typeface="+mn-lt"/>
              </a:rPr>
              <a:t>найважливіша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захисна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реакція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що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оберігає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організм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від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крововтрати</a:t>
            </a:r>
            <a:r>
              <a:rPr lang="ru-RU" sz="1800" dirty="0">
                <a:ea typeface="+mn-lt"/>
                <a:cs typeface="+mn-lt"/>
              </a:rPr>
              <a:t> при </a:t>
            </a:r>
            <a:r>
              <a:rPr lang="ru-RU" sz="1800" dirty="0" err="1">
                <a:ea typeface="+mn-lt"/>
                <a:cs typeface="+mn-lt"/>
              </a:rPr>
              <a:t>руйнуванні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судин</a:t>
            </a:r>
            <a:r>
              <a:rPr lang="ru-RU" sz="1800" dirty="0">
                <a:ea typeface="+mn-lt"/>
                <a:cs typeface="+mn-lt"/>
              </a:rPr>
              <a:t>.</a:t>
            </a:r>
            <a:br>
              <a:rPr lang="ru-RU" sz="1800" dirty="0">
                <a:ea typeface="+mn-lt"/>
                <a:cs typeface="+mn-lt"/>
              </a:rPr>
            </a:br>
            <a:r>
              <a:rPr lang="ru-RU" sz="1800" dirty="0">
                <a:ea typeface="+mn-lt"/>
                <a:cs typeface="+mn-lt"/>
              </a:rPr>
              <a:t> Для </a:t>
            </a:r>
            <a:r>
              <a:rPr lang="ru-RU" sz="1800" dirty="0" err="1">
                <a:ea typeface="+mn-lt"/>
                <a:cs typeface="+mn-lt"/>
              </a:rPr>
              <a:t>дорослого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чоловіка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умовно</a:t>
            </a:r>
            <a:r>
              <a:rPr lang="ru-RU" sz="1800" dirty="0">
                <a:ea typeface="+mn-lt"/>
                <a:cs typeface="+mn-lt"/>
              </a:rPr>
              <a:t> смертельно </a:t>
            </a:r>
            <a:r>
              <a:rPr lang="ru-RU" sz="1800" dirty="0" err="1">
                <a:ea typeface="+mn-lt"/>
                <a:cs typeface="+mn-lt"/>
              </a:rPr>
              <a:t>небезпечною</a:t>
            </a:r>
            <a:r>
              <a:rPr lang="ru-RU" sz="1800" dirty="0">
                <a:ea typeface="+mn-lt"/>
                <a:cs typeface="+mn-lt"/>
              </a:rPr>
              <a:t> є </a:t>
            </a:r>
            <a:r>
              <a:rPr lang="ru-RU" sz="1800" dirty="0" err="1">
                <a:ea typeface="+mn-lt"/>
                <a:cs typeface="+mn-lt"/>
              </a:rPr>
              <a:t>втрата</a:t>
            </a:r>
            <a:r>
              <a:rPr lang="ru-RU" sz="1800" dirty="0">
                <a:ea typeface="+mn-lt"/>
                <a:cs typeface="+mn-lt"/>
              </a:rPr>
              <a:t> 1,5 - 2,0 л </a:t>
            </a:r>
            <a:r>
              <a:rPr lang="ru-RU" sz="1800" dirty="0" err="1">
                <a:ea typeface="+mn-lt"/>
                <a:cs typeface="+mn-lt"/>
              </a:rPr>
              <a:t>крові</a:t>
            </a:r>
            <a:r>
              <a:rPr lang="ru-RU" sz="1800" dirty="0">
                <a:ea typeface="+mn-lt"/>
                <a:cs typeface="+mn-lt"/>
              </a:rPr>
              <a:t>, а ось </a:t>
            </a:r>
            <a:r>
              <a:rPr lang="ru-RU" sz="1800" dirty="0" err="1">
                <a:ea typeface="+mn-lt"/>
                <a:cs typeface="+mn-lt"/>
              </a:rPr>
              <a:t>жінка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може</a:t>
            </a:r>
            <a:r>
              <a:rPr lang="ru-RU" sz="1800" dirty="0">
                <a:ea typeface="+mn-lt"/>
                <a:cs typeface="+mn-lt"/>
              </a:rPr>
              <a:t> перенести </a:t>
            </a:r>
            <a:r>
              <a:rPr lang="ru-RU" sz="1800" dirty="0" err="1">
                <a:ea typeface="+mn-lt"/>
                <a:cs typeface="+mn-lt"/>
              </a:rPr>
              <a:t>втрату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навіть</a:t>
            </a:r>
            <a:r>
              <a:rPr lang="ru-RU" sz="1800" dirty="0">
                <a:ea typeface="+mn-lt"/>
                <a:cs typeface="+mn-lt"/>
              </a:rPr>
              <a:t> 2,5 л, </a:t>
            </a:r>
            <a:r>
              <a:rPr lang="ru-RU" sz="1800" dirty="0" err="1">
                <a:ea typeface="+mn-lt"/>
                <a:cs typeface="+mn-lt"/>
              </a:rPr>
              <a:t>хоча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це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звичайно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призводить</a:t>
            </a:r>
            <a:r>
              <a:rPr lang="ru-RU" sz="1800" dirty="0">
                <a:ea typeface="+mn-lt"/>
                <a:cs typeface="+mn-lt"/>
              </a:rPr>
              <a:t> до </a:t>
            </a:r>
            <a:r>
              <a:rPr lang="ru-RU" sz="1800" dirty="0" err="1">
                <a:ea typeface="+mn-lt"/>
                <a:cs typeface="+mn-lt"/>
              </a:rPr>
              <a:t>негативних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наслідків</a:t>
            </a:r>
            <a:r>
              <a:rPr lang="ru-RU" sz="1800" dirty="0">
                <a:ea typeface="+mn-lt"/>
                <a:cs typeface="+mn-lt"/>
              </a:rPr>
              <a:t>.</a:t>
            </a:r>
          </a:p>
          <a:p>
            <a:pPr marL="0" indent="0">
              <a:buNone/>
            </a:pPr>
            <a:br>
              <a:rPr lang="en-US" sz="1800" dirty="0"/>
            </a:br>
            <a:r>
              <a:rPr lang="ru-RU" sz="1800" dirty="0">
                <a:ea typeface="+mn-lt"/>
                <a:cs typeface="+mn-lt"/>
              </a:rPr>
              <a:t>При </a:t>
            </a:r>
            <a:r>
              <a:rPr lang="ru-RU" sz="1800" dirty="0" err="1">
                <a:ea typeface="+mn-lt"/>
                <a:cs typeface="+mn-lt"/>
              </a:rPr>
              <a:t>пошкодженні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судини</a:t>
            </a:r>
            <a:r>
              <a:rPr lang="ru-RU" sz="1800" dirty="0">
                <a:ea typeface="+mn-lt"/>
                <a:cs typeface="+mn-lt"/>
              </a:rPr>
              <a:t> (</a:t>
            </a:r>
            <a:r>
              <a:rPr lang="ru-RU" sz="1800" dirty="0" err="1">
                <a:ea typeface="+mn-lt"/>
                <a:cs typeface="+mn-lt"/>
              </a:rPr>
              <a:t>наприклад</a:t>
            </a:r>
            <a:r>
              <a:rPr lang="ru-RU" sz="1800" dirty="0">
                <a:ea typeface="+mn-lt"/>
                <a:cs typeface="+mn-lt"/>
              </a:rPr>
              <a:t>, при </a:t>
            </a:r>
            <a:r>
              <a:rPr lang="ru-RU" sz="1800" dirty="0" err="1">
                <a:ea typeface="+mn-lt"/>
                <a:cs typeface="+mn-lt"/>
              </a:rPr>
              <a:t>порізі</a:t>
            </a:r>
            <a:r>
              <a:rPr lang="ru-RU" sz="1800" dirty="0">
                <a:ea typeface="+mn-lt"/>
                <a:cs typeface="+mn-lt"/>
              </a:rPr>
              <a:t>) </a:t>
            </a:r>
            <a:r>
              <a:rPr lang="ru-RU" sz="1800" dirty="0" err="1">
                <a:ea typeface="+mn-lt"/>
                <a:cs typeface="+mn-lt"/>
              </a:rPr>
              <a:t>тромбоцити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що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знаходяться</a:t>
            </a:r>
            <a:r>
              <a:rPr lang="ru-RU" sz="1800" dirty="0">
                <a:ea typeface="+mn-lt"/>
                <a:cs typeface="+mn-lt"/>
              </a:rPr>
              <a:t> у </a:t>
            </a:r>
            <a:r>
              <a:rPr lang="ru-RU" sz="1800" dirty="0" err="1">
                <a:ea typeface="+mn-lt"/>
                <a:cs typeface="+mn-lt"/>
              </a:rPr>
              <a:t>цьому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місці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руйнуються</a:t>
            </a:r>
            <a:r>
              <a:rPr lang="ru-RU" sz="1800" dirty="0">
                <a:ea typeface="+mn-lt"/>
                <a:cs typeface="+mn-lt"/>
              </a:rPr>
              <a:t> і </a:t>
            </a:r>
            <a:r>
              <a:rPr lang="ru-RU" sz="1800" dirty="0" err="1">
                <a:ea typeface="+mn-lt"/>
                <a:cs typeface="+mn-lt"/>
              </a:rPr>
              <a:t>виділяють</a:t>
            </a:r>
            <a:r>
              <a:rPr lang="ru-RU" sz="1800" dirty="0">
                <a:ea typeface="+mn-lt"/>
                <a:cs typeface="+mn-lt"/>
              </a:rPr>
              <a:t> </a:t>
            </a:r>
            <a:r>
              <a:rPr lang="ru-RU" sz="1800" b="1" dirty="0" err="1">
                <a:ea typeface="+mn-lt"/>
                <a:cs typeface="+mn-lt"/>
              </a:rPr>
              <a:t>протромбін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який</a:t>
            </a:r>
            <a:r>
              <a:rPr lang="ru-RU" sz="1800" dirty="0">
                <a:ea typeface="+mn-lt"/>
                <a:cs typeface="+mn-lt"/>
              </a:rPr>
              <a:t> переводить </a:t>
            </a:r>
            <a:r>
              <a:rPr lang="ru-RU" sz="1800" dirty="0" err="1">
                <a:ea typeface="+mn-lt"/>
                <a:cs typeface="+mn-lt"/>
              </a:rPr>
              <a:t>розчинний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білок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плазми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крові</a:t>
            </a:r>
            <a:r>
              <a:rPr lang="ru-RU" sz="1800" dirty="0">
                <a:ea typeface="+mn-lt"/>
                <a:cs typeface="+mn-lt"/>
              </a:rPr>
              <a:t> </a:t>
            </a:r>
            <a:r>
              <a:rPr lang="ru-RU" sz="1800" b="1" dirty="0" err="1">
                <a:ea typeface="+mn-lt"/>
                <a:cs typeface="+mn-lt"/>
              </a:rPr>
              <a:t>фібриноген</a:t>
            </a:r>
            <a:r>
              <a:rPr lang="ru-RU" sz="1800" dirty="0">
                <a:ea typeface="+mn-lt"/>
                <a:cs typeface="+mn-lt"/>
              </a:rPr>
              <a:t> у </a:t>
            </a:r>
            <a:r>
              <a:rPr lang="ru-RU" sz="1800" dirty="0" err="1">
                <a:ea typeface="+mn-lt"/>
                <a:cs typeface="+mn-lt"/>
              </a:rPr>
              <a:t>нерозчинний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білок</a:t>
            </a:r>
            <a:r>
              <a:rPr lang="ru-RU" sz="1800" dirty="0">
                <a:ea typeface="+mn-lt"/>
                <a:cs typeface="+mn-lt"/>
              </a:rPr>
              <a:t> </a:t>
            </a:r>
            <a:r>
              <a:rPr lang="ru-RU" sz="1800" b="1" dirty="0" err="1">
                <a:ea typeface="+mn-lt"/>
                <a:cs typeface="+mn-lt"/>
              </a:rPr>
              <a:t>фібрин</a:t>
            </a:r>
            <a:r>
              <a:rPr lang="ru-RU" sz="1800" dirty="0">
                <a:ea typeface="+mn-lt"/>
                <a:cs typeface="+mn-lt"/>
              </a:rPr>
              <a:t>. </a:t>
            </a:r>
            <a:r>
              <a:rPr lang="ru-RU" sz="1800" dirty="0" err="1">
                <a:ea typeface="+mn-lt"/>
                <a:cs typeface="+mn-lt"/>
              </a:rPr>
              <a:t>Довгі</a:t>
            </a:r>
            <a:r>
              <a:rPr lang="ru-RU" sz="1800" dirty="0">
                <a:ea typeface="+mn-lt"/>
                <a:cs typeface="+mn-lt"/>
              </a:rPr>
              <a:t> нитки </a:t>
            </a:r>
            <a:r>
              <a:rPr lang="ru-RU" sz="1800" dirty="0" err="1">
                <a:ea typeface="+mn-lt"/>
                <a:cs typeface="+mn-lt"/>
              </a:rPr>
              <a:t>фібрину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переплітаються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між</a:t>
            </a:r>
            <a:r>
              <a:rPr lang="ru-RU" sz="1800" dirty="0">
                <a:ea typeface="+mn-lt"/>
                <a:cs typeface="+mn-lt"/>
              </a:rPr>
              <a:t> собою у </a:t>
            </a:r>
            <a:r>
              <a:rPr lang="ru-RU" sz="1800" dirty="0" err="1">
                <a:ea typeface="+mn-lt"/>
                <a:cs typeface="+mn-lt"/>
              </a:rPr>
              <a:t>сітку</a:t>
            </a:r>
            <a:r>
              <a:rPr lang="ru-RU" sz="1800" dirty="0">
                <a:ea typeface="+mn-lt"/>
                <a:cs typeface="+mn-lt"/>
              </a:rPr>
              <a:t>, де </a:t>
            </a:r>
            <a:r>
              <a:rPr lang="ru-RU" sz="1800" dirty="0" err="1">
                <a:ea typeface="+mn-lt"/>
                <a:cs typeface="+mn-lt"/>
              </a:rPr>
              <a:t>затримуються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формені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елементи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крові</a:t>
            </a:r>
            <a:r>
              <a:rPr lang="ru-RU" sz="1800" dirty="0">
                <a:ea typeface="+mn-lt"/>
                <a:cs typeface="+mn-lt"/>
              </a:rPr>
              <a:t>, і </a:t>
            </a:r>
            <a:r>
              <a:rPr lang="ru-RU" sz="1800" dirty="0" err="1">
                <a:ea typeface="+mn-lt"/>
                <a:cs typeface="+mn-lt"/>
              </a:rPr>
              <a:t>утворюється</a:t>
            </a:r>
            <a:r>
              <a:rPr lang="ru-RU" sz="1800" dirty="0">
                <a:ea typeface="+mn-lt"/>
                <a:cs typeface="+mn-lt"/>
              </a:rPr>
              <a:t> тромб, </a:t>
            </a:r>
            <a:r>
              <a:rPr lang="ru-RU" sz="1800" dirty="0" err="1">
                <a:ea typeface="+mn-lt"/>
                <a:cs typeface="+mn-lt"/>
              </a:rPr>
              <a:t>який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перекриває</a:t>
            </a:r>
            <a:r>
              <a:rPr lang="ru-RU" sz="1800" dirty="0">
                <a:ea typeface="+mn-lt"/>
                <a:cs typeface="+mn-lt"/>
              </a:rPr>
              <a:t> рану і </a:t>
            </a:r>
            <a:r>
              <a:rPr lang="ru-RU" sz="1800" dirty="0" err="1">
                <a:ea typeface="+mn-lt"/>
                <a:cs typeface="+mn-lt"/>
              </a:rPr>
              <a:t>припиняє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кровотечу</a:t>
            </a:r>
            <a:r>
              <a:rPr lang="ru-RU" sz="1800" dirty="0">
                <a:ea typeface="+mn-lt"/>
                <a:cs typeface="+mn-lt"/>
              </a:rPr>
              <a:t>. </a:t>
            </a:r>
            <a:r>
              <a:rPr lang="ru-RU" sz="1800" dirty="0" err="1">
                <a:ea typeface="+mn-lt"/>
                <a:cs typeface="+mn-lt"/>
              </a:rPr>
              <a:t>Утворення</a:t>
            </a:r>
            <a:r>
              <a:rPr lang="ru-RU" sz="1800" dirty="0">
                <a:ea typeface="+mn-lt"/>
                <a:cs typeface="+mn-lt"/>
              </a:rPr>
              <a:t> тромбу </a:t>
            </a:r>
            <a:r>
              <a:rPr lang="ru-RU" sz="1800" dirty="0" err="1">
                <a:ea typeface="+mn-lt"/>
                <a:cs typeface="+mn-lt"/>
              </a:rPr>
              <a:t>відбувається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протягом</a:t>
            </a:r>
            <a:r>
              <a:rPr lang="ru-RU" sz="1800" dirty="0">
                <a:ea typeface="+mn-lt"/>
                <a:cs typeface="+mn-lt"/>
              </a:rPr>
              <a:t> 3 - 8 </a:t>
            </a:r>
            <a:r>
              <a:rPr lang="ru-RU" sz="1800" dirty="0" err="1">
                <a:ea typeface="+mn-lt"/>
                <a:cs typeface="+mn-lt"/>
              </a:rPr>
              <a:t>хв</a:t>
            </a:r>
            <a:r>
              <a:rPr lang="ru-RU" sz="1800" dirty="0">
                <a:ea typeface="+mn-lt"/>
                <a:cs typeface="+mn-lt"/>
              </a:rPr>
              <a:t>. Через </a:t>
            </a:r>
            <a:r>
              <a:rPr lang="ru-RU" sz="1800" dirty="0" err="1">
                <a:ea typeface="+mn-lt"/>
                <a:cs typeface="+mn-lt"/>
              </a:rPr>
              <a:t>деякий</a:t>
            </a:r>
            <a:r>
              <a:rPr lang="ru-RU" sz="1800" dirty="0">
                <a:ea typeface="+mn-lt"/>
                <a:cs typeface="+mn-lt"/>
              </a:rPr>
              <a:t> час </a:t>
            </a:r>
            <a:r>
              <a:rPr lang="ru-RU" sz="1800" dirty="0" err="1">
                <a:ea typeface="+mn-lt"/>
                <a:cs typeface="+mn-lt"/>
              </a:rPr>
              <a:t>стінка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судини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відновлюється</a:t>
            </a:r>
            <a:r>
              <a:rPr lang="ru-RU" sz="1800" dirty="0">
                <a:ea typeface="+mn-lt"/>
                <a:cs typeface="+mn-lt"/>
              </a:rPr>
              <a:t>, а тромб </a:t>
            </a:r>
            <a:r>
              <a:rPr lang="ru-RU" sz="1800" dirty="0" err="1">
                <a:ea typeface="+mn-lt"/>
                <a:cs typeface="+mn-lt"/>
              </a:rPr>
              <a:t>розсмоктується</a:t>
            </a:r>
            <a:r>
              <a:rPr lang="ru-RU" sz="1800" dirty="0">
                <a:ea typeface="+mn-lt"/>
                <a:cs typeface="+mn-lt"/>
              </a:rPr>
              <a:t>.</a:t>
            </a:r>
            <a:endParaRPr lang="ru-RU" sz="1800" dirty="0">
              <a:cs typeface="Calibri" panose="020F0502020204030204"/>
            </a:endParaRPr>
          </a:p>
          <a:p>
            <a:pPr marL="0" indent="0">
              <a:buNone/>
            </a:pPr>
            <a:endParaRPr lang="ru-RU" sz="1300" dirty="0">
              <a:cs typeface="Calibri"/>
            </a:endParaRPr>
          </a:p>
        </p:txBody>
      </p:sp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DEAB8F5-E452-7B31-0FDB-6E757934E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9373" y="770925"/>
            <a:ext cx="3083363" cy="5316146"/>
          </a:xfrm>
          <a:prstGeom prst="rect">
            <a:avLst/>
          </a:prstGeom>
        </p:spPr>
      </p:pic>
      <p:sp>
        <p:nvSpPr>
          <p:cNvPr id="15" name="Rectangle 6">
            <a:extLst>
              <a:ext uri="{FF2B5EF4-FFF2-40B4-BE49-F238E27FC236}">
                <a16:creationId xmlns:a16="http://schemas.microsoft.com/office/drawing/2014/main" id="{5B1C0F75-E7F7-4B02-A77F-5EABD7CBD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64090" y="6128733"/>
            <a:ext cx="1367625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5368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A3142-C422-061E-135C-4021EFB15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ru-RU" sz="5400">
                <a:ea typeface="+mj-lt"/>
                <a:cs typeface="+mj-lt"/>
              </a:rPr>
              <a:t>Робота серця</a:t>
            </a:r>
            <a:endParaRPr lang="ru-RU" sz="540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8C7BC9-233E-510E-3BE5-0E1E1EF3FB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683" y="2543240"/>
            <a:ext cx="10697819" cy="3737455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r>
              <a:rPr lang="ru-RU" sz="1800" dirty="0">
                <a:ea typeface="+mn-lt"/>
                <a:cs typeface="+mn-lt"/>
              </a:rPr>
              <a:t>Робота </a:t>
            </a:r>
            <a:r>
              <a:rPr lang="ru-RU" sz="1800" dirty="0" err="1">
                <a:ea typeface="+mn-lt"/>
                <a:cs typeface="+mn-lt"/>
              </a:rPr>
              <a:t>серця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полягає</a:t>
            </a:r>
            <a:r>
              <a:rPr lang="ru-RU" sz="1800" dirty="0">
                <a:ea typeface="+mn-lt"/>
                <a:cs typeface="+mn-lt"/>
              </a:rPr>
              <a:t> в </a:t>
            </a:r>
            <a:r>
              <a:rPr lang="ru-RU" sz="1800" dirty="0" err="1">
                <a:ea typeface="+mn-lt"/>
                <a:cs typeface="+mn-lt"/>
              </a:rPr>
              <a:t>ритмічному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нагнітанні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крові</a:t>
            </a:r>
            <a:r>
              <a:rPr lang="ru-RU" sz="1800" dirty="0">
                <a:ea typeface="+mn-lt"/>
                <a:cs typeface="+mn-lt"/>
              </a:rPr>
              <a:t> до </a:t>
            </a:r>
            <a:r>
              <a:rPr lang="ru-RU" sz="1800" dirty="0" err="1">
                <a:ea typeface="+mn-lt"/>
                <a:cs typeface="+mn-lt"/>
              </a:rPr>
              <a:t>судини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системи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кровообігу</a:t>
            </a:r>
            <a:r>
              <a:rPr lang="ru-RU" sz="1800" dirty="0">
                <a:ea typeface="+mn-lt"/>
                <a:cs typeface="+mn-lt"/>
              </a:rPr>
              <a:t>. </a:t>
            </a:r>
            <a:r>
              <a:rPr lang="ru-RU" sz="1800" dirty="0" err="1">
                <a:ea typeface="+mn-lt"/>
                <a:cs typeface="+mn-lt"/>
              </a:rPr>
              <a:t>Шлуночки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виштовхують</a:t>
            </a:r>
            <a:r>
              <a:rPr lang="ru-RU" sz="1800" dirty="0">
                <a:ea typeface="+mn-lt"/>
                <a:cs typeface="+mn-lt"/>
              </a:rPr>
              <a:t> кров у кола </a:t>
            </a:r>
            <a:r>
              <a:rPr lang="ru-RU" sz="1800" dirty="0" err="1">
                <a:ea typeface="+mn-lt"/>
                <a:cs typeface="+mn-lt"/>
              </a:rPr>
              <a:t>кровообігу</a:t>
            </a:r>
            <a:r>
              <a:rPr lang="ru-RU" sz="1800" dirty="0">
                <a:ea typeface="+mn-lt"/>
                <a:cs typeface="+mn-lt"/>
              </a:rPr>
              <a:t> з великою силою, </a:t>
            </a:r>
            <a:r>
              <a:rPr lang="ru-RU" sz="1800" dirty="0" err="1">
                <a:ea typeface="+mn-lt"/>
                <a:cs typeface="+mn-lt"/>
              </a:rPr>
              <a:t>щоб</a:t>
            </a:r>
            <a:r>
              <a:rPr lang="ru-RU" sz="1800" dirty="0">
                <a:ea typeface="+mn-lt"/>
                <a:cs typeface="+mn-lt"/>
              </a:rPr>
              <a:t> вона могла </a:t>
            </a:r>
            <a:r>
              <a:rPr lang="ru-RU" sz="1800" dirty="0" err="1">
                <a:ea typeface="+mn-lt"/>
                <a:cs typeface="+mn-lt"/>
              </a:rPr>
              <a:t>досягти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найвіддаленіших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від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серця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ділянок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тіла</a:t>
            </a:r>
            <a:r>
              <a:rPr lang="ru-RU" sz="1800" dirty="0">
                <a:ea typeface="+mn-lt"/>
                <a:cs typeface="+mn-lt"/>
              </a:rPr>
              <a:t>. Тому вони </a:t>
            </a:r>
            <a:r>
              <a:rPr lang="ru-RU" sz="1800" dirty="0" err="1">
                <a:ea typeface="+mn-lt"/>
                <a:cs typeface="+mn-lt"/>
              </a:rPr>
              <a:t>мають</a:t>
            </a:r>
            <a:r>
              <a:rPr lang="ru-RU" sz="1800" dirty="0">
                <a:ea typeface="+mn-lt"/>
                <a:cs typeface="+mn-lt"/>
              </a:rPr>
              <a:t> добре </a:t>
            </a:r>
            <a:r>
              <a:rPr lang="ru-RU" sz="1800" dirty="0" err="1">
                <a:ea typeface="+mn-lt"/>
                <a:cs typeface="+mn-lt"/>
              </a:rPr>
              <a:t>розвинені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м'язові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стінки</a:t>
            </a:r>
            <a:r>
              <a:rPr lang="ru-RU" sz="1800" dirty="0">
                <a:ea typeface="+mn-lt"/>
                <a:cs typeface="+mn-lt"/>
              </a:rPr>
              <a:t>, особливо </a:t>
            </a:r>
            <a:r>
              <a:rPr lang="ru-RU" sz="1800" dirty="0" err="1">
                <a:ea typeface="+mn-lt"/>
                <a:cs typeface="+mn-lt"/>
              </a:rPr>
              <a:t>лівий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шлуночок</a:t>
            </a:r>
            <a:r>
              <a:rPr lang="ru-RU" sz="1800" dirty="0">
                <a:ea typeface="+mn-lt"/>
                <a:cs typeface="+mn-lt"/>
              </a:rPr>
              <a:t>.</a:t>
            </a:r>
            <a:br>
              <a:rPr lang="ru-RU" sz="1800" dirty="0">
                <a:ea typeface="+mn-lt"/>
                <a:cs typeface="+mn-lt"/>
              </a:rPr>
            </a:br>
            <a:r>
              <a:rPr lang="ru-RU" sz="1800" dirty="0">
                <a:ea typeface="+mn-lt"/>
                <a:cs typeface="+mn-lt"/>
              </a:rPr>
              <a:t> </a:t>
            </a:r>
          </a:p>
          <a:p>
            <a:pPr marL="0" indent="0">
              <a:buNone/>
            </a:pPr>
            <a:r>
              <a:rPr lang="ru-RU" sz="1800" dirty="0">
                <a:ea typeface="+mn-lt"/>
                <a:cs typeface="+mn-lt"/>
              </a:rPr>
              <a:t>При кожному </a:t>
            </a:r>
            <a:r>
              <a:rPr lang="ru-RU" sz="1800" dirty="0" err="1">
                <a:ea typeface="+mn-lt"/>
                <a:cs typeface="+mn-lt"/>
              </a:rPr>
              <a:t>скороченні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лівого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шлуночка</a:t>
            </a:r>
            <a:r>
              <a:rPr lang="ru-RU" sz="1800" dirty="0">
                <a:ea typeface="+mn-lt"/>
                <a:cs typeface="+mn-lt"/>
              </a:rPr>
              <a:t> кров з силою </a:t>
            </a:r>
            <a:r>
              <a:rPr lang="ru-RU" sz="1800" dirty="0" err="1">
                <a:ea typeface="+mn-lt"/>
                <a:cs typeface="+mn-lt"/>
              </a:rPr>
              <a:t>вдаряється</a:t>
            </a:r>
            <a:r>
              <a:rPr lang="ru-RU" sz="1800" dirty="0">
                <a:ea typeface="+mn-lt"/>
                <a:cs typeface="+mn-lt"/>
              </a:rPr>
              <a:t> об </a:t>
            </a:r>
            <a:r>
              <a:rPr lang="ru-RU" sz="1800" dirty="0" err="1">
                <a:ea typeface="+mn-lt"/>
                <a:cs typeface="+mn-lt"/>
              </a:rPr>
              <a:t>пружні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стінки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аорти</a:t>
            </a:r>
            <a:r>
              <a:rPr lang="ru-RU" sz="1800" dirty="0">
                <a:ea typeface="+mn-lt"/>
                <a:cs typeface="+mn-lt"/>
              </a:rPr>
              <a:t> і </a:t>
            </a:r>
            <a:r>
              <a:rPr lang="ru-RU" sz="1800" dirty="0" err="1">
                <a:ea typeface="+mn-lt"/>
                <a:cs typeface="+mn-lt"/>
              </a:rPr>
              <a:t>розтягує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їх</a:t>
            </a:r>
            <a:r>
              <a:rPr lang="ru-RU" sz="1800" dirty="0">
                <a:ea typeface="+mn-lt"/>
                <a:cs typeface="+mn-lt"/>
              </a:rPr>
              <a:t>. </a:t>
            </a:r>
            <a:r>
              <a:rPr lang="ru-RU" sz="1800" dirty="0" err="1">
                <a:ea typeface="+mn-lt"/>
                <a:cs typeface="+mn-lt"/>
              </a:rPr>
              <a:t>Хвиля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пружних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коливань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що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виникає</a:t>
            </a:r>
            <a:r>
              <a:rPr lang="ru-RU" sz="1800" dirty="0">
                <a:ea typeface="+mn-lt"/>
                <a:cs typeface="+mn-lt"/>
              </a:rPr>
              <a:t> при </a:t>
            </a:r>
            <a:r>
              <a:rPr lang="ru-RU" sz="1800" dirty="0" err="1">
                <a:ea typeface="+mn-lt"/>
                <a:cs typeface="+mn-lt"/>
              </a:rPr>
              <a:t>цьому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швидко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поширюється</a:t>
            </a:r>
            <a:r>
              <a:rPr lang="ru-RU" sz="1800" dirty="0">
                <a:ea typeface="+mn-lt"/>
                <a:cs typeface="+mn-lt"/>
              </a:rPr>
              <a:t> по </a:t>
            </a:r>
            <a:r>
              <a:rPr lang="ru-RU" sz="1800" dirty="0" err="1">
                <a:ea typeface="+mn-lt"/>
                <a:cs typeface="+mn-lt"/>
              </a:rPr>
              <a:t>стінках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артерій</a:t>
            </a:r>
            <a:r>
              <a:rPr lang="ru-RU" sz="1800" dirty="0">
                <a:ea typeface="+mn-lt"/>
                <a:cs typeface="+mn-lt"/>
              </a:rPr>
              <a:t>. </a:t>
            </a:r>
            <a:r>
              <a:rPr lang="ru-RU" sz="1800" dirty="0" err="1">
                <a:ea typeface="+mn-lt"/>
                <a:cs typeface="+mn-lt"/>
              </a:rPr>
              <a:t>Такі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ритмічні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коливання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стінок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судин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називають</a:t>
            </a:r>
            <a:r>
              <a:rPr lang="ru-RU" sz="1800" dirty="0">
                <a:ea typeface="+mn-lt"/>
                <a:cs typeface="+mn-lt"/>
              </a:rPr>
              <a:t> </a:t>
            </a:r>
            <a:r>
              <a:rPr lang="ru-RU" sz="1800" b="1" dirty="0">
                <a:ea typeface="+mn-lt"/>
                <a:cs typeface="+mn-lt"/>
              </a:rPr>
              <a:t>пульсом</a:t>
            </a:r>
            <a:r>
              <a:rPr lang="ru-RU" sz="1800" dirty="0">
                <a:ea typeface="+mn-lt"/>
                <a:cs typeface="+mn-lt"/>
              </a:rPr>
              <a:t>. </a:t>
            </a:r>
            <a:r>
              <a:rPr lang="ru-RU" sz="1800" dirty="0" err="1">
                <a:ea typeface="+mn-lt"/>
                <a:cs typeface="+mn-lt"/>
              </a:rPr>
              <a:t>Кожен</a:t>
            </a:r>
            <a:r>
              <a:rPr lang="ru-RU" sz="1800" dirty="0">
                <a:ea typeface="+mn-lt"/>
                <a:cs typeface="+mn-lt"/>
              </a:rPr>
              <a:t> удар пульсу </a:t>
            </a:r>
            <a:r>
              <a:rPr lang="ru-RU" sz="1800" dirty="0" err="1">
                <a:ea typeface="+mn-lt"/>
                <a:cs typeface="+mn-lt"/>
              </a:rPr>
              <a:t>відповідає</a:t>
            </a:r>
            <a:r>
              <a:rPr lang="ru-RU" sz="1800" dirty="0">
                <a:ea typeface="+mn-lt"/>
                <a:cs typeface="+mn-lt"/>
              </a:rPr>
              <a:t> одному </a:t>
            </a:r>
            <a:r>
              <a:rPr lang="ru-RU" sz="1800" dirty="0" err="1">
                <a:ea typeface="+mn-lt"/>
                <a:cs typeface="+mn-lt"/>
              </a:rPr>
              <a:t>серцевому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скороченню</a:t>
            </a:r>
            <a:r>
              <a:rPr lang="ru-RU" sz="1800" dirty="0">
                <a:ea typeface="+mn-lt"/>
                <a:cs typeface="+mn-lt"/>
              </a:rPr>
              <a:t>. </a:t>
            </a:r>
            <a:endParaRPr lang="ru-RU" sz="1800" dirty="0">
              <a:cs typeface="Calibri"/>
            </a:endParaRPr>
          </a:p>
          <a:p>
            <a:pPr marL="0" indent="0">
              <a:buNone/>
            </a:pPr>
            <a:r>
              <a:rPr lang="ru-RU" sz="1800" dirty="0">
                <a:ea typeface="+mn-lt"/>
                <a:cs typeface="+mn-lt"/>
              </a:rPr>
              <a:t>Шляхом </a:t>
            </a:r>
            <a:r>
              <a:rPr lang="ru-RU" sz="1800" dirty="0" err="1">
                <a:ea typeface="+mn-lt"/>
                <a:cs typeface="+mn-lt"/>
              </a:rPr>
              <a:t>підрахунку</a:t>
            </a:r>
            <a:r>
              <a:rPr lang="ru-RU" sz="1800" dirty="0">
                <a:ea typeface="+mn-lt"/>
                <a:cs typeface="+mn-lt"/>
              </a:rPr>
              <a:t> пульсу </a:t>
            </a:r>
            <a:r>
              <a:rPr lang="ru-RU" sz="1800" dirty="0" err="1">
                <a:ea typeface="+mn-lt"/>
                <a:cs typeface="+mn-lt"/>
              </a:rPr>
              <a:t>можна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визначити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кількість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скорочень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серця</a:t>
            </a:r>
            <a:r>
              <a:rPr lang="ru-RU" sz="1800" dirty="0">
                <a:ea typeface="+mn-lt"/>
                <a:cs typeface="+mn-lt"/>
              </a:rPr>
              <a:t> за 1 </a:t>
            </a:r>
            <a:r>
              <a:rPr lang="ru-RU" sz="1800" dirty="0" err="1">
                <a:ea typeface="+mn-lt"/>
                <a:cs typeface="+mn-lt"/>
              </a:rPr>
              <a:t>хв</a:t>
            </a:r>
            <a:r>
              <a:rPr lang="ru-RU" sz="1800" dirty="0">
                <a:ea typeface="+mn-lt"/>
                <a:cs typeface="+mn-lt"/>
              </a:rPr>
              <a:t>. </a:t>
            </a:r>
            <a:r>
              <a:rPr lang="ru-RU" sz="1800" dirty="0" err="1">
                <a:ea typeface="+mn-lt"/>
                <a:cs typeface="+mn-lt"/>
              </a:rPr>
              <a:t>Середня</a:t>
            </a:r>
            <a:r>
              <a:rPr lang="ru-RU" sz="1800" dirty="0">
                <a:ea typeface="+mn-lt"/>
                <a:cs typeface="+mn-lt"/>
              </a:rPr>
              <a:t> </a:t>
            </a:r>
            <a:r>
              <a:rPr lang="ru-RU" sz="1800" b="1" dirty="0">
                <a:ea typeface="+mn-lt"/>
                <a:cs typeface="+mn-lt"/>
              </a:rPr>
              <a:t>частота </a:t>
            </a:r>
            <a:r>
              <a:rPr lang="ru-RU" sz="1800" b="1" dirty="0" err="1">
                <a:ea typeface="+mn-lt"/>
                <a:cs typeface="+mn-lt"/>
              </a:rPr>
              <a:t>серцевих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скорочень</a:t>
            </a:r>
            <a:r>
              <a:rPr lang="ru-RU" sz="1800" dirty="0">
                <a:ea typeface="+mn-lt"/>
                <a:cs typeface="+mn-lt"/>
              </a:rPr>
              <a:t> (ЧСС) у </a:t>
            </a:r>
            <a:r>
              <a:rPr lang="ru-RU" sz="1800" dirty="0" err="1">
                <a:ea typeface="+mn-lt"/>
                <a:cs typeface="+mn-lt"/>
              </a:rPr>
              <a:t>людини</a:t>
            </a:r>
            <a:r>
              <a:rPr lang="ru-RU" sz="1800" dirty="0">
                <a:ea typeface="+mn-lt"/>
                <a:cs typeface="+mn-lt"/>
              </a:rPr>
              <a:t> в </a:t>
            </a:r>
            <a:r>
              <a:rPr lang="ru-RU" sz="1800" dirty="0" err="1">
                <a:ea typeface="+mn-lt"/>
                <a:cs typeface="+mn-lt"/>
              </a:rPr>
              <a:t>стані</a:t>
            </a:r>
            <a:r>
              <a:rPr lang="ru-RU" sz="1800" dirty="0">
                <a:ea typeface="+mn-lt"/>
                <a:cs typeface="+mn-lt"/>
              </a:rPr>
              <a:t> спокою становить </a:t>
            </a:r>
            <a:r>
              <a:rPr lang="ru-RU" sz="1800" dirty="0" err="1">
                <a:ea typeface="+mn-lt"/>
                <a:cs typeface="+mn-lt"/>
              </a:rPr>
              <a:t>близько</a:t>
            </a:r>
            <a:r>
              <a:rPr lang="ru-RU" sz="1800" dirty="0">
                <a:ea typeface="+mn-lt"/>
                <a:cs typeface="+mn-lt"/>
              </a:rPr>
              <a:t> 70 - 75 </a:t>
            </a:r>
            <a:r>
              <a:rPr lang="ru-RU" sz="1800" dirty="0" err="1">
                <a:ea typeface="+mn-lt"/>
                <a:cs typeface="+mn-lt"/>
              </a:rPr>
              <a:t>ударів</a:t>
            </a:r>
            <a:r>
              <a:rPr lang="ru-RU" sz="1800" dirty="0">
                <a:ea typeface="+mn-lt"/>
                <a:cs typeface="+mn-lt"/>
              </a:rPr>
              <a:t> на </a:t>
            </a:r>
            <a:r>
              <a:rPr lang="ru-RU" sz="1800" dirty="0" err="1">
                <a:ea typeface="+mn-lt"/>
                <a:cs typeface="+mn-lt"/>
              </a:rPr>
              <a:t>хвилину</a:t>
            </a:r>
            <a:r>
              <a:rPr lang="ru-RU" sz="1800" dirty="0">
                <a:ea typeface="+mn-lt"/>
                <a:cs typeface="+mn-lt"/>
              </a:rPr>
              <a:t>.</a:t>
            </a:r>
            <a:endParaRPr lang="ru-RU" sz="1800" dirty="0">
              <a:cs typeface="Calibri"/>
            </a:endParaRPr>
          </a:p>
          <a:p>
            <a:pPr marL="0" indent="0">
              <a:buNone/>
            </a:pPr>
            <a:br>
              <a:rPr lang="ru-RU" sz="1800" dirty="0">
                <a:ea typeface="+mn-lt"/>
                <a:cs typeface="+mn-lt"/>
              </a:rPr>
            </a:br>
            <a:r>
              <a:rPr lang="ru-RU" sz="1800" dirty="0">
                <a:ea typeface="+mn-lt"/>
                <a:cs typeface="+mn-lt"/>
              </a:rPr>
              <a:t> Пульс </a:t>
            </a:r>
            <a:r>
              <a:rPr lang="ru-RU" sz="1800" dirty="0" err="1">
                <a:ea typeface="+mn-lt"/>
                <a:cs typeface="+mn-lt"/>
              </a:rPr>
              <a:t>можна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промацувати</a:t>
            </a:r>
            <a:r>
              <a:rPr lang="ru-RU" sz="1800" dirty="0">
                <a:ea typeface="+mn-lt"/>
                <a:cs typeface="+mn-lt"/>
              </a:rPr>
              <a:t> на </a:t>
            </a:r>
            <a:r>
              <a:rPr lang="ru-RU" sz="1800" dirty="0" err="1">
                <a:ea typeface="+mn-lt"/>
                <a:cs typeface="+mn-lt"/>
              </a:rPr>
              <a:t>поверхні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тіла</a:t>
            </a:r>
            <a:r>
              <a:rPr lang="ru-RU" sz="1800" dirty="0">
                <a:ea typeface="+mn-lt"/>
                <a:cs typeface="+mn-lt"/>
              </a:rPr>
              <a:t> в тих </a:t>
            </a:r>
            <a:r>
              <a:rPr lang="ru-RU" sz="1800" dirty="0" err="1">
                <a:ea typeface="+mn-lt"/>
                <a:cs typeface="+mn-lt"/>
              </a:rPr>
              <a:t>місцях</a:t>
            </a:r>
            <a:r>
              <a:rPr lang="ru-RU" sz="1800" dirty="0">
                <a:ea typeface="+mn-lt"/>
                <a:cs typeface="+mn-lt"/>
              </a:rPr>
              <a:t>, де </a:t>
            </a:r>
            <a:r>
              <a:rPr lang="ru-RU" sz="1800" dirty="0" err="1">
                <a:ea typeface="+mn-lt"/>
                <a:cs typeface="+mn-lt"/>
              </a:rPr>
              <a:t>великі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судини</a:t>
            </a:r>
            <a:r>
              <a:rPr lang="ru-RU" sz="1800" dirty="0">
                <a:ea typeface="+mn-lt"/>
                <a:cs typeface="+mn-lt"/>
              </a:rPr>
              <a:t> лежать </a:t>
            </a:r>
            <a:r>
              <a:rPr lang="ru-RU" sz="1800" dirty="0" err="1">
                <a:ea typeface="+mn-lt"/>
                <a:cs typeface="+mn-lt"/>
              </a:rPr>
              <a:t>близько</a:t>
            </a:r>
            <a:r>
              <a:rPr lang="ru-RU" sz="1800" dirty="0">
                <a:ea typeface="+mn-lt"/>
                <a:cs typeface="+mn-lt"/>
              </a:rPr>
              <a:t> до </a:t>
            </a:r>
            <a:r>
              <a:rPr lang="ru-RU" sz="1800" dirty="0" err="1">
                <a:ea typeface="+mn-lt"/>
                <a:cs typeface="+mn-lt"/>
              </a:rPr>
              <a:t>поверхні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тіла</a:t>
            </a:r>
            <a:r>
              <a:rPr lang="ru-RU" sz="1800" dirty="0">
                <a:ea typeface="+mn-lt"/>
                <a:cs typeface="+mn-lt"/>
              </a:rPr>
              <a:t>: на </a:t>
            </a:r>
            <a:r>
              <a:rPr lang="ru-RU" sz="1800" dirty="0" err="1">
                <a:ea typeface="+mn-lt"/>
                <a:cs typeface="+mn-lt"/>
              </a:rPr>
              <a:t>скронях</a:t>
            </a:r>
            <a:r>
              <a:rPr lang="ru-RU" sz="1800" dirty="0">
                <a:ea typeface="+mn-lt"/>
                <a:cs typeface="+mn-lt"/>
              </a:rPr>
              <a:t>, на </a:t>
            </a:r>
            <a:r>
              <a:rPr lang="ru-RU" sz="1800" dirty="0" err="1">
                <a:ea typeface="+mn-lt"/>
                <a:cs typeface="+mn-lt"/>
              </a:rPr>
              <a:t>внутрішній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стороні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зап'ястя</a:t>
            </a:r>
            <a:r>
              <a:rPr lang="ru-RU" sz="1800" dirty="0">
                <a:ea typeface="+mn-lt"/>
                <a:cs typeface="+mn-lt"/>
              </a:rPr>
              <a:t>, з </a:t>
            </a:r>
            <a:r>
              <a:rPr lang="ru-RU" sz="1800" dirty="0" err="1">
                <a:ea typeface="+mn-lt"/>
                <a:cs typeface="+mn-lt"/>
              </a:rPr>
              <a:t>боків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шиї</a:t>
            </a:r>
            <a:r>
              <a:rPr lang="ru-RU" sz="1800" dirty="0">
                <a:ea typeface="+mn-lt"/>
                <a:cs typeface="+mn-lt"/>
              </a:rPr>
              <a:t>.</a:t>
            </a:r>
            <a:br>
              <a:rPr lang="ru-RU" sz="1800" dirty="0">
                <a:ea typeface="+mn-lt"/>
                <a:cs typeface="+mn-lt"/>
              </a:rPr>
            </a:br>
            <a:r>
              <a:rPr lang="ru-RU" sz="1800" dirty="0">
                <a:ea typeface="+mn-lt"/>
                <a:cs typeface="+mn-lt"/>
              </a:rPr>
              <a:t> </a:t>
            </a:r>
            <a:br>
              <a:rPr lang="ru-RU" sz="1800" dirty="0">
                <a:ea typeface="+mn-lt"/>
                <a:cs typeface="+mn-lt"/>
              </a:rPr>
            </a:br>
            <a:endParaRPr lang="ru-RU" sz="15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90681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02463E0-6DFB-7C96-315F-54F6221953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1900" dirty="0">
                <a:ea typeface="+mn-lt"/>
                <a:cs typeface="+mn-lt"/>
              </a:rPr>
              <a:t>Робота </a:t>
            </a:r>
            <a:r>
              <a:rPr lang="ru-RU" sz="1900" dirty="0" err="1">
                <a:ea typeface="+mn-lt"/>
                <a:cs typeface="+mn-lt"/>
              </a:rPr>
              <a:t>серця</a:t>
            </a:r>
            <a:r>
              <a:rPr lang="ru-RU" sz="1900" dirty="0">
                <a:ea typeface="+mn-lt"/>
                <a:cs typeface="+mn-lt"/>
              </a:rPr>
              <a:t> з </a:t>
            </a:r>
            <a:r>
              <a:rPr lang="ru-RU" sz="1900" dirty="0" err="1">
                <a:ea typeface="+mn-lt"/>
                <a:cs typeface="+mn-lt"/>
              </a:rPr>
              <a:t>перекачування</a:t>
            </a:r>
            <a:r>
              <a:rPr lang="ru-RU" sz="1900" dirty="0">
                <a:ea typeface="+mn-lt"/>
                <a:cs typeface="+mn-lt"/>
              </a:rPr>
              <a:t> </a:t>
            </a:r>
            <a:r>
              <a:rPr lang="ru-RU" sz="1900" dirty="0" err="1">
                <a:ea typeface="+mn-lt"/>
                <a:cs typeface="+mn-lt"/>
              </a:rPr>
              <a:t>крові</a:t>
            </a:r>
            <a:r>
              <a:rPr lang="ru-RU" sz="1900" dirty="0">
                <a:ea typeface="+mn-lt"/>
                <a:cs typeface="+mn-lt"/>
              </a:rPr>
              <a:t> </a:t>
            </a:r>
            <a:r>
              <a:rPr lang="ru-RU" sz="1900" dirty="0" err="1">
                <a:ea typeface="+mn-lt"/>
                <a:cs typeface="+mn-lt"/>
              </a:rPr>
              <a:t>протікає</a:t>
            </a:r>
            <a:r>
              <a:rPr lang="ru-RU" sz="1900" dirty="0">
                <a:ea typeface="+mn-lt"/>
                <a:cs typeface="+mn-lt"/>
              </a:rPr>
              <a:t> </a:t>
            </a:r>
            <a:r>
              <a:rPr lang="ru-RU" sz="1900" dirty="0" err="1">
                <a:ea typeface="+mn-lt"/>
                <a:cs typeface="+mn-lt"/>
              </a:rPr>
              <a:t>циклічно</a:t>
            </a:r>
            <a:r>
              <a:rPr lang="ru-RU" sz="1900" dirty="0">
                <a:ea typeface="+mn-lt"/>
                <a:cs typeface="+mn-lt"/>
              </a:rPr>
              <a:t>. </a:t>
            </a:r>
            <a:r>
              <a:rPr lang="ru-RU" sz="1900" dirty="0" err="1">
                <a:ea typeface="+mn-lt"/>
                <a:cs typeface="+mn-lt"/>
              </a:rPr>
              <a:t>Скорочення</a:t>
            </a:r>
            <a:r>
              <a:rPr lang="ru-RU" sz="1900" dirty="0">
                <a:ea typeface="+mn-lt"/>
                <a:cs typeface="+mn-lt"/>
              </a:rPr>
              <a:t> (</a:t>
            </a:r>
            <a:r>
              <a:rPr lang="ru-RU" sz="1900" dirty="0" err="1">
                <a:ea typeface="+mn-lt"/>
                <a:cs typeface="+mn-lt"/>
              </a:rPr>
              <a:t>стискання</a:t>
            </a:r>
            <a:r>
              <a:rPr lang="ru-RU" sz="1900" dirty="0">
                <a:ea typeface="+mn-lt"/>
                <a:cs typeface="+mn-lt"/>
              </a:rPr>
              <a:t>) </a:t>
            </a:r>
            <a:r>
              <a:rPr lang="ru-RU" sz="1900" dirty="0" err="1">
                <a:ea typeface="+mn-lt"/>
                <a:cs typeface="+mn-lt"/>
              </a:rPr>
              <a:t>передсердь</a:t>
            </a:r>
            <a:r>
              <a:rPr lang="ru-RU" sz="1900" dirty="0">
                <a:ea typeface="+mn-lt"/>
                <a:cs typeface="+mn-lt"/>
              </a:rPr>
              <a:t> і </a:t>
            </a:r>
            <a:r>
              <a:rPr lang="ru-RU" sz="1900" dirty="0" err="1">
                <a:ea typeface="+mn-lt"/>
                <a:cs typeface="+mn-lt"/>
              </a:rPr>
              <a:t>шлуночків</a:t>
            </a:r>
            <a:r>
              <a:rPr lang="ru-RU" sz="1900" dirty="0">
                <a:ea typeface="+mn-lt"/>
                <a:cs typeface="+mn-lt"/>
              </a:rPr>
              <a:t> </a:t>
            </a:r>
            <a:r>
              <a:rPr lang="ru-RU" sz="1900" dirty="0" err="1">
                <a:ea typeface="+mn-lt"/>
                <a:cs typeface="+mn-lt"/>
              </a:rPr>
              <a:t>під</a:t>
            </a:r>
            <a:r>
              <a:rPr lang="ru-RU" sz="1900" dirty="0">
                <a:ea typeface="+mn-lt"/>
                <a:cs typeface="+mn-lt"/>
              </a:rPr>
              <a:t> час </a:t>
            </a:r>
            <a:r>
              <a:rPr lang="ru-RU" sz="1900" dirty="0" err="1">
                <a:ea typeface="+mn-lt"/>
                <a:cs typeface="+mn-lt"/>
              </a:rPr>
              <a:t>серцевого</a:t>
            </a:r>
            <a:r>
              <a:rPr lang="ru-RU" sz="1900" dirty="0">
                <a:ea typeface="+mn-lt"/>
                <a:cs typeface="+mn-lt"/>
              </a:rPr>
              <a:t> циклу </a:t>
            </a:r>
            <a:r>
              <a:rPr lang="ru-RU" sz="1900" dirty="0" err="1">
                <a:ea typeface="+mn-lt"/>
                <a:cs typeface="+mn-lt"/>
              </a:rPr>
              <a:t>називається</a:t>
            </a:r>
            <a:r>
              <a:rPr lang="ru-RU" sz="1900" dirty="0">
                <a:ea typeface="+mn-lt"/>
                <a:cs typeface="+mn-lt"/>
              </a:rPr>
              <a:t> </a:t>
            </a:r>
            <a:r>
              <a:rPr lang="ru-RU" sz="1900" b="1" dirty="0">
                <a:ea typeface="+mn-lt"/>
                <a:cs typeface="+mn-lt"/>
              </a:rPr>
              <a:t>систолою</a:t>
            </a:r>
            <a:r>
              <a:rPr lang="ru-RU" sz="1900" dirty="0">
                <a:ea typeface="+mn-lt"/>
                <a:cs typeface="+mn-lt"/>
              </a:rPr>
              <a:t>, а </a:t>
            </a:r>
            <a:r>
              <a:rPr lang="ru-RU" sz="1900" dirty="0" err="1">
                <a:ea typeface="+mn-lt"/>
                <a:cs typeface="+mn-lt"/>
              </a:rPr>
              <a:t>розслаблення</a:t>
            </a:r>
            <a:r>
              <a:rPr lang="ru-RU" sz="1900" dirty="0">
                <a:ea typeface="+mn-lt"/>
                <a:cs typeface="+mn-lt"/>
              </a:rPr>
              <a:t> (</a:t>
            </a:r>
            <a:r>
              <a:rPr lang="ru-RU" sz="1900" dirty="0" err="1">
                <a:ea typeface="+mn-lt"/>
                <a:cs typeface="+mn-lt"/>
              </a:rPr>
              <a:t>розширення</a:t>
            </a:r>
            <a:r>
              <a:rPr lang="ru-RU" sz="1900" dirty="0">
                <a:ea typeface="+mn-lt"/>
                <a:cs typeface="+mn-lt"/>
              </a:rPr>
              <a:t>) — </a:t>
            </a:r>
            <a:r>
              <a:rPr lang="ru-RU" sz="1900" b="1" dirty="0" err="1">
                <a:ea typeface="+mn-lt"/>
                <a:cs typeface="+mn-lt"/>
              </a:rPr>
              <a:t>діастолою</a:t>
            </a:r>
            <a:r>
              <a:rPr lang="ru-RU" sz="1900" dirty="0">
                <a:ea typeface="+mn-lt"/>
                <a:cs typeface="+mn-lt"/>
              </a:rPr>
              <a:t>.</a:t>
            </a:r>
            <a:br>
              <a:rPr lang="ru-RU" sz="1900" dirty="0">
                <a:ea typeface="+mn-lt"/>
                <a:cs typeface="+mn-lt"/>
              </a:rPr>
            </a:br>
            <a:r>
              <a:rPr lang="ru-RU" sz="1900" dirty="0">
                <a:ea typeface="+mn-lt"/>
                <a:cs typeface="+mn-lt"/>
              </a:rPr>
              <a:t>  </a:t>
            </a:r>
            <a:br>
              <a:rPr lang="ru-RU" sz="1900" dirty="0">
                <a:ea typeface="+mn-lt"/>
                <a:cs typeface="+mn-lt"/>
              </a:rPr>
            </a:br>
            <a:r>
              <a:rPr lang="ru-RU" sz="1900" dirty="0">
                <a:ea typeface="+mn-lt"/>
                <a:cs typeface="+mn-lt"/>
              </a:rPr>
              <a:t> </a:t>
            </a:r>
            <a:r>
              <a:rPr lang="uk-UA" sz="1900" dirty="0"/>
              <a:t>Імпульси, що змушують серце битися, ритмічно виникають у невеликих групах м'язових клітин, які називають </a:t>
            </a:r>
            <a:r>
              <a:rPr lang="uk-UA" sz="1900" b="1" dirty="0"/>
              <a:t>вузлами автоматизму</a:t>
            </a:r>
            <a:r>
              <a:rPr lang="uk-UA" sz="1900" dirty="0"/>
              <a:t>.</a:t>
            </a:r>
            <a:endParaRPr lang="ru-RU" sz="1900" dirty="0">
              <a:cs typeface="Calibri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0C0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7FF41A4-4D00-4ED6-A4E6-05A9291208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132" y="866426"/>
            <a:ext cx="4108089" cy="3302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44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4ACE58-FD6B-6E1A-8C9E-9833A55BD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710" y="925842"/>
            <a:ext cx="10515600" cy="77922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>
                <a:ea typeface="+mj-lt"/>
                <a:cs typeface="+mj-lt"/>
              </a:rPr>
              <a:t>Кола </a:t>
            </a:r>
            <a:r>
              <a:rPr lang="ru-RU" dirty="0" err="1">
                <a:ea typeface="+mj-lt"/>
                <a:cs typeface="+mj-lt"/>
              </a:rPr>
              <a:t>кровообігу</a:t>
            </a:r>
            <a:endParaRPr lang="ru-RU" dirty="0" err="1">
              <a:cs typeface="Calibri Light" panose="020F0302020204030204"/>
            </a:endParaRPr>
          </a:p>
          <a:p>
            <a:endParaRPr lang="ru-RU" dirty="0">
              <a:cs typeface="Calibri Ligh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C2F71A7-F7BC-D4FE-5B0E-BD5C61AF1D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202" y="1983386"/>
            <a:ext cx="8105679" cy="4874614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>
              <a:buNone/>
            </a:pPr>
            <a:r>
              <a:rPr lang="ru-RU" dirty="0">
                <a:ea typeface="+mn-lt"/>
                <a:cs typeface="+mn-lt"/>
              </a:rPr>
              <a:t>Кров </a:t>
            </a:r>
            <a:r>
              <a:rPr lang="ru-RU" dirty="0" err="1">
                <a:ea typeface="+mn-lt"/>
                <a:cs typeface="+mn-lt"/>
              </a:rPr>
              <a:t>рухається</a:t>
            </a:r>
            <a:r>
              <a:rPr lang="ru-RU" dirty="0">
                <a:ea typeface="+mn-lt"/>
                <a:cs typeface="+mn-lt"/>
              </a:rPr>
              <a:t> по </a:t>
            </a:r>
            <a:r>
              <a:rPr lang="ru-RU" dirty="0" err="1">
                <a:ea typeface="+mn-lt"/>
                <a:cs typeface="+mn-lt"/>
              </a:rPr>
              <a:t>двох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замкнутим</a:t>
            </a:r>
            <a:r>
              <a:rPr lang="ru-RU" dirty="0">
                <a:ea typeface="+mn-lt"/>
                <a:cs typeface="+mn-lt"/>
              </a:rPr>
              <a:t> системам </a:t>
            </a:r>
            <a:r>
              <a:rPr lang="ru-RU" dirty="0" err="1">
                <a:ea typeface="+mn-lt"/>
                <a:cs typeface="+mn-lt"/>
              </a:rPr>
              <a:t>судин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сполучених</a:t>
            </a:r>
            <a:r>
              <a:rPr lang="ru-RU" dirty="0">
                <a:ea typeface="+mn-lt"/>
                <a:cs typeface="+mn-lt"/>
              </a:rPr>
              <a:t> з </a:t>
            </a:r>
            <a:r>
              <a:rPr lang="ru-RU" dirty="0" err="1">
                <a:ea typeface="+mn-lt"/>
                <a:cs typeface="+mn-lt"/>
              </a:rPr>
              <a:t>серцем</a:t>
            </a:r>
            <a:r>
              <a:rPr lang="ru-RU" dirty="0">
                <a:ea typeface="+mn-lt"/>
                <a:cs typeface="+mn-lt"/>
              </a:rPr>
              <a:t> — </a:t>
            </a:r>
            <a:r>
              <a:rPr lang="ru-RU" b="1" dirty="0">
                <a:ea typeface="+mn-lt"/>
                <a:cs typeface="+mn-lt"/>
              </a:rPr>
              <a:t>малому</a:t>
            </a:r>
            <a:r>
              <a:rPr lang="ru-RU" dirty="0">
                <a:ea typeface="+mn-lt"/>
                <a:cs typeface="+mn-lt"/>
              </a:rPr>
              <a:t> і </a:t>
            </a:r>
            <a:r>
              <a:rPr lang="ru-RU" b="1" dirty="0">
                <a:ea typeface="+mn-lt"/>
                <a:cs typeface="+mn-lt"/>
              </a:rPr>
              <a:t>великому колах </a:t>
            </a:r>
            <a:r>
              <a:rPr lang="ru-RU" b="1" dirty="0" err="1">
                <a:ea typeface="+mn-lt"/>
                <a:cs typeface="+mn-lt"/>
              </a:rPr>
              <a:t>кровообігу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Кругообіг</a:t>
            </a:r>
            <a:r>
              <a:rPr lang="ru-RU" dirty="0">
                <a:ea typeface="+mn-lt"/>
                <a:cs typeface="+mn-lt"/>
              </a:rPr>
              <a:t> кровя по великому колу </a:t>
            </a:r>
            <a:r>
              <a:rPr lang="ru-RU" dirty="0" err="1">
                <a:ea typeface="+mn-lt"/>
                <a:cs typeface="+mn-lt"/>
              </a:rPr>
              <a:t>відбувається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приблизно</a:t>
            </a:r>
            <a:r>
              <a:rPr lang="ru-RU" dirty="0">
                <a:ea typeface="+mn-lt"/>
                <a:cs typeface="+mn-lt"/>
              </a:rPr>
              <a:t> за 20 секунд, по малому колу — у 5 </a:t>
            </a:r>
            <a:r>
              <a:rPr lang="ru-RU" dirty="0" err="1">
                <a:ea typeface="+mn-lt"/>
                <a:cs typeface="+mn-lt"/>
              </a:rPr>
              <a:t>разів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швидше</a:t>
            </a:r>
            <a:r>
              <a:rPr lang="ru-RU" dirty="0">
                <a:ea typeface="+mn-lt"/>
                <a:cs typeface="+mn-lt"/>
              </a:rPr>
              <a:t>.</a:t>
            </a:r>
          </a:p>
          <a:p>
            <a:pPr>
              <a:buNone/>
            </a:pPr>
            <a:r>
              <a:rPr lang="ru-RU" b="1" dirty="0">
                <a:ea typeface="+mn-lt"/>
                <a:cs typeface="+mn-lt"/>
              </a:rPr>
              <a:t>Мале</a:t>
            </a:r>
            <a:r>
              <a:rPr lang="ru-RU" dirty="0">
                <a:ea typeface="+mn-lt"/>
                <a:cs typeface="+mn-lt"/>
              </a:rPr>
              <a:t> (</a:t>
            </a:r>
            <a:r>
              <a:rPr lang="ru-RU" b="1" dirty="0" err="1">
                <a:ea typeface="+mn-lt"/>
                <a:cs typeface="+mn-lt"/>
              </a:rPr>
              <a:t>легеневе</a:t>
            </a:r>
            <a:r>
              <a:rPr lang="ru-RU" dirty="0">
                <a:ea typeface="+mn-lt"/>
                <a:cs typeface="+mn-lt"/>
              </a:rPr>
              <a:t>) коло </a:t>
            </a:r>
            <a:r>
              <a:rPr lang="ru-RU" dirty="0" err="1">
                <a:ea typeface="+mn-lt"/>
                <a:cs typeface="+mn-lt"/>
              </a:rPr>
              <a:t>кровообігу</a:t>
            </a:r>
            <a:r>
              <a:rPr lang="ru-RU" dirty="0">
                <a:ea typeface="+mn-lt"/>
                <a:cs typeface="+mn-lt"/>
              </a:rPr>
              <a:t> </a:t>
            </a:r>
            <a:r>
              <a:rPr lang="ru-RU" b="1" dirty="0" err="1">
                <a:ea typeface="+mn-lt"/>
                <a:cs typeface="+mn-lt"/>
              </a:rPr>
              <a:t>починається</a:t>
            </a:r>
            <a:r>
              <a:rPr lang="ru-RU" b="1" dirty="0">
                <a:ea typeface="+mn-lt"/>
                <a:cs typeface="+mn-lt"/>
              </a:rPr>
              <a:t> з правого </a:t>
            </a:r>
            <a:r>
              <a:rPr lang="ru-RU" b="1" dirty="0" err="1">
                <a:ea typeface="+mn-lt"/>
                <a:cs typeface="+mn-lt"/>
              </a:rPr>
              <a:t>шлуночка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серця</a:t>
            </a:r>
            <a:r>
              <a:rPr lang="ru-RU" dirty="0">
                <a:ea typeface="+mn-lt"/>
                <a:cs typeface="+mn-lt"/>
              </a:rPr>
              <a:t>, з </a:t>
            </a:r>
            <a:r>
              <a:rPr lang="ru-RU" dirty="0" err="1">
                <a:ea typeface="+mn-lt"/>
                <a:cs typeface="+mn-lt"/>
              </a:rPr>
              <a:t>якого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виходить</a:t>
            </a:r>
            <a:r>
              <a:rPr lang="ru-RU" dirty="0">
                <a:ea typeface="+mn-lt"/>
                <a:cs typeface="+mn-lt"/>
              </a:rPr>
              <a:t> </a:t>
            </a:r>
            <a:r>
              <a:rPr lang="ru-RU" b="1" dirty="0" err="1">
                <a:ea typeface="+mn-lt"/>
                <a:cs typeface="+mn-lt"/>
              </a:rPr>
              <a:t>легенева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артерія</a:t>
            </a:r>
            <a:r>
              <a:rPr lang="ru-RU" dirty="0">
                <a:ea typeface="+mn-lt"/>
                <a:cs typeface="+mn-lt"/>
              </a:rPr>
              <a:t> (</a:t>
            </a:r>
            <a:r>
              <a:rPr lang="ru-RU" dirty="0" err="1">
                <a:ea typeface="+mn-lt"/>
                <a:cs typeface="+mn-lt"/>
              </a:rPr>
              <a:t>оскільки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ця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судина</a:t>
            </a:r>
            <a:r>
              <a:rPr lang="ru-RU" dirty="0">
                <a:ea typeface="+mn-lt"/>
                <a:cs typeface="+mn-lt"/>
              </a:rPr>
              <a:t> </a:t>
            </a:r>
            <a:r>
              <a:rPr lang="ru-RU" dirty="0" err="1">
                <a:ea typeface="+mn-lt"/>
                <a:cs typeface="+mn-lt"/>
              </a:rPr>
              <a:t>виносить</a:t>
            </a:r>
            <a:r>
              <a:rPr lang="ru-RU" dirty="0">
                <a:ea typeface="+mn-lt"/>
                <a:cs typeface="+mn-lt"/>
              </a:rPr>
              <a:t> кров </a:t>
            </a:r>
            <a:r>
              <a:rPr lang="ru-RU" b="1" dirty="0">
                <a:ea typeface="+mn-lt"/>
                <a:cs typeface="+mn-lt"/>
              </a:rPr>
              <a:t>з </a:t>
            </a:r>
            <a:r>
              <a:rPr lang="ru-RU" b="1" dirty="0" err="1">
                <a:ea typeface="+mn-lt"/>
                <a:cs typeface="+mn-lt"/>
              </a:rPr>
              <a:t>серця</a:t>
            </a:r>
            <a:r>
              <a:rPr lang="ru-RU" dirty="0">
                <a:ea typeface="+mn-lt"/>
                <a:cs typeface="+mn-lt"/>
              </a:rPr>
              <a:t>, то вона </a:t>
            </a:r>
            <a:r>
              <a:rPr lang="ru-RU" b="1" dirty="0" err="1">
                <a:ea typeface="+mn-lt"/>
                <a:cs typeface="+mn-lt"/>
              </a:rPr>
              <a:t>називається</a:t>
            </a:r>
            <a:r>
              <a:rPr lang="ru-RU" b="1" dirty="0">
                <a:ea typeface="+mn-lt"/>
                <a:cs typeface="+mn-lt"/>
              </a:rPr>
              <a:t> </a:t>
            </a:r>
            <a:r>
              <a:rPr lang="ru-RU" b="1" dirty="0" err="1">
                <a:ea typeface="+mn-lt"/>
                <a:cs typeface="+mn-lt"/>
              </a:rPr>
              <a:t>артерією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хоча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містить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бідну</a:t>
            </a:r>
            <a:r>
              <a:rPr lang="ru-RU" dirty="0">
                <a:ea typeface="+mn-lt"/>
                <a:cs typeface="+mn-lt"/>
              </a:rPr>
              <a:t> на </a:t>
            </a:r>
            <a:r>
              <a:rPr lang="ru-RU" dirty="0" err="1">
                <a:ea typeface="+mn-lt"/>
                <a:cs typeface="+mn-lt"/>
              </a:rPr>
              <a:t>кисень</a:t>
            </a:r>
            <a:r>
              <a:rPr lang="ru-RU" dirty="0">
                <a:ea typeface="+mn-lt"/>
                <a:cs typeface="+mn-lt"/>
              </a:rPr>
              <a:t> </a:t>
            </a:r>
            <a:r>
              <a:rPr lang="ru-RU" b="1" dirty="0" err="1">
                <a:ea typeface="+mn-lt"/>
                <a:cs typeface="+mn-lt"/>
              </a:rPr>
              <a:t>венозну</a:t>
            </a:r>
            <a:r>
              <a:rPr lang="ru-RU" b="1" dirty="0">
                <a:ea typeface="+mn-lt"/>
                <a:cs typeface="+mn-lt"/>
              </a:rPr>
              <a:t> кров</a:t>
            </a:r>
            <a:r>
              <a:rPr lang="ru-RU" dirty="0">
                <a:ea typeface="+mn-lt"/>
                <a:cs typeface="+mn-lt"/>
              </a:rPr>
              <a:t>).</a:t>
            </a:r>
          </a:p>
          <a:p>
            <a:pPr>
              <a:buNone/>
            </a:pPr>
            <a:r>
              <a:rPr lang="ru-RU" dirty="0" err="1">
                <a:ea typeface="+mn-lt"/>
                <a:cs typeface="+mn-lt"/>
              </a:rPr>
              <a:t>Велике</a:t>
            </a:r>
            <a:r>
              <a:rPr lang="ru-RU" dirty="0">
                <a:ea typeface="+mn-lt"/>
                <a:cs typeface="+mn-lt"/>
              </a:rPr>
              <a:t> коло </a:t>
            </a:r>
            <a:r>
              <a:rPr lang="ru-RU" dirty="0" err="1">
                <a:ea typeface="+mn-lt"/>
                <a:cs typeface="+mn-lt"/>
              </a:rPr>
              <a:t>кровообігу</a:t>
            </a:r>
            <a:r>
              <a:rPr lang="ru-RU" dirty="0">
                <a:ea typeface="+mn-lt"/>
                <a:cs typeface="+mn-lt"/>
              </a:rPr>
              <a:t> </a:t>
            </a:r>
            <a:r>
              <a:rPr lang="ru-RU" b="1" dirty="0" err="1">
                <a:ea typeface="+mn-lt"/>
                <a:cs typeface="+mn-lt"/>
              </a:rPr>
              <a:t>починається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від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лівого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шлуночка</a:t>
            </a:r>
            <a:r>
              <a:rPr lang="ru-RU" b="1" dirty="0">
                <a:ea typeface="+mn-lt"/>
                <a:cs typeface="+mn-lt"/>
              </a:rPr>
              <a:t> аортою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відходять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великі</a:t>
            </a:r>
            <a:r>
              <a:rPr lang="ru-RU" dirty="0">
                <a:ea typeface="+mn-lt"/>
                <a:cs typeface="+mn-lt"/>
              </a:rPr>
              <a:t> </a:t>
            </a:r>
            <a:r>
              <a:rPr lang="ru-RU" b="1" dirty="0" err="1">
                <a:ea typeface="+mn-lt"/>
                <a:cs typeface="+mn-lt"/>
              </a:rPr>
              <a:t>висхідні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артерії</a:t>
            </a:r>
            <a:r>
              <a:rPr lang="ru-RU" dirty="0">
                <a:ea typeface="+mn-lt"/>
                <a:cs typeface="+mn-lt"/>
              </a:rPr>
              <a:t> (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несуть</a:t>
            </a:r>
            <a:r>
              <a:rPr lang="ru-RU" dirty="0">
                <a:ea typeface="+mn-lt"/>
                <a:cs typeface="+mn-lt"/>
              </a:rPr>
              <a:t> кров до </a:t>
            </a:r>
            <a:r>
              <a:rPr lang="ru-RU" dirty="0" err="1">
                <a:ea typeface="+mn-lt"/>
                <a:cs typeface="+mn-lt"/>
              </a:rPr>
              <a:t>голови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верхніх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кінцівок</a:t>
            </a:r>
            <a:r>
              <a:rPr lang="ru-RU" dirty="0">
                <a:ea typeface="+mn-lt"/>
                <a:cs typeface="+mn-lt"/>
              </a:rPr>
              <a:t>) і </a:t>
            </a:r>
            <a:r>
              <a:rPr lang="ru-RU" b="1" dirty="0" err="1">
                <a:ea typeface="+mn-lt"/>
                <a:cs typeface="+mn-lt"/>
              </a:rPr>
              <a:t>низхідні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артерії</a:t>
            </a:r>
            <a:r>
              <a:rPr lang="ru-RU" dirty="0">
                <a:ea typeface="+mn-lt"/>
                <a:cs typeface="+mn-lt"/>
              </a:rPr>
              <a:t> (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несуть</a:t>
            </a:r>
            <a:r>
              <a:rPr lang="ru-RU" dirty="0">
                <a:ea typeface="+mn-lt"/>
                <a:cs typeface="+mn-lt"/>
              </a:rPr>
              <a:t> кров до </a:t>
            </a:r>
            <a:r>
              <a:rPr lang="ru-RU" dirty="0" err="1">
                <a:ea typeface="+mn-lt"/>
                <a:cs typeface="+mn-lt"/>
              </a:rPr>
              <a:t>всіх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органів</a:t>
            </a:r>
            <a:r>
              <a:rPr lang="ru-RU" dirty="0">
                <a:ea typeface="+mn-lt"/>
                <a:cs typeface="+mn-lt"/>
              </a:rPr>
              <a:t> і тканин </a:t>
            </a:r>
            <a:r>
              <a:rPr lang="ru-RU" dirty="0" err="1">
                <a:ea typeface="+mn-lt"/>
                <a:cs typeface="+mn-lt"/>
              </a:rPr>
              <a:t>тіла</a:t>
            </a:r>
            <a:r>
              <a:rPr lang="ru-RU" dirty="0">
                <a:ea typeface="+mn-lt"/>
                <a:cs typeface="+mn-lt"/>
              </a:rPr>
              <a:t>, у тому </a:t>
            </a:r>
            <a:r>
              <a:rPr lang="ru-RU" dirty="0" err="1">
                <a:ea typeface="+mn-lt"/>
                <a:cs typeface="+mn-lt"/>
              </a:rPr>
              <a:t>числі</a:t>
            </a:r>
            <a:r>
              <a:rPr lang="ru-RU" dirty="0">
                <a:ea typeface="+mn-lt"/>
                <a:cs typeface="+mn-lt"/>
              </a:rPr>
              <a:t> до самого </a:t>
            </a:r>
            <a:r>
              <a:rPr lang="ru-RU" dirty="0" err="1">
                <a:ea typeface="+mn-lt"/>
                <a:cs typeface="+mn-lt"/>
              </a:rPr>
              <a:t>серця</a:t>
            </a:r>
            <a:r>
              <a:rPr lang="ru-RU" dirty="0">
                <a:ea typeface="+mn-lt"/>
                <a:cs typeface="+mn-lt"/>
              </a:rPr>
              <a:t>).</a:t>
            </a:r>
          </a:p>
          <a:p>
            <a:pPr>
              <a:buNone/>
            </a:pPr>
            <a:r>
              <a:rPr lang="ru-RU" dirty="0">
                <a:cs typeface="Calibri"/>
              </a:rPr>
              <a:t>Кров, </a:t>
            </a:r>
            <a:r>
              <a:rPr lang="ru-RU" dirty="0" err="1">
                <a:cs typeface="Calibri"/>
              </a:rPr>
              <a:t>насичену</a:t>
            </a:r>
            <a:r>
              <a:rPr lang="ru-RU" dirty="0">
                <a:cs typeface="Calibri"/>
              </a:rPr>
              <a:t> киснем, </a:t>
            </a:r>
            <a:r>
              <a:rPr lang="ru-RU" dirty="0" err="1">
                <a:cs typeface="Calibri"/>
              </a:rPr>
              <a:t>називають</a:t>
            </a:r>
            <a:r>
              <a:rPr lang="ru-RU" dirty="0">
                <a:cs typeface="Calibri"/>
              </a:rPr>
              <a:t> </a:t>
            </a:r>
            <a:r>
              <a:rPr lang="ru-RU" dirty="0" err="1">
                <a:cs typeface="Calibri"/>
              </a:rPr>
              <a:t>артеріальною</a:t>
            </a:r>
            <a:r>
              <a:rPr lang="ru-RU" dirty="0">
                <a:cs typeface="Calibri"/>
              </a:rPr>
              <a:t>. Кров, </a:t>
            </a:r>
            <a:r>
              <a:rPr lang="ru-RU" dirty="0" err="1">
                <a:cs typeface="Calibri"/>
              </a:rPr>
              <a:t>збіднену</a:t>
            </a:r>
            <a:r>
              <a:rPr lang="ru-RU" dirty="0">
                <a:cs typeface="Calibri"/>
              </a:rPr>
              <a:t> киснем, </a:t>
            </a:r>
            <a:r>
              <a:rPr lang="ru-RU" dirty="0" err="1">
                <a:cs typeface="Calibri"/>
              </a:rPr>
              <a:t>називають</a:t>
            </a:r>
            <a:r>
              <a:rPr lang="ru-RU" dirty="0">
                <a:cs typeface="Calibri"/>
              </a:rPr>
              <a:t> венозною </a:t>
            </a:r>
            <a:r>
              <a:rPr lang="ru-RU" dirty="0" err="1">
                <a:cs typeface="Calibri"/>
              </a:rPr>
              <a:t>має</a:t>
            </a:r>
            <a:r>
              <a:rPr lang="ru-RU" dirty="0">
                <a:cs typeface="Calibri"/>
              </a:rPr>
              <a:t> темно-</a:t>
            </a:r>
            <a:r>
              <a:rPr lang="ru-RU" dirty="0" err="1">
                <a:cs typeface="Calibri"/>
              </a:rPr>
              <a:t>червоне</a:t>
            </a:r>
            <a:r>
              <a:rPr lang="ru-RU" dirty="0">
                <a:cs typeface="Calibri"/>
              </a:rPr>
              <a:t> </a:t>
            </a:r>
            <a:r>
              <a:rPr lang="ru-RU" dirty="0" err="1">
                <a:cs typeface="Calibri"/>
              </a:rPr>
              <a:t>забарвлення</a:t>
            </a:r>
            <a:r>
              <a:rPr lang="ru-RU" dirty="0">
                <a:cs typeface="Calibri"/>
              </a:rPr>
              <a:t>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E356D430-5692-005D-9488-E10A72075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3144" y="120770"/>
            <a:ext cx="3188998" cy="660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3018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9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" name="Arc 11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Freeform: Shape 13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C9A5F9-C051-17DA-1B62-D7ABBD7F80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4849" y="949274"/>
            <a:ext cx="6609025" cy="61190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1800" dirty="0">
                <a:ea typeface="+mn-lt"/>
                <a:cs typeface="+mn-lt"/>
              </a:rPr>
              <a:t>У </a:t>
            </a:r>
            <a:r>
              <a:rPr lang="ru-RU" sz="1800" dirty="0" err="1">
                <a:ea typeface="+mn-lt"/>
                <a:cs typeface="+mn-lt"/>
              </a:rPr>
              <a:t>різних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судинах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тиск</a:t>
            </a:r>
            <a:r>
              <a:rPr lang="ru-RU" sz="1800" dirty="0">
                <a:ea typeface="+mn-lt"/>
                <a:cs typeface="+mn-lt"/>
              </a:rPr>
              <a:t> є </a:t>
            </a:r>
            <a:r>
              <a:rPr lang="ru-RU" sz="1800" dirty="0" err="1">
                <a:ea typeface="+mn-lt"/>
                <a:cs typeface="+mn-lt"/>
              </a:rPr>
              <a:t>неоднаковим</a:t>
            </a:r>
            <a:r>
              <a:rPr lang="ru-RU" sz="1800" dirty="0">
                <a:ea typeface="+mn-lt"/>
                <a:cs typeface="+mn-lt"/>
              </a:rPr>
              <a:t>. </a:t>
            </a:r>
            <a:r>
              <a:rPr lang="ru-RU" sz="1800" dirty="0" err="1">
                <a:ea typeface="+mn-lt"/>
                <a:cs typeface="+mn-lt"/>
              </a:rPr>
              <a:t>Різниця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тиску</a:t>
            </a:r>
            <a:r>
              <a:rPr lang="ru-RU" sz="1800" dirty="0">
                <a:ea typeface="+mn-lt"/>
                <a:cs typeface="+mn-lt"/>
              </a:rPr>
              <a:t> в </a:t>
            </a:r>
            <a:r>
              <a:rPr lang="ru-RU" sz="1800" dirty="0" err="1">
                <a:ea typeface="+mn-lt"/>
                <a:cs typeface="+mn-lt"/>
              </a:rPr>
              <a:t>різних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ділянках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кровоносної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системи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забезпечує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безперервний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потік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крові</a:t>
            </a:r>
            <a:r>
              <a:rPr lang="ru-RU" sz="1800" dirty="0">
                <a:ea typeface="+mn-lt"/>
                <a:cs typeface="+mn-lt"/>
              </a:rPr>
              <a:t> по </a:t>
            </a:r>
            <a:r>
              <a:rPr lang="ru-RU" sz="1800" dirty="0" err="1">
                <a:ea typeface="+mn-lt"/>
                <a:cs typeface="+mn-lt"/>
              </a:rPr>
              <a:t>судинах</a:t>
            </a:r>
            <a:r>
              <a:rPr lang="ru-RU" sz="1800" dirty="0">
                <a:ea typeface="+mn-lt"/>
                <a:cs typeface="+mn-lt"/>
              </a:rPr>
              <a:t> з </a:t>
            </a:r>
            <a:r>
              <a:rPr lang="ru-RU" sz="1800" dirty="0" err="1">
                <a:ea typeface="+mn-lt"/>
                <a:cs typeface="+mn-lt"/>
              </a:rPr>
              <a:t>області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більшого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тиску</a:t>
            </a:r>
            <a:r>
              <a:rPr lang="ru-RU" sz="1800" dirty="0">
                <a:ea typeface="+mn-lt"/>
                <a:cs typeface="+mn-lt"/>
              </a:rPr>
              <a:t> в область </a:t>
            </a:r>
            <a:r>
              <a:rPr lang="ru-RU" sz="1800" dirty="0" err="1">
                <a:ea typeface="+mn-lt"/>
                <a:cs typeface="+mn-lt"/>
              </a:rPr>
              <a:t>меншого</a:t>
            </a:r>
            <a:r>
              <a:rPr lang="ru-RU" sz="1800" dirty="0">
                <a:ea typeface="+mn-lt"/>
                <a:cs typeface="+mn-lt"/>
              </a:rPr>
              <a:t>.</a:t>
            </a:r>
            <a:br>
              <a:rPr lang="ru-RU" sz="1800" dirty="0">
                <a:ea typeface="+mn-lt"/>
                <a:cs typeface="+mn-lt"/>
              </a:rPr>
            </a:b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Найбільшим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тиск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крові</a:t>
            </a:r>
            <a:r>
              <a:rPr lang="ru-RU" sz="1800" dirty="0">
                <a:ea typeface="+mn-lt"/>
                <a:cs typeface="+mn-lt"/>
              </a:rPr>
              <a:t> є в </a:t>
            </a:r>
            <a:r>
              <a:rPr lang="ru-RU" sz="1800" dirty="0" err="1">
                <a:ea typeface="+mn-lt"/>
                <a:cs typeface="+mn-lt"/>
              </a:rPr>
              <a:t>аорті</a:t>
            </a:r>
            <a:r>
              <a:rPr lang="ru-RU" sz="1800" dirty="0">
                <a:ea typeface="+mn-lt"/>
                <a:cs typeface="+mn-lt"/>
              </a:rPr>
              <a:t> (120 мм рт. ст.). У </a:t>
            </a:r>
            <a:r>
              <a:rPr lang="ru-RU" sz="1800" dirty="0" err="1">
                <a:ea typeface="+mn-lt"/>
                <a:cs typeface="+mn-lt"/>
              </a:rPr>
              <a:t>міру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просування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крові</a:t>
            </a:r>
            <a:r>
              <a:rPr lang="ru-RU" sz="1800" dirty="0">
                <a:ea typeface="+mn-lt"/>
                <a:cs typeface="+mn-lt"/>
              </a:rPr>
              <a:t> по </a:t>
            </a:r>
            <a:r>
              <a:rPr lang="ru-RU" sz="1800" dirty="0" err="1">
                <a:ea typeface="+mn-lt"/>
                <a:cs typeface="+mn-lt"/>
              </a:rPr>
              <a:t>судинах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тиск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поступово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зменшується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досягаючи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найменшої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величини</a:t>
            </a:r>
            <a:r>
              <a:rPr lang="ru-RU" sz="1800" dirty="0">
                <a:ea typeface="+mn-lt"/>
                <a:cs typeface="+mn-lt"/>
              </a:rPr>
              <a:t> у </a:t>
            </a:r>
            <a:r>
              <a:rPr lang="ru-RU" sz="1800" dirty="0" err="1">
                <a:ea typeface="+mn-lt"/>
                <a:cs typeface="+mn-lt"/>
              </a:rPr>
              <a:t>верхній</a:t>
            </a:r>
            <a:r>
              <a:rPr lang="ru-RU" sz="1800" dirty="0">
                <a:ea typeface="+mn-lt"/>
                <a:cs typeface="+mn-lt"/>
              </a:rPr>
              <a:t> і </a:t>
            </a:r>
            <a:r>
              <a:rPr lang="ru-RU" sz="1800" dirty="0" err="1">
                <a:ea typeface="+mn-lt"/>
                <a:cs typeface="+mn-lt"/>
              </a:rPr>
              <a:t>нижній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порожнистих</a:t>
            </a:r>
            <a:r>
              <a:rPr lang="ru-RU" sz="1800" dirty="0">
                <a:ea typeface="+mn-lt"/>
                <a:cs typeface="+mn-lt"/>
              </a:rPr>
              <a:t> венах. У великих венах </a:t>
            </a:r>
            <a:r>
              <a:rPr lang="ru-RU" sz="1800" dirty="0" err="1">
                <a:ea typeface="+mn-lt"/>
                <a:cs typeface="+mn-lt"/>
              </a:rPr>
              <a:t>грудної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порожнини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тиск</a:t>
            </a:r>
            <a:r>
              <a:rPr lang="ru-RU" sz="1800" dirty="0">
                <a:ea typeface="+mn-lt"/>
                <a:cs typeface="+mn-lt"/>
              </a:rPr>
              <a:t> практично </a:t>
            </a:r>
            <a:r>
              <a:rPr lang="ru-RU" sz="1800" dirty="0" err="1">
                <a:ea typeface="+mn-lt"/>
                <a:cs typeface="+mn-lt"/>
              </a:rPr>
              <a:t>дорівнює</a:t>
            </a:r>
            <a:r>
              <a:rPr lang="ru-RU" sz="1800" dirty="0">
                <a:ea typeface="+mn-lt"/>
                <a:cs typeface="+mn-lt"/>
              </a:rPr>
              <a:t> атмосферному. </a:t>
            </a:r>
            <a:r>
              <a:rPr lang="ru-RU" sz="1800" dirty="0" err="1">
                <a:ea typeface="+mn-lt"/>
                <a:cs typeface="+mn-lt"/>
              </a:rPr>
              <a:t>Тиск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крові</a:t>
            </a:r>
            <a:r>
              <a:rPr lang="ru-RU" sz="1800" dirty="0">
                <a:ea typeface="+mn-lt"/>
                <a:cs typeface="+mn-lt"/>
              </a:rPr>
              <a:t> в </a:t>
            </a:r>
            <a:r>
              <a:rPr lang="ru-RU" sz="1800" dirty="0" err="1">
                <a:ea typeface="+mn-lt"/>
                <a:cs typeface="+mn-lt"/>
              </a:rPr>
              <a:t>капілярах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знижується</a:t>
            </a:r>
            <a:r>
              <a:rPr lang="ru-RU" sz="1800" dirty="0">
                <a:ea typeface="+mn-lt"/>
                <a:cs typeface="+mn-lt"/>
              </a:rPr>
              <a:t> до 15 мм рт. ст.</a:t>
            </a:r>
            <a:br>
              <a:rPr lang="ru-RU" sz="1800" dirty="0">
                <a:ea typeface="+mn-lt"/>
                <a:cs typeface="+mn-lt"/>
              </a:rPr>
            </a:br>
            <a:r>
              <a:rPr lang="ru-RU" sz="1800" dirty="0">
                <a:ea typeface="+mn-lt"/>
                <a:cs typeface="+mn-lt"/>
              </a:rPr>
              <a:t>  </a:t>
            </a:r>
            <a:br>
              <a:rPr lang="ru-RU" sz="1800" dirty="0">
                <a:ea typeface="+mn-lt"/>
                <a:cs typeface="+mn-lt"/>
              </a:rPr>
            </a:b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Якщо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тиск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крові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різко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знижується</a:t>
            </a:r>
            <a:r>
              <a:rPr lang="ru-RU" sz="1800" dirty="0">
                <a:ea typeface="+mn-lt"/>
                <a:cs typeface="+mn-lt"/>
              </a:rPr>
              <a:t> (</a:t>
            </a:r>
            <a:r>
              <a:rPr lang="ru-RU" sz="1800" dirty="0" err="1">
                <a:ea typeface="+mn-lt"/>
                <a:cs typeface="+mn-lt"/>
              </a:rPr>
              <a:t>наприклад</a:t>
            </a:r>
            <a:r>
              <a:rPr lang="ru-RU" sz="1800" dirty="0">
                <a:ea typeface="+mn-lt"/>
                <a:cs typeface="+mn-lt"/>
              </a:rPr>
              <a:t>, при великих </a:t>
            </a:r>
            <a:r>
              <a:rPr lang="ru-RU" sz="1800" dirty="0" err="1">
                <a:ea typeface="+mn-lt"/>
                <a:cs typeface="+mn-lt"/>
              </a:rPr>
              <a:t>втратах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крові</a:t>
            </a:r>
            <a:r>
              <a:rPr lang="ru-RU" sz="1800" dirty="0">
                <a:ea typeface="+mn-lt"/>
                <a:cs typeface="+mn-lt"/>
              </a:rPr>
              <a:t>), то </a:t>
            </a:r>
            <a:r>
              <a:rPr lang="ru-RU" sz="1800" dirty="0" err="1">
                <a:ea typeface="+mn-lt"/>
                <a:cs typeface="+mn-lt"/>
              </a:rPr>
              <a:t>тканини</a:t>
            </a:r>
            <a:r>
              <a:rPr lang="ru-RU" sz="1800" dirty="0">
                <a:ea typeface="+mn-lt"/>
                <a:cs typeface="+mn-lt"/>
              </a:rPr>
              <a:t> (</a:t>
            </a:r>
            <a:r>
              <a:rPr lang="ru-RU" sz="1800" dirty="0" err="1">
                <a:ea typeface="+mn-lt"/>
                <a:cs typeface="+mn-lt"/>
              </a:rPr>
              <a:t>насамперед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мозок</a:t>
            </a:r>
            <a:r>
              <a:rPr lang="ru-RU" sz="1800" dirty="0">
                <a:ea typeface="+mn-lt"/>
                <a:cs typeface="+mn-lt"/>
              </a:rPr>
              <a:t>) </a:t>
            </a:r>
            <a:r>
              <a:rPr lang="ru-RU" sz="1800" dirty="0" err="1">
                <a:ea typeface="+mn-lt"/>
                <a:cs typeface="+mn-lt"/>
              </a:rPr>
              <a:t>перестають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отримувати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достатню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кількість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кисню</a:t>
            </a:r>
            <a:r>
              <a:rPr lang="ru-RU" sz="1800" dirty="0">
                <a:ea typeface="+mn-lt"/>
                <a:cs typeface="+mn-lt"/>
              </a:rPr>
              <a:t> і </a:t>
            </a:r>
            <a:r>
              <a:rPr lang="ru-RU" sz="1800" dirty="0" err="1">
                <a:ea typeface="+mn-lt"/>
                <a:cs typeface="+mn-lt"/>
              </a:rPr>
              <a:t>поживних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речовин</a:t>
            </a:r>
            <a:r>
              <a:rPr lang="ru-RU" sz="1800" dirty="0">
                <a:ea typeface="+mn-lt"/>
                <a:cs typeface="+mn-lt"/>
              </a:rPr>
              <a:t>. Людина </a:t>
            </a:r>
            <a:r>
              <a:rPr lang="ru-RU" sz="1800" dirty="0" err="1">
                <a:ea typeface="+mn-lt"/>
                <a:cs typeface="+mn-lt"/>
              </a:rPr>
              <a:t>стає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млявою</a:t>
            </a:r>
            <a:r>
              <a:rPr lang="ru-RU" sz="1800" dirty="0">
                <a:ea typeface="+mn-lt"/>
                <a:cs typeface="+mn-lt"/>
              </a:rPr>
              <a:t>, сонливою, </a:t>
            </a:r>
            <a:r>
              <a:rPr lang="ru-RU" sz="1800" dirty="0" err="1">
                <a:ea typeface="+mn-lt"/>
                <a:cs typeface="+mn-lt"/>
              </a:rPr>
              <a:t>їй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важко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засвоювати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нову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інформацію</a:t>
            </a:r>
            <a:r>
              <a:rPr lang="ru-RU" sz="1800" dirty="0">
                <a:ea typeface="+mn-lt"/>
                <a:cs typeface="+mn-lt"/>
              </a:rPr>
              <a:t>. При </a:t>
            </a:r>
            <a:r>
              <a:rPr lang="ru-RU" sz="1800" dirty="0" err="1">
                <a:ea typeface="+mn-lt"/>
                <a:cs typeface="+mn-lt"/>
              </a:rPr>
              <a:t>значному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зниженні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тиску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крові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відбувається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втрата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свідомості</a:t>
            </a:r>
            <a:r>
              <a:rPr lang="ru-RU" sz="1800" dirty="0">
                <a:ea typeface="+mn-lt"/>
                <a:cs typeface="+mn-lt"/>
              </a:rPr>
              <a:t>, і, </a:t>
            </a:r>
            <a:r>
              <a:rPr lang="ru-RU" sz="1800" dirty="0" err="1">
                <a:ea typeface="+mn-lt"/>
                <a:cs typeface="+mn-lt"/>
              </a:rPr>
              <a:t>якщо</a:t>
            </a:r>
            <a:r>
              <a:rPr lang="ru-RU" sz="1800" dirty="0">
                <a:ea typeface="+mn-lt"/>
                <a:cs typeface="+mn-lt"/>
              </a:rPr>
              <a:t> не </a:t>
            </a:r>
            <a:r>
              <a:rPr lang="ru-RU" sz="1800" dirty="0" err="1">
                <a:ea typeface="+mn-lt"/>
                <a:cs typeface="+mn-lt"/>
              </a:rPr>
              <a:t>вжити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заходів</a:t>
            </a:r>
            <a:r>
              <a:rPr lang="ru-RU" sz="1800" dirty="0">
                <a:ea typeface="+mn-lt"/>
                <a:cs typeface="+mn-lt"/>
              </a:rPr>
              <a:t> для </a:t>
            </a:r>
            <a:r>
              <a:rPr lang="ru-RU" sz="1800" dirty="0" err="1">
                <a:ea typeface="+mn-lt"/>
                <a:cs typeface="+mn-lt"/>
              </a:rPr>
              <a:t>підняття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тиску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людина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може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загинути</a:t>
            </a:r>
            <a:r>
              <a:rPr lang="ru-RU" sz="1800" dirty="0">
                <a:ea typeface="+mn-lt"/>
                <a:cs typeface="+mn-lt"/>
              </a:rPr>
              <a:t>.</a:t>
            </a:r>
            <a:br>
              <a:rPr lang="ru-RU" sz="1800" dirty="0">
                <a:ea typeface="+mn-lt"/>
                <a:cs typeface="+mn-lt"/>
              </a:rPr>
            </a:br>
            <a:r>
              <a:rPr lang="ru-RU" sz="1800" dirty="0">
                <a:ea typeface="+mn-lt"/>
                <a:cs typeface="+mn-lt"/>
              </a:rPr>
              <a:t>  </a:t>
            </a:r>
            <a:br>
              <a:rPr lang="ru-RU" sz="1800" dirty="0">
                <a:ea typeface="+mn-lt"/>
                <a:cs typeface="+mn-lt"/>
              </a:rPr>
            </a:br>
            <a:r>
              <a:rPr lang="ru-RU" sz="1800" dirty="0">
                <a:ea typeface="+mn-lt"/>
                <a:cs typeface="+mn-lt"/>
              </a:rPr>
              <a:t> У </a:t>
            </a:r>
            <a:r>
              <a:rPr lang="ru-RU" sz="1800" dirty="0" err="1">
                <a:ea typeface="+mn-lt"/>
                <a:cs typeface="+mn-lt"/>
              </a:rPr>
              <a:t>випадку</a:t>
            </a:r>
            <a:r>
              <a:rPr lang="ru-RU" sz="1800" dirty="0">
                <a:ea typeface="+mn-lt"/>
                <a:cs typeface="+mn-lt"/>
              </a:rPr>
              <a:t>, коли </a:t>
            </a:r>
            <a:r>
              <a:rPr lang="ru-RU" sz="1800" dirty="0" err="1">
                <a:ea typeface="+mn-lt"/>
                <a:cs typeface="+mn-lt"/>
              </a:rPr>
              <a:t>тиск</a:t>
            </a:r>
            <a:r>
              <a:rPr lang="ru-RU" sz="1800" dirty="0">
                <a:ea typeface="+mn-lt"/>
                <a:cs typeface="+mn-lt"/>
              </a:rPr>
              <a:t> у </a:t>
            </a:r>
            <a:r>
              <a:rPr lang="ru-RU" sz="1800" dirty="0" err="1">
                <a:ea typeface="+mn-lt"/>
                <a:cs typeface="+mn-lt"/>
              </a:rPr>
              <a:t>кровоносних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судинах</a:t>
            </a:r>
            <a:r>
              <a:rPr lang="ru-RU" sz="1800" dirty="0">
                <a:ea typeface="+mn-lt"/>
                <a:cs typeface="+mn-lt"/>
              </a:rPr>
              <a:t> сильно </a:t>
            </a:r>
            <a:r>
              <a:rPr lang="ru-RU" sz="1800" dirty="0" err="1">
                <a:ea typeface="+mn-lt"/>
                <a:cs typeface="+mn-lt"/>
              </a:rPr>
              <a:t>підвищується</a:t>
            </a:r>
            <a:r>
              <a:rPr lang="ru-RU" sz="1800" dirty="0">
                <a:ea typeface="+mn-lt"/>
                <a:cs typeface="+mn-lt"/>
              </a:rPr>
              <a:t> і вони не </a:t>
            </a:r>
            <a:r>
              <a:rPr lang="ru-RU" sz="1800" dirty="0" err="1">
                <a:ea typeface="+mn-lt"/>
                <a:cs typeface="+mn-lt"/>
              </a:rPr>
              <a:t>витримують</a:t>
            </a:r>
            <a:r>
              <a:rPr lang="ru-RU" sz="1800" dirty="0">
                <a:ea typeface="+mn-lt"/>
                <a:cs typeface="+mn-lt"/>
              </a:rPr>
              <a:t> великого </a:t>
            </a:r>
            <a:r>
              <a:rPr lang="ru-RU" sz="1800" dirty="0" err="1">
                <a:ea typeface="+mn-lt"/>
                <a:cs typeface="+mn-lt"/>
              </a:rPr>
              <a:t>навантаження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виникає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загроза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руйнування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капілярів</a:t>
            </a:r>
            <a:r>
              <a:rPr lang="ru-RU" sz="1800" dirty="0">
                <a:ea typeface="+mn-lt"/>
                <a:cs typeface="+mn-lt"/>
              </a:rPr>
              <a:t> — </a:t>
            </a:r>
            <a:r>
              <a:rPr lang="ru-RU" sz="1800" dirty="0" err="1">
                <a:ea typeface="+mn-lt"/>
                <a:cs typeface="+mn-lt"/>
              </a:rPr>
              <a:t>крововиливи</a:t>
            </a:r>
            <a:r>
              <a:rPr lang="ru-RU" sz="1800" dirty="0">
                <a:ea typeface="+mn-lt"/>
                <a:cs typeface="+mn-lt"/>
              </a:rPr>
              <a:t>.</a:t>
            </a:r>
            <a:endParaRPr lang="ru-RU" sz="1800" dirty="0">
              <a:cs typeface="Calibri"/>
            </a:endParaRPr>
          </a:p>
          <a:p>
            <a:endParaRPr lang="ru-RU" sz="1300" dirty="0">
              <a:cs typeface="Calibri"/>
            </a:endParaRPr>
          </a:p>
        </p:txBody>
      </p:sp>
      <p:pic>
        <p:nvPicPr>
          <p:cNvPr id="7" name="Рисунок 4">
            <a:extLst>
              <a:ext uri="{FF2B5EF4-FFF2-40B4-BE49-F238E27FC236}">
                <a16:creationId xmlns:a16="http://schemas.microsoft.com/office/drawing/2014/main" id="{B7987E6D-CB47-4970-BD36-0E17AD179E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56" y="1588132"/>
            <a:ext cx="5013135" cy="328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5641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B338DC-ACEA-1160-8FA3-F00E3C12F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818122"/>
          </a:xfrm>
        </p:spPr>
        <p:txBody>
          <a:bodyPr anchor="b">
            <a:normAutofit/>
          </a:bodyPr>
          <a:lstStyle/>
          <a:p>
            <a:r>
              <a:rPr lang="ru-RU" dirty="0" err="1">
                <a:ea typeface="+mj-lt"/>
                <a:cs typeface="+mj-lt"/>
              </a:rPr>
              <a:t>Вимірювання</a:t>
            </a:r>
            <a:r>
              <a:rPr lang="ru-RU" dirty="0">
                <a:ea typeface="+mj-lt"/>
                <a:cs typeface="+mj-lt"/>
              </a:rPr>
              <a:t> </a:t>
            </a:r>
            <a:r>
              <a:rPr lang="ru-RU" dirty="0" err="1">
                <a:ea typeface="+mj-lt"/>
                <a:cs typeface="+mj-lt"/>
              </a:rPr>
              <a:t>тиску</a:t>
            </a:r>
            <a:endParaRPr lang="ru-RU" dirty="0" err="1"/>
          </a:p>
          <a:p>
            <a:endParaRPr lang="ru-RU" dirty="0">
              <a:cs typeface="Calibri Ligh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BAF0FF-521F-CE7F-D3A0-17D911706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ru-RU" sz="2000" dirty="0" err="1">
                <a:ea typeface="+mn-lt"/>
                <a:cs typeface="+mn-lt"/>
              </a:rPr>
              <a:t>Кров'яний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тиск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зазвичай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вимірюють</a:t>
            </a:r>
            <a:r>
              <a:rPr lang="ru-RU" sz="2000" dirty="0">
                <a:ea typeface="+mn-lt"/>
                <a:cs typeface="+mn-lt"/>
              </a:rPr>
              <a:t> у </a:t>
            </a:r>
            <a:r>
              <a:rPr lang="ru-RU" sz="2000" dirty="0" err="1">
                <a:ea typeface="+mn-lt"/>
                <a:cs typeface="+mn-lt"/>
              </a:rPr>
              <a:t>плечовій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артерії</a:t>
            </a:r>
            <a:r>
              <a:rPr lang="ru-RU" sz="2000" dirty="0">
                <a:ea typeface="+mn-lt"/>
                <a:cs typeface="+mn-lt"/>
              </a:rPr>
              <a:t> за </a:t>
            </a:r>
            <a:r>
              <a:rPr lang="ru-RU" sz="2000" dirty="0" err="1">
                <a:ea typeface="+mn-lt"/>
                <a:cs typeface="+mn-lt"/>
              </a:rPr>
              <a:t>допомогою</a:t>
            </a:r>
            <a:r>
              <a:rPr lang="ru-RU" sz="2000" dirty="0">
                <a:ea typeface="+mn-lt"/>
                <a:cs typeface="+mn-lt"/>
              </a:rPr>
              <a:t> </a:t>
            </a:r>
            <a:r>
              <a:rPr lang="ru-RU" sz="2000" b="1" dirty="0">
                <a:ea typeface="+mn-lt"/>
                <a:cs typeface="+mn-lt"/>
              </a:rPr>
              <a:t>манометра</a:t>
            </a:r>
            <a:r>
              <a:rPr lang="ru-RU" sz="2000" dirty="0">
                <a:ea typeface="+mn-lt"/>
                <a:cs typeface="+mn-lt"/>
              </a:rPr>
              <a:t>.</a:t>
            </a:r>
            <a:endParaRPr lang="ru-RU" sz="2000" dirty="0">
              <a:cs typeface="Calibri" panose="020F0502020204030204"/>
            </a:endParaRPr>
          </a:p>
          <a:p>
            <a:pPr>
              <a:buNone/>
            </a:pPr>
            <a:r>
              <a:rPr lang="ru-RU" sz="2000" dirty="0">
                <a:ea typeface="+mn-lt"/>
                <a:cs typeface="+mn-lt"/>
              </a:rPr>
              <a:t>У </a:t>
            </a:r>
            <a:r>
              <a:rPr lang="ru-RU" sz="2000" dirty="0" err="1">
                <a:ea typeface="+mn-lt"/>
                <a:cs typeface="+mn-lt"/>
              </a:rPr>
              <a:t>здорових</a:t>
            </a:r>
            <a:r>
              <a:rPr lang="ru-RU" sz="2000" dirty="0">
                <a:ea typeface="+mn-lt"/>
                <a:cs typeface="+mn-lt"/>
              </a:rPr>
              <a:t> людей у </a:t>
            </a:r>
            <a:r>
              <a:rPr lang="ru-RU" sz="2000" dirty="0" err="1">
                <a:ea typeface="+mn-lt"/>
                <a:cs typeface="+mn-lt"/>
              </a:rPr>
              <a:t>стані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спокою</a:t>
            </a:r>
            <a:r>
              <a:rPr lang="ru-RU" sz="2000" dirty="0">
                <a:ea typeface="+mn-lt"/>
                <a:cs typeface="+mn-lt"/>
              </a:rPr>
              <a:t> в </a:t>
            </a:r>
            <a:r>
              <a:rPr lang="ru-RU" sz="2000" dirty="0" err="1">
                <a:ea typeface="+mn-lt"/>
                <a:cs typeface="+mn-lt"/>
              </a:rPr>
              <a:t>середньому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тиск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дорівнює</a:t>
            </a:r>
            <a:r>
              <a:rPr lang="ru-RU" sz="2000" dirty="0">
                <a:ea typeface="+mn-lt"/>
                <a:cs typeface="+mn-lt"/>
              </a:rPr>
              <a:t> 120 мм рт. ст. у момент </a:t>
            </a:r>
            <a:r>
              <a:rPr lang="ru-RU" sz="2000" dirty="0" err="1">
                <a:ea typeface="+mn-lt"/>
                <a:cs typeface="+mn-lt"/>
              </a:rPr>
              <a:t>скорочення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серця</a:t>
            </a:r>
            <a:r>
              <a:rPr lang="ru-RU" sz="2000" dirty="0">
                <a:ea typeface="+mn-lt"/>
                <a:cs typeface="+mn-lt"/>
              </a:rPr>
              <a:t> (</a:t>
            </a:r>
            <a:r>
              <a:rPr lang="ru-RU" sz="2000" dirty="0" err="1">
                <a:ea typeface="+mn-lt"/>
                <a:cs typeface="+mn-lt"/>
              </a:rPr>
              <a:t>максимальний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тиск</a:t>
            </a:r>
            <a:r>
              <a:rPr lang="ru-RU" sz="2000" dirty="0">
                <a:ea typeface="+mn-lt"/>
                <a:cs typeface="+mn-lt"/>
              </a:rPr>
              <a:t>), а у момент </a:t>
            </a:r>
            <a:r>
              <a:rPr lang="ru-RU" sz="2000" dirty="0" err="1">
                <a:ea typeface="+mn-lt"/>
                <a:cs typeface="+mn-lt"/>
              </a:rPr>
              <a:t>розслаблення</a:t>
            </a:r>
            <a:r>
              <a:rPr lang="ru-RU" sz="2000" dirty="0">
                <a:ea typeface="+mn-lt"/>
                <a:cs typeface="+mn-lt"/>
              </a:rPr>
              <a:t> — 70 - 80 мм рт. ст. при </a:t>
            </a:r>
            <a:r>
              <a:rPr lang="ru-RU" sz="2000" dirty="0" err="1">
                <a:ea typeface="+mn-lt"/>
                <a:cs typeface="+mn-lt"/>
              </a:rPr>
              <a:t>розслабленому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серці</a:t>
            </a:r>
            <a:r>
              <a:rPr lang="ru-RU" sz="2000" dirty="0">
                <a:ea typeface="+mn-lt"/>
                <a:cs typeface="+mn-lt"/>
              </a:rPr>
              <a:t> (</a:t>
            </a:r>
            <a:r>
              <a:rPr lang="ru-RU" sz="2000" dirty="0" err="1">
                <a:ea typeface="+mn-lt"/>
                <a:cs typeface="+mn-lt"/>
              </a:rPr>
              <a:t>мінімальний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тиск</a:t>
            </a:r>
            <a:r>
              <a:rPr lang="ru-RU" sz="2000" dirty="0">
                <a:ea typeface="+mn-lt"/>
                <a:cs typeface="+mn-lt"/>
              </a:rPr>
              <a:t>).</a:t>
            </a:r>
            <a:br>
              <a:rPr lang="ru-RU" sz="2000" dirty="0">
                <a:ea typeface="+mn-lt"/>
                <a:cs typeface="+mn-lt"/>
              </a:rPr>
            </a:b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Стійке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підвищення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артеріального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тиску</a:t>
            </a:r>
            <a:r>
              <a:rPr lang="ru-RU" sz="2000" dirty="0">
                <a:ea typeface="+mn-lt"/>
                <a:cs typeface="+mn-lt"/>
              </a:rPr>
              <a:t> у </a:t>
            </a:r>
            <a:r>
              <a:rPr lang="ru-RU" sz="2000" dirty="0" err="1">
                <a:ea typeface="+mn-lt"/>
                <a:cs typeface="+mn-lt"/>
              </a:rPr>
              <a:t>людини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називають</a:t>
            </a:r>
            <a:r>
              <a:rPr lang="ru-RU" sz="2000" dirty="0">
                <a:ea typeface="+mn-lt"/>
                <a:cs typeface="+mn-lt"/>
              </a:rPr>
              <a:t> </a:t>
            </a:r>
            <a:r>
              <a:rPr lang="ru-RU" sz="2000" b="1" dirty="0" err="1">
                <a:ea typeface="+mn-lt"/>
                <a:cs typeface="+mn-lt"/>
              </a:rPr>
              <a:t>гіпертонією</a:t>
            </a:r>
            <a:r>
              <a:rPr lang="ru-RU" sz="2000" dirty="0">
                <a:ea typeface="+mn-lt"/>
                <a:cs typeface="+mn-lt"/>
              </a:rPr>
              <a:t>.</a:t>
            </a:r>
            <a:br>
              <a:rPr lang="ru-RU" sz="2000" dirty="0">
                <a:ea typeface="+mn-lt"/>
                <a:cs typeface="+mn-lt"/>
              </a:rPr>
            </a:b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Стійке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зниження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артеріального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тиску</a:t>
            </a:r>
            <a:r>
              <a:rPr lang="ru-RU" sz="2000" dirty="0">
                <a:ea typeface="+mn-lt"/>
                <a:cs typeface="+mn-lt"/>
              </a:rPr>
              <a:t> у </a:t>
            </a:r>
            <a:r>
              <a:rPr lang="ru-RU" sz="2000" dirty="0" err="1">
                <a:ea typeface="+mn-lt"/>
                <a:cs typeface="+mn-lt"/>
              </a:rPr>
              <a:t>людини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називають</a:t>
            </a:r>
            <a:r>
              <a:rPr lang="ru-RU" sz="2000" dirty="0">
                <a:ea typeface="+mn-lt"/>
                <a:cs typeface="+mn-lt"/>
              </a:rPr>
              <a:t> </a:t>
            </a:r>
            <a:r>
              <a:rPr lang="ru-RU" sz="2000" b="1" dirty="0" err="1">
                <a:ea typeface="+mn-lt"/>
                <a:cs typeface="+mn-lt"/>
              </a:rPr>
              <a:t>гіпотонією</a:t>
            </a:r>
            <a:r>
              <a:rPr lang="ru-RU" sz="2000" dirty="0">
                <a:ea typeface="+mn-lt"/>
                <a:cs typeface="+mn-lt"/>
              </a:rPr>
              <a:t>.</a:t>
            </a:r>
            <a:endParaRPr lang="ru-RU" sz="2000" dirty="0"/>
          </a:p>
          <a:p>
            <a:pPr marL="0" indent="0">
              <a:buNone/>
            </a:pPr>
            <a:endParaRPr lang="ru-RU" sz="2000" dirty="0">
              <a:cs typeface="Calibri"/>
            </a:endParaRPr>
          </a:p>
        </p:txBody>
      </p:sp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E911245-26F6-9A8E-25B8-278B3A7F85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39" r="-2" b="1075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6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6AE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0724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FB946D7-1CA4-446E-8795-007CACFDE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2416F2-BC84-4D7C-80C6-6296C10C3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95338" y="981075"/>
            <a:ext cx="10601325" cy="4552949"/>
          </a:xfrm>
          <a:prstGeom prst="rect">
            <a:avLst/>
          </a:prstGeom>
          <a:solidFill>
            <a:schemeClr val="bg1"/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37097" y="1428750"/>
            <a:ext cx="9117807" cy="2105026"/>
          </a:xfrm>
        </p:spPr>
        <p:txBody>
          <a:bodyPr>
            <a:normAutofit/>
          </a:bodyPr>
          <a:lstStyle/>
          <a:p>
            <a:r>
              <a:rPr lang="ru-RU" dirty="0" err="1">
                <a:cs typeface="Calibri Light"/>
              </a:rPr>
              <a:t>Травна</a:t>
            </a:r>
            <a:r>
              <a:rPr lang="ru-RU" dirty="0">
                <a:cs typeface="Calibri Light"/>
              </a:rPr>
              <a:t> система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37097" y="3960557"/>
            <a:ext cx="9117807" cy="10972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 err="1">
                <a:cs typeface="Calibri"/>
              </a:rPr>
              <a:t>Анатомія</a:t>
            </a:r>
            <a:r>
              <a:rPr lang="ru-RU" dirty="0">
                <a:cs typeface="Calibri"/>
              </a:rPr>
              <a:t> і </a:t>
            </a:r>
            <a:r>
              <a:rPr lang="ru-RU" dirty="0" err="1">
                <a:cs typeface="Calibri"/>
              </a:rPr>
              <a:t>фізіологія</a:t>
            </a:r>
            <a:endParaRPr lang="ru-RU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30623A-AB89-4E04-AC9A-2BAFBF85AE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52800" y="3771366"/>
            <a:ext cx="5486400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63340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C4F9982-1E3D-2D0A-BBF5-C9F18894F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039" y="2030125"/>
            <a:ext cx="3950019" cy="466692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1800" b="1" dirty="0">
                <a:ea typeface="+mn-lt"/>
                <a:cs typeface="+mn-lt"/>
              </a:rPr>
              <a:t>Ротова </a:t>
            </a:r>
            <a:r>
              <a:rPr lang="ru-RU" sz="1800" b="1" dirty="0" err="1">
                <a:ea typeface="+mn-lt"/>
                <a:cs typeface="+mn-lt"/>
              </a:rPr>
              <a:t>порожнина</a:t>
            </a:r>
            <a:r>
              <a:rPr lang="ru-RU" sz="1800" dirty="0">
                <a:ea typeface="+mn-lt"/>
                <a:cs typeface="+mn-lt"/>
              </a:rPr>
              <a:t> — початок </a:t>
            </a:r>
            <a:r>
              <a:rPr lang="ru-RU" sz="1800" dirty="0" err="1">
                <a:ea typeface="+mn-lt"/>
                <a:cs typeface="+mn-lt"/>
              </a:rPr>
              <a:t>травної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системи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якою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починається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травний</a:t>
            </a:r>
            <a:r>
              <a:rPr lang="ru-RU" sz="1800" dirty="0">
                <a:ea typeface="+mn-lt"/>
                <a:cs typeface="+mn-lt"/>
              </a:rPr>
              <a:t> канал</a:t>
            </a:r>
          </a:p>
          <a:p>
            <a:pPr marL="0" indent="0">
              <a:buNone/>
            </a:pPr>
            <a:endParaRPr lang="ru-RU" sz="1800" dirty="0">
              <a:cs typeface="Calibri" panose="020F0502020204030204"/>
            </a:endParaRPr>
          </a:p>
          <a:p>
            <a:pPr>
              <a:buNone/>
            </a:pPr>
            <a:r>
              <a:rPr lang="ru-RU" sz="1800" b="1" dirty="0">
                <a:ea typeface="+mn-lt"/>
                <a:cs typeface="+mn-lt"/>
              </a:rPr>
              <a:t>Ротова </a:t>
            </a:r>
            <a:r>
              <a:rPr lang="ru-RU" sz="1800" b="1" dirty="0" err="1">
                <a:ea typeface="+mn-lt"/>
                <a:cs typeface="+mn-lt"/>
              </a:rPr>
              <a:t>порожнина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обмежена</a:t>
            </a:r>
            <a:r>
              <a:rPr lang="ru-RU" sz="1800" b="1" dirty="0">
                <a:ea typeface="+mn-lt"/>
                <a:cs typeface="+mn-lt"/>
              </a:rPr>
              <a:t>:</a:t>
            </a:r>
            <a:endParaRPr lang="ru-RU" sz="1800" dirty="0">
              <a:cs typeface="Calibri"/>
            </a:endParaRPr>
          </a:p>
          <a:p>
            <a:pPr>
              <a:buFont typeface="Arial"/>
              <a:buChar char="•"/>
            </a:pPr>
            <a:r>
              <a:rPr lang="ru-RU" sz="1800" dirty="0" err="1">
                <a:ea typeface="+mn-lt"/>
                <a:cs typeface="+mn-lt"/>
              </a:rPr>
              <a:t>спереду</a:t>
            </a:r>
            <a:r>
              <a:rPr lang="ru-RU" sz="1800" dirty="0">
                <a:ea typeface="+mn-lt"/>
                <a:cs typeface="+mn-lt"/>
              </a:rPr>
              <a:t> — губами;</a:t>
            </a:r>
            <a:endParaRPr lang="ru-RU" sz="1800" dirty="0">
              <a:cs typeface="Calibri"/>
            </a:endParaRPr>
          </a:p>
          <a:p>
            <a:pPr>
              <a:buFont typeface="Arial"/>
              <a:buChar char="•"/>
            </a:pPr>
            <a:r>
              <a:rPr lang="ru-RU" sz="1800" dirty="0">
                <a:ea typeface="+mn-lt"/>
                <a:cs typeface="+mn-lt"/>
              </a:rPr>
              <a:t>з </a:t>
            </a:r>
            <a:r>
              <a:rPr lang="ru-RU" sz="1800" dirty="0" err="1">
                <a:ea typeface="+mn-lt"/>
                <a:cs typeface="+mn-lt"/>
              </a:rPr>
              <a:t>боків</a:t>
            </a:r>
            <a:r>
              <a:rPr lang="ru-RU" sz="1800" dirty="0">
                <a:ea typeface="+mn-lt"/>
                <a:cs typeface="+mn-lt"/>
              </a:rPr>
              <a:t> — </a:t>
            </a:r>
            <a:r>
              <a:rPr lang="ru-RU" sz="1800" dirty="0" err="1">
                <a:ea typeface="+mn-lt"/>
                <a:cs typeface="+mn-lt"/>
              </a:rPr>
              <a:t>щоками</a:t>
            </a:r>
            <a:r>
              <a:rPr lang="ru-RU" sz="1800" dirty="0">
                <a:ea typeface="+mn-lt"/>
                <a:cs typeface="+mn-lt"/>
              </a:rPr>
              <a:t>;</a:t>
            </a:r>
            <a:endParaRPr lang="ru-RU" sz="1800" dirty="0">
              <a:cs typeface="Calibri"/>
            </a:endParaRPr>
          </a:p>
          <a:p>
            <a:pPr>
              <a:buFont typeface="Arial"/>
              <a:buChar char="•"/>
            </a:pPr>
            <a:r>
              <a:rPr lang="ru-RU" sz="1800" dirty="0" err="1">
                <a:ea typeface="+mn-lt"/>
                <a:cs typeface="+mn-lt"/>
              </a:rPr>
              <a:t>зверху</a:t>
            </a:r>
            <a:r>
              <a:rPr lang="ru-RU" sz="1800" dirty="0">
                <a:ea typeface="+mn-lt"/>
                <a:cs typeface="+mn-lt"/>
              </a:rPr>
              <a:t> — </a:t>
            </a:r>
            <a:r>
              <a:rPr lang="ru-RU" sz="1800" dirty="0" err="1">
                <a:ea typeface="+mn-lt"/>
                <a:cs typeface="+mn-lt"/>
              </a:rPr>
              <a:t>піднебінням</a:t>
            </a:r>
            <a:r>
              <a:rPr lang="ru-RU" sz="1800" dirty="0">
                <a:ea typeface="+mn-lt"/>
                <a:cs typeface="+mn-lt"/>
              </a:rPr>
              <a:t>, яке переходить у </a:t>
            </a:r>
            <a:r>
              <a:rPr lang="ru-RU" sz="1800" dirty="0" err="1">
                <a:ea typeface="+mn-lt"/>
                <a:cs typeface="+mn-lt"/>
              </a:rPr>
              <a:t>м'яке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піднебіння</a:t>
            </a:r>
            <a:r>
              <a:rPr lang="ru-RU" sz="1800" dirty="0">
                <a:ea typeface="+mn-lt"/>
                <a:cs typeface="+mn-lt"/>
              </a:rPr>
              <a:t>;</a:t>
            </a:r>
            <a:endParaRPr lang="ru-RU" sz="1800" dirty="0">
              <a:cs typeface="Calibri"/>
            </a:endParaRPr>
          </a:p>
          <a:p>
            <a:pPr marL="0" indent="0">
              <a:buNone/>
            </a:pPr>
            <a:endParaRPr lang="ru-RU" sz="1400" dirty="0">
              <a:cs typeface="Calibri" panose="020F0502020204030204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667415AD-E9B5-940F-F6DA-958982D9D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78478"/>
            <a:ext cx="5233238" cy="4666928"/>
          </a:xfrm>
          <a:prstGeom prst="rect">
            <a:avLst/>
          </a:prstGeom>
        </p:spPr>
      </p:pic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07B7DDF1-2B83-4166-8761-8AB6390EA6AC}"/>
              </a:ext>
            </a:extLst>
          </p:cNvPr>
          <p:cNvSpPr/>
          <p:nvPr/>
        </p:nvSpPr>
        <p:spPr>
          <a:xfrm>
            <a:off x="242657" y="160948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ru-RU" dirty="0">
                <a:ea typeface="+mn-lt"/>
                <a:cs typeface="+mn-lt"/>
              </a:rPr>
              <a:t>До </a:t>
            </a:r>
            <a:r>
              <a:rPr lang="ru-RU" dirty="0" err="1">
                <a:ea typeface="+mn-lt"/>
                <a:cs typeface="+mn-lt"/>
              </a:rPr>
              <a:t>органів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травлення</a:t>
            </a:r>
            <a:r>
              <a:rPr lang="ru-RU" dirty="0">
                <a:ea typeface="+mn-lt"/>
                <a:cs typeface="+mn-lt"/>
              </a:rPr>
              <a:t> належать: </a:t>
            </a:r>
            <a:r>
              <a:rPr lang="ru-RU" b="1" dirty="0" err="1">
                <a:ea typeface="+mn-lt"/>
                <a:cs typeface="+mn-lt"/>
              </a:rPr>
              <a:t>ротова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порожнина</a:t>
            </a:r>
            <a:r>
              <a:rPr lang="ru-RU" dirty="0">
                <a:ea typeface="+mn-lt"/>
                <a:cs typeface="+mn-lt"/>
              </a:rPr>
              <a:t>, </a:t>
            </a:r>
            <a:r>
              <a:rPr lang="ru-RU" b="1" dirty="0">
                <a:ea typeface="+mn-lt"/>
                <a:cs typeface="+mn-lt"/>
              </a:rPr>
              <a:t>глотка</a:t>
            </a:r>
            <a:r>
              <a:rPr lang="ru-RU" dirty="0">
                <a:ea typeface="+mn-lt"/>
                <a:cs typeface="+mn-lt"/>
              </a:rPr>
              <a:t>, </a:t>
            </a:r>
            <a:r>
              <a:rPr lang="ru-RU" b="1" dirty="0" err="1">
                <a:ea typeface="+mn-lt"/>
                <a:cs typeface="+mn-lt"/>
              </a:rPr>
              <a:t>стравохід</a:t>
            </a:r>
            <a:r>
              <a:rPr lang="ru-RU" dirty="0">
                <a:ea typeface="+mn-lt"/>
                <a:cs typeface="+mn-lt"/>
              </a:rPr>
              <a:t>, </a:t>
            </a:r>
            <a:r>
              <a:rPr lang="ru-RU" b="1" dirty="0" err="1">
                <a:ea typeface="+mn-lt"/>
                <a:cs typeface="+mn-lt"/>
              </a:rPr>
              <a:t>шлунок</a:t>
            </a:r>
            <a:r>
              <a:rPr lang="ru-RU" dirty="0">
                <a:ea typeface="+mn-lt"/>
                <a:cs typeface="+mn-lt"/>
              </a:rPr>
              <a:t>, </a:t>
            </a:r>
            <a:r>
              <a:rPr lang="ru-RU" b="1" dirty="0">
                <a:ea typeface="+mn-lt"/>
                <a:cs typeface="+mn-lt"/>
              </a:rPr>
              <a:t>тонкий і </a:t>
            </a:r>
            <a:r>
              <a:rPr lang="ru-RU" b="1" dirty="0" err="1">
                <a:ea typeface="+mn-lt"/>
                <a:cs typeface="+mn-lt"/>
              </a:rPr>
              <a:t>товстий</a:t>
            </a:r>
            <a:r>
              <a:rPr lang="ru-RU" b="1" dirty="0">
                <a:ea typeface="+mn-lt"/>
                <a:cs typeface="+mn-lt"/>
              </a:rPr>
              <a:t> кишечник, пряма кишка, </a:t>
            </a:r>
            <a:r>
              <a:rPr lang="ru-RU" b="1" dirty="0" err="1">
                <a:ea typeface="+mn-lt"/>
                <a:cs typeface="+mn-lt"/>
              </a:rPr>
              <a:t>анальний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отвір</a:t>
            </a:r>
            <a:r>
              <a:rPr lang="ru-RU" b="1" dirty="0">
                <a:ea typeface="+mn-lt"/>
                <a:cs typeface="+mn-lt"/>
              </a:rPr>
              <a:t>.</a:t>
            </a:r>
            <a:r>
              <a:rPr lang="ru-RU" dirty="0">
                <a:ea typeface="+mn-lt"/>
                <a:cs typeface="+mn-lt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302810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8D0B603-42AD-E95D-A589-B8C0A9CEF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44179" y="755811"/>
            <a:ext cx="4849065" cy="560216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err="1">
                <a:ea typeface="+mn-lt"/>
                <a:cs typeface="+mn-lt"/>
              </a:rPr>
              <a:t>Кількість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слини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залежить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якості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вжитої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їжі</a:t>
            </a:r>
            <a:r>
              <a:rPr lang="ru-RU" dirty="0">
                <a:ea typeface="+mn-lt"/>
                <a:cs typeface="+mn-lt"/>
              </a:rPr>
              <a:t>. За добу </a:t>
            </a:r>
            <a:r>
              <a:rPr lang="ru-RU" dirty="0" err="1">
                <a:ea typeface="+mn-lt"/>
                <a:cs typeface="+mn-lt"/>
              </a:rPr>
              <a:t>слинні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залози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виробляють</a:t>
            </a:r>
            <a:r>
              <a:rPr lang="ru-RU" dirty="0">
                <a:ea typeface="+mn-lt"/>
                <a:cs typeface="+mn-lt"/>
              </a:rPr>
              <a:t> 0,5 — 2 л </a:t>
            </a:r>
            <a:r>
              <a:rPr lang="ru-RU" dirty="0" err="1">
                <a:ea typeface="+mn-lt"/>
                <a:cs typeface="+mn-lt"/>
              </a:rPr>
              <a:t>слини</a:t>
            </a:r>
            <a:r>
              <a:rPr lang="ru-RU" dirty="0">
                <a:ea typeface="+mn-lt"/>
                <a:cs typeface="+mn-lt"/>
              </a:rPr>
              <a:t>. </a:t>
            </a:r>
            <a:endParaRPr lang="ru-RU" dirty="0">
              <a:cs typeface="Calibri" panose="020F0502020204030204"/>
            </a:endParaRPr>
          </a:p>
          <a:p>
            <a:pPr marL="0" indent="0">
              <a:buNone/>
            </a:pPr>
            <a:endParaRPr lang="ru-RU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У </a:t>
            </a:r>
            <a:r>
              <a:rPr lang="ru-RU" dirty="0" err="1">
                <a:ea typeface="+mn-lt"/>
                <a:cs typeface="+mn-lt"/>
              </a:rPr>
              <a:t>ротовій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порожнині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містяться</a:t>
            </a:r>
            <a:r>
              <a:rPr lang="ru-RU" dirty="0">
                <a:ea typeface="+mn-lt"/>
                <a:cs typeface="+mn-lt"/>
              </a:rPr>
              <a:t> </a:t>
            </a:r>
            <a:r>
              <a:rPr lang="ru-RU" dirty="0" err="1">
                <a:ea typeface="+mn-lt"/>
                <a:cs typeface="+mn-lt"/>
              </a:rPr>
              <a:t>зуби</a:t>
            </a:r>
            <a:r>
              <a:rPr lang="ru-RU" dirty="0">
                <a:ea typeface="+mn-lt"/>
                <a:cs typeface="+mn-lt"/>
              </a:rPr>
              <a:t>. У </a:t>
            </a:r>
            <a:r>
              <a:rPr lang="ru-RU" dirty="0" err="1">
                <a:ea typeface="+mn-lt"/>
                <a:cs typeface="+mn-lt"/>
              </a:rPr>
              <a:t>дорослої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людини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нормі</a:t>
            </a:r>
            <a:r>
              <a:rPr lang="ru-RU" dirty="0">
                <a:ea typeface="+mn-lt"/>
                <a:cs typeface="+mn-lt"/>
              </a:rPr>
              <a:t> 32 зуба: 8 </a:t>
            </a:r>
            <a:r>
              <a:rPr lang="ru-RU" dirty="0" err="1">
                <a:ea typeface="+mn-lt"/>
                <a:cs typeface="+mn-lt"/>
              </a:rPr>
              <a:t>різців</a:t>
            </a:r>
            <a:r>
              <a:rPr lang="ru-RU" dirty="0">
                <a:ea typeface="+mn-lt"/>
                <a:cs typeface="+mn-lt"/>
              </a:rPr>
              <a:t>, 4 </a:t>
            </a:r>
            <a:r>
              <a:rPr lang="ru-RU" dirty="0" err="1">
                <a:ea typeface="+mn-lt"/>
                <a:cs typeface="+mn-lt"/>
              </a:rPr>
              <a:t>ікла</a:t>
            </a:r>
            <a:r>
              <a:rPr lang="ru-RU" dirty="0">
                <a:ea typeface="+mn-lt"/>
                <a:cs typeface="+mn-lt"/>
              </a:rPr>
              <a:t>, 8 </a:t>
            </a:r>
            <a:r>
              <a:rPr lang="ru-RU" dirty="0" err="1">
                <a:ea typeface="+mn-lt"/>
                <a:cs typeface="+mn-lt"/>
              </a:rPr>
              <a:t>малих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кутніх</a:t>
            </a:r>
            <a:r>
              <a:rPr lang="ru-RU" dirty="0">
                <a:ea typeface="+mn-lt"/>
                <a:cs typeface="+mn-lt"/>
              </a:rPr>
              <a:t> і 12 великих </a:t>
            </a:r>
            <a:r>
              <a:rPr lang="ru-RU" dirty="0" err="1">
                <a:ea typeface="+mn-lt"/>
                <a:cs typeface="+mn-lt"/>
              </a:rPr>
              <a:t>кутніх</a:t>
            </a:r>
            <a:r>
              <a:rPr lang="ru-RU" dirty="0">
                <a:ea typeface="+mn-lt"/>
                <a:cs typeface="+mn-lt"/>
              </a:rPr>
              <a:t>. У </a:t>
            </a:r>
            <a:r>
              <a:rPr lang="ru-RU" dirty="0" err="1">
                <a:ea typeface="+mn-lt"/>
                <a:cs typeface="+mn-lt"/>
              </a:rPr>
              <a:t>дітей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спочатку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з'являються</a:t>
            </a:r>
            <a:r>
              <a:rPr lang="ru-RU" dirty="0">
                <a:ea typeface="+mn-lt"/>
                <a:cs typeface="+mn-lt"/>
              </a:rPr>
              <a:t> 20 </a:t>
            </a:r>
            <a:r>
              <a:rPr lang="ru-RU" dirty="0" err="1">
                <a:ea typeface="+mn-lt"/>
                <a:cs typeface="+mn-lt"/>
              </a:rPr>
              <a:t>молочних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зубів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поступово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замінюються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постійними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Зуби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подрібнюють</a:t>
            </a:r>
            <a:r>
              <a:rPr lang="ru-RU" dirty="0">
                <a:ea typeface="+mn-lt"/>
                <a:cs typeface="+mn-lt"/>
              </a:rPr>
              <a:t> і </a:t>
            </a:r>
            <a:r>
              <a:rPr lang="ru-RU" dirty="0" err="1">
                <a:ea typeface="+mn-lt"/>
                <a:cs typeface="+mn-lt"/>
              </a:rPr>
              <a:t>перетирають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їжу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беруть</a:t>
            </a:r>
            <a:r>
              <a:rPr lang="ru-RU" dirty="0">
                <a:ea typeface="+mn-lt"/>
                <a:cs typeface="+mn-lt"/>
              </a:rPr>
              <a:t> участь у </a:t>
            </a:r>
            <a:r>
              <a:rPr lang="ru-RU" dirty="0" err="1">
                <a:ea typeface="+mn-lt"/>
                <a:cs typeface="+mn-lt"/>
              </a:rPr>
              <a:t>формуванні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мови</a:t>
            </a:r>
            <a:r>
              <a:rPr lang="ru-RU" dirty="0">
                <a:ea typeface="+mn-lt"/>
                <a:cs typeface="+mn-lt"/>
              </a:rPr>
              <a:t>.</a:t>
            </a:r>
            <a:endParaRPr lang="ru-RU" dirty="0">
              <a:cs typeface="Calibri"/>
            </a:endParaRPr>
          </a:p>
          <a:p>
            <a:endParaRPr lang="ru-RU" dirty="0">
              <a:cs typeface="Calibri"/>
            </a:endParaRPr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2568896F-4CD1-249F-B354-2BA5FA64C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41" y="1236927"/>
            <a:ext cx="6754483" cy="4045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5043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3BC28823-A189-BED1-6762-56D57E5460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367"/>
          <a:stretch/>
        </p:blipFill>
        <p:spPr>
          <a:xfrm>
            <a:off x="20" y="10"/>
            <a:ext cx="3754739" cy="6857990"/>
          </a:xfrm>
          <a:custGeom>
            <a:avLst/>
            <a:gdLst/>
            <a:ahLst/>
            <a:cxnLst/>
            <a:rect l="l" t="t" r="r" b="b"/>
            <a:pathLst>
              <a:path w="3754759" h="6858000">
                <a:moveTo>
                  <a:pt x="0" y="0"/>
                </a:moveTo>
                <a:lnTo>
                  <a:pt x="3405358" y="0"/>
                </a:lnTo>
                <a:lnTo>
                  <a:pt x="3406298" y="5103"/>
                </a:lnTo>
                <a:cubicBezTo>
                  <a:pt x="3408705" y="9272"/>
                  <a:pt x="3410993" y="13534"/>
                  <a:pt x="3408744" y="22806"/>
                </a:cubicBezTo>
                <a:cubicBezTo>
                  <a:pt x="3398212" y="18869"/>
                  <a:pt x="3412504" y="58782"/>
                  <a:pt x="3403554" y="60481"/>
                </a:cubicBezTo>
                <a:cubicBezTo>
                  <a:pt x="3417198" y="75379"/>
                  <a:pt x="3401704" y="83956"/>
                  <a:pt x="3406685" y="104437"/>
                </a:cubicBezTo>
                <a:cubicBezTo>
                  <a:pt x="3412035" y="113935"/>
                  <a:pt x="3413215" y="120918"/>
                  <a:pt x="3408439" y="130745"/>
                </a:cubicBezTo>
                <a:cubicBezTo>
                  <a:pt x="3434362" y="174436"/>
                  <a:pt x="3410826" y="157826"/>
                  <a:pt x="3422002" y="199353"/>
                </a:cubicBezTo>
                <a:cubicBezTo>
                  <a:pt x="3433366" y="235046"/>
                  <a:pt x="3441595" y="275734"/>
                  <a:pt x="3466217" y="309590"/>
                </a:cubicBezTo>
                <a:cubicBezTo>
                  <a:pt x="3473022" y="315692"/>
                  <a:pt x="3476249" y="331335"/>
                  <a:pt x="3473425" y="344525"/>
                </a:cubicBezTo>
                <a:cubicBezTo>
                  <a:pt x="3472938" y="346792"/>
                  <a:pt x="3472286" y="348904"/>
                  <a:pt x="3471491" y="350788"/>
                </a:cubicBezTo>
                <a:cubicBezTo>
                  <a:pt x="3476473" y="380853"/>
                  <a:pt x="3497528" y="490678"/>
                  <a:pt x="3503314" y="524915"/>
                </a:cubicBezTo>
                <a:cubicBezTo>
                  <a:pt x="3495110" y="528110"/>
                  <a:pt x="3511009" y="544789"/>
                  <a:pt x="3506208" y="556205"/>
                </a:cubicBezTo>
                <a:cubicBezTo>
                  <a:pt x="3501906" y="564424"/>
                  <a:pt x="3505727" y="571402"/>
                  <a:pt x="3506503" y="579730"/>
                </a:cubicBezTo>
                <a:cubicBezTo>
                  <a:pt x="3503352" y="590904"/>
                  <a:pt x="3511763" y="626437"/>
                  <a:pt x="3516997" y="635552"/>
                </a:cubicBezTo>
                <a:cubicBezTo>
                  <a:pt x="3534688" y="657082"/>
                  <a:pt x="3524838" y="708447"/>
                  <a:pt x="3538464" y="726388"/>
                </a:cubicBezTo>
                <a:cubicBezTo>
                  <a:pt x="3540659" y="733032"/>
                  <a:pt x="3541735" y="739585"/>
                  <a:pt x="3542115" y="746049"/>
                </a:cubicBezTo>
                <a:lnTo>
                  <a:pt x="3541598" y="764218"/>
                </a:lnTo>
                <a:lnTo>
                  <a:pt x="3538294" y="769538"/>
                </a:lnTo>
                <a:lnTo>
                  <a:pt x="3539714" y="780556"/>
                </a:lnTo>
                <a:lnTo>
                  <a:pt x="3539328" y="783752"/>
                </a:lnTo>
                <a:cubicBezTo>
                  <a:pt x="3538575" y="789859"/>
                  <a:pt x="3537953" y="795880"/>
                  <a:pt x="3537882" y="801812"/>
                </a:cubicBezTo>
                <a:cubicBezTo>
                  <a:pt x="3555332" y="793164"/>
                  <a:pt x="3540143" y="850853"/>
                  <a:pt x="3553763" y="833773"/>
                </a:cubicBezTo>
                <a:cubicBezTo>
                  <a:pt x="3556400" y="864868"/>
                  <a:pt x="3568671" y="840452"/>
                  <a:pt x="3557696" y="878520"/>
                </a:cubicBezTo>
                <a:cubicBezTo>
                  <a:pt x="3574636" y="926170"/>
                  <a:pt x="3572932" y="1002669"/>
                  <a:pt x="3596902" y="1039468"/>
                </a:cubicBezTo>
                <a:cubicBezTo>
                  <a:pt x="3588227" y="1035176"/>
                  <a:pt x="3582669" y="1055878"/>
                  <a:pt x="3587550" y="1069793"/>
                </a:cubicBezTo>
                <a:cubicBezTo>
                  <a:pt x="3553603" y="1054905"/>
                  <a:pt x="3620138" y="1124159"/>
                  <a:pt x="3598129" y="1137690"/>
                </a:cubicBezTo>
                <a:cubicBezTo>
                  <a:pt x="3619154" y="1137277"/>
                  <a:pt x="3657845" y="1198819"/>
                  <a:pt x="3642072" y="1229443"/>
                </a:cubicBezTo>
                <a:cubicBezTo>
                  <a:pt x="3648492" y="1274612"/>
                  <a:pt x="3667414" y="1305895"/>
                  <a:pt x="3662799" y="1353804"/>
                </a:cubicBezTo>
                <a:cubicBezTo>
                  <a:pt x="3665680" y="1355144"/>
                  <a:pt x="3668149" y="1357448"/>
                  <a:pt x="3670319" y="1360420"/>
                </a:cubicBezTo>
                <a:lnTo>
                  <a:pt x="3675717" y="1370453"/>
                </a:lnTo>
                <a:lnTo>
                  <a:pt x="3675458" y="1372456"/>
                </a:lnTo>
                <a:cubicBezTo>
                  <a:pt x="3675775" y="1380261"/>
                  <a:pt x="3677154" y="1384198"/>
                  <a:pt x="3678998" y="1386422"/>
                </a:cubicBezTo>
                <a:lnTo>
                  <a:pt x="3681613" y="1387932"/>
                </a:lnTo>
                <a:lnTo>
                  <a:pt x="3684619" y="1397028"/>
                </a:lnTo>
                <a:lnTo>
                  <a:pt x="3692094" y="1413643"/>
                </a:lnTo>
                <a:lnTo>
                  <a:pt x="3692036" y="1417975"/>
                </a:lnTo>
                <a:lnTo>
                  <a:pt x="3701043" y="1444940"/>
                </a:lnTo>
                <a:lnTo>
                  <a:pt x="3700474" y="1445893"/>
                </a:lnTo>
                <a:cubicBezTo>
                  <a:pt x="3699407" y="1448641"/>
                  <a:pt x="3699006" y="1451835"/>
                  <a:pt x="3699990" y="1456030"/>
                </a:cubicBezTo>
                <a:cubicBezTo>
                  <a:pt x="3688343" y="1458099"/>
                  <a:pt x="3696713" y="1461887"/>
                  <a:pt x="3700642" y="1474079"/>
                </a:cubicBezTo>
                <a:cubicBezTo>
                  <a:pt x="3683431" y="1480016"/>
                  <a:pt x="3700716" y="1509516"/>
                  <a:pt x="3693587" y="1522890"/>
                </a:cubicBezTo>
                <a:cubicBezTo>
                  <a:pt x="3696861" y="1531716"/>
                  <a:pt x="3700010" y="1541157"/>
                  <a:pt x="3702900" y="1551068"/>
                </a:cubicBezTo>
                <a:lnTo>
                  <a:pt x="3708038" y="1631578"/>
                </a:lnTo>
                <a:lnTo>
                  <a:pt x="3698097" y="1716642"/>
                </a:lnTo>
                <a:cubicBezTo>
                  <a:pt x="3699314" y="1747867"/>
                  <a:pt x="3695412" y="1775147"/>
                  <a:pt x="3700384" y="1801382"/>
                </a:cubicBezTo>
                <a:cubicBezTo>
                  <a:pt x="3696845" y="1812311"/>
                  <a:pt x="3695699" y="1822504"/>
                  <a:pt x="3702257" y="1832013"/>
                </a:cubicBezTo>
                <a:cubicBezTo>
                  <a:pt x="3701651" y="1861238"/>
                  <a:pt x="3693313" y="1868713"/>
                  <a:pt x="3700986" y="1886838"/>
                </a:cubicBezTo>
                <a:cubicBezTo>
                  <a:pt x="3687741" y="1903887"/>
                  <a:pt x="3693148" y="1904594"/>
                  <a:pt x="3697545" y="1912087"/>
                </a:cubicBezTo>
                <a:lnTo>
                  <a:pt x="3697885" y="1913171"/>
                </a:lnTo>
                <a:lnTo>
                  <a:pt x="3695987" y="1915505"/>
                </a:lnTo>
                <a:lnTo>
                  <a:pt x="3695284" y="1920179"/>
                </a:lnTo>
                <a:lnTo>
                  <a:pt x="3696499" y="1932787"/>
                </a:lnTo>
                <a:lnTo>
                  <a:pt x="3697473" y="1937503"/>
                </a:lnTo>
                <a:cubicBezTo>
                  <a:pt x="3697953" y="1940760"/>
                  <a:pt x="3698023" y="1942937"/>
                  <a:pt x="3697799" y="1944457"/>
                </a:cubicBezTo>
                <a:lnTo>
                  <a:pt x="3697642" y="1944638"/>
                </a:lnTo>
                <a:lnTo>
                  <a:pt x="3698268" y="1951136"/>
                </a:lnTo>
                <a:cubicBezTo>
                  <a:pt x="3699704" y="1962083"/>
                  <a:pt x="3701457" y="1972719"/>
                  <a:pt x="3703418" y="1982828"/>
                </a:cubicBezTo>
                <a:cubicBezTo>
                  <a:pt x="3694620" y="1991887"/>
                  <a:pt x="3707345" y="2028973"/>
                  <a:pt x="3689767" y="2025705"/>
                </a:cubicBezTo>
                <a:cubicBezTo>
                  <a:pt x="3691896" y="2039367"/>
                  <a:pt x="3699517" y="2047321"/>
                  <a:pt x="3687894" y="2043252"/>
                </a:cubicBezTo>
                <a:cubicBezTo>
                  <a:pt x="3688268" y="2047766"/>
                  <a:pt x="3687435" y="2050599"/>
                  <a:pt x="3686015" y="2052668"/>
                </a:cubicBezTo>
                <a:lnTo>
                  <a:pt x="3685329" y="2053280"/>
                </a:lnTo>
                <a:lnTo>
                  <a:pt x="3690348" y="2083660"/>
                </a:lnTo>
                <a:lnTo>
                  <a:pt x="3689688" y="2087758"/>
                </a:lnTo>
                <a:lnTo>
                  <a:pt x="3694656" y="2107476"/>
                </a:lnTo>
                <a:lnTo>
                  <a:pt x="3696317" y="2117709"/>
                </a:lnTo>
                <a:lnTo>
                  <a:pt x="3698652" y="2120508"/>
                </a:lnTo>
                <a:cubicBezTo>
                  <a:pt x="3700138" y="2123582"/>
                  <a:pt x="3700933" y="2128051"/>
                  <a:pt x="3700157" y="2135655"/>
                </a:cubicBezTo>
                <a:lnTo>
                  <a:pt x="3699626" y="2137431"/>
                </a:lnTo>
                <a:lnTo>
                  <a:pt x="3703486" y="2149795"/>
                </a:lnTo>
                <a:cubicBezTo>
                  <a:pt x="3705184" y="2153754"/>
                  <a:pt x="3707268" y="2157232"/>
                  <a:pt x="3709885" y="2160002"/>
                </a:cubicBezTo>
                <a:cubicBezTo>
                  <a:pt x="3698737" y="2203287"/>
                  <a:pt x="3712805" y="2242927"/>
                  <a:pt x="3712777" y="2289319"/>
                </a:cubicBezTo>
                <a:cubicBezTo>
                  <a:pt x="3693169" y="2310331"/>
                  <a:pt x="3722276" y="2389074"/>
                  <a:pt x="3742794" y="2399589"/>
                </a:cubicBezTo>
                <a:cubicBezTo>
                  <a:pt x="3725319" y="2400703"/>
                  <a:pt x="3751962" y="2457534"/>
                  <a:pt x="3753311" y="2472464"/>
                </a:cubicBezTo>
                <a:cubicBezTo>
                  <a:pt x="3753760" y="2477441"/>
                  <a:pt x="3751399" y="2477762"/>
                  <a:pt x="3743656" y="2469811"/>
                </a:cubicBezTo>
                <a:cubicBezTo>
                  <a:pt x="3746474" y="2485608"/>
                  <a:pt x="3738186" y="2502460"/>
                  <a:pt x="3730339" y="2493869"/>
                </a:cubicBezTo>
                <a:cubicBezTo>
                  <a:pt x="3748556" y="2541387"/>
                  <a:pt x="3736267" y="2613433"/>
                  <a:pt x="3746134" y="2667651"/>
                </a:cubicBezTo>
                <a:cubicBezTo>
                  <a:pt x="3730160" y="2698252"/>
                  <a:pt x="3745496" y="2681337"/>
                  <a:pt x="3743743" y="2712354"/>
                </a:cubicBezTo>
                <a:cubicBezTo>
                  <a:pt x="3759373" y="2703131"/>
                  <a:pt x="3736572" y="2750256"/>
                  <a:pt x="3754759" y="2751060"/>
                </a:cubicBezTo>
                <a:cubicBezTo>
                  <a:pt x="3753864" y="2756679"/>
                  <a:pt x="3752424" y="2762098"/>
                  <a:pt x="3750841" y="2767527"/>
                </a:cubicBezTo>
                <a:lnTo>
                  <a:pt x="3750021" y="2770377"/>
                </a:lnTo>
                <a:lnTo>
                  <a:pt x="3749874" y="2781617"/>
                </a:lnTo>
                <a:lnTo>
                  <a:pt x="3745916" y="2784975"/>
                </a:lnTo>
                <a:lnTo>
                  <a:pt x="3742888" y="2802030"/>
                </a:lnTo>
                <a:cubicBezTo>
                  <a:pt x="3742360" y="2808388"/>
                  <a:pt x="3742498" y="2815196"/>
                  <a:pt x="3743710" y="2822667"/>
                </a:cubicBezTo>
                <a:cubicBezTo>
                  <a:pt x="3751787" y="2840797"/>
                  <a:pt x="3744398" y="2870002"/>
                  <a:pt x="3746201" y="2896003"/>
                </a:cubicBezTo>
                <a:lnTo>
                  <a:pt x="3749006" y="2907846"/>
                </a:lnTo>
                <a:lnTo>
                  <a:pt x="3747206" y="2947037"/>
                </a:lnTo>
                <a:cubicBezTo>
                  <a:pt x="3747030" y="2958176"/>
                  <a:pt x="3747214" y="2969719"/>
                  <a:pt x="3748070" y="2981841"/>
                </a:cubicBezTo>
                <a:lnTo>
                  <a:pt x="3750937" y="3004278"/>
                </a:lnTo>
                <a:lnTo>
                  <a:pt x="3749761" y="3010254"/>
                </a:lnTo>
                <a:cubicBezTo>
                  <a:pt x="3750425" y="3020530"/>
                  <a:pt x="3756245" y="3033889"/>
                  <a:pt x="3749923" y="3032983"/>
                </a:cubicBezTo>
                <a:lnTo>
                  <a:pt x="3752658" y="3044429"/>
                </a:lnTo>
                <a:lnTo>
                  <a:pt x="3748217" y="3056076"/>
                </a:lnTo>
                <a:cubicBezTo>
                  <a:pt x="3747117" y="3057381"/>
                  <a:pt x="3745928" y="3058381"/>
                  <a:pt x="3744691" y="3059042"/>
                </a:cubicBezTo>
                <a:lnTo>
                  <a:pt x="3747123" y="3075102"/>
                </a:lnTo>
                <a:lnTo>
                  <a:pt x="3744190" y="3088509"/>
                </a:lnTo>
                <a:lnTo>
                  <a:pt x="3747093" y="3099930"/>
                </a:lnTo>
                <a:lnTo>
                  <a:pt x="3746799" y="3104743"/>
                </a:lnTo>
                <a:lnTo>
                  <a:pt x="3745610" y="3116729"/>
                </a:lnTo>
                <a:cubicBezTo>
                  <a:pt x="3744666" y="3122891"/>
                  <a:pt x="3743503" y="3129792"/>
                  <a:pt x="3742676" y="3137453"/>
                </a:cubicBezTo>
                <a:lnTo>
                  <a:pt x="3742441" y="3143884"/>
                </a:lnTo>
                <a:lnTo>
                  <a:pt x="3737104" y="3158122"/>
                </a:lnTo>
                <a:cubicBezTo>
                  <a:pt x="3733050" y="3168490"/>
                  <a:pt x="3730374" y="3176626"/>
                  <a:pt x="3733275" y="3185367"/>
                </a:cubicBezTo>
                <a:cubicBezTo>
                  <a:pt x="3728135" y="3200760"/>
                  <a:pt x="3712176" y="3212117"/>
                  <a:pt x="3717639" y="3233769"/>
                </a:cubicBezTo>
                <a:cubicBezTo>
                  <a:pt x="3709851" y="3227497"/>
                  <a:pt x="3717920" y="3258095"/>
                  <a:pt x="3710433" y="3262123"/>
                </a:cubicBezTo>
                <a:cubicBezTo>
                  <a:pt x="3704342" y="3264110"/>
                  <a:pt x="3705370" y="3273856"/>
                  <a:pt x="3703458" y="3281408"/>
                </a:cubicBezTo>
                <a:cubicBezTo>
                  <a:pt x="3697412" y="3287020"/>
                  <a:pt x="3693483" y="3324746"/>
                  <a:pt x="3695027" y="3337739"/>
                </a:cubicBezTo>
                <a:cubicBezTo>
                  <a:pt x="3703095" y="3374177"/>
                  <a:pt x="3679154" y="3404974"/>
                  <a:pt x="3684951" y="3434139"/>
                </a:cubicBezTo>
                <a:cubicBezTo>
                  <a:pt x="3684732" y="3441861"/>
                  <a:pt x="3683615" y="3448308"/>
                  <a:pt x="3681946" y="3453928"/>
                </a:cubicBezTo>
                <a:lnTo>
                  <a:pt x="3675939" y="3468021"/>
                </a:lnTo>
                <a:cubicBezTo>
                  <a:pt x="3674480" y="3468264"/>
                  <a:pt x="3673022" y="3468506"/>
                  <a:pt x="3671563" y="3468748"/>
                </a:cubicBezTo>
                <a:lnTo>
                  <a:pt x="3669360" y="3479164"/>
                </a:lnTo>
                <a:lnTo>
                  <a:pt x="3668060" y="3481325"/>
                </a:lnTo>
                <a:cubicBezTo>
                  <a:pt x="3665560" y="3485437"/>
                  <a:pt x="3663197" y="3489622"/>
                  <a:pt x="3661315" y="3494328"/>
                </a:cubicBezTo>
                <a:cubicBezTo>
                  <a:pt x="3678446" y="3506175"/>
                  <a:pt x="3648136" y="3536311"/>
                  <a:pt x="3664679" y="3537226"/>
                </a:cubicBezTo>
                <a:cubicBezTo>
                  <a:pt x="3657322" y="3565147"/>
                  <a:pt x="3674997" y="3558694"/>
                  <a:pt x="3654205" y="3577551"/>
                </a:cubicBezTo>
                <a:cubicBezTo>
                  <a:pt x="3653633" y="3634248"/>
                  <a:pt x="3628736" y="3694092"/>
                  <a:pt x="3637325" y="3749618"/>
                </a:cubicBezTo>
                <a:cubicBezTo>
                  <a:pt x="3631446" y="3736800"/>
                  <a:pt x="3620480" y="3747498"/>
                  <a:pt x="3620258" y="3763981"/>
                </a:cubicBezTo>
                <a:cubicBezTo>
                  <a:pt x="3596667" y="3715365"/>
                  <a:pt x="3630603" y="3842969"/>
                  <a:pt x="3608193" y="3830141"/>
                </a:cubicBezTo>
                <a:cubicBezTo>
                  <a:pt x="3625759" y="3852486"/>
                  <a:pt x="3638965" y="3943841"/>
                  <a:pt x="3616479" y="3951521"/>
                </a:cubicBezTo>
                <a:cubicBezTo>
                  <a:pt x="3607940" y="3994867"/>
                  <a:pt x="3614033" y="4040502"/>
                  <a:pt x="3595498" y="4074157"/>
                </a:cubicBezTo>
                <a:cubicBezTo>
                  <a:pt x="3597477" y="4078342"/>
                  <a:pt x="3598819" y="4082864"/>
                  <a:pt x="3599706" y="4087599"/>
                </a:cubicBezTo>
                <a:lnTo>
                  <a:pt x="3601103" y="4101515"/>
                </a:lnTo>
                <a:lnTo>
                  <a:pt x="3600274" y="4102849"/>
                </a:lnTo>
                <a:cubicBezTo>
                  <a:pt x="3598143" y="4109482"/>
                  <a:pt x="3598077" y="4114144"/>
                  <a:pt x="3598925" y="4117926"/>
                </a:cubicBezTo>
                <a:lnTo>
                  <a:pt x="3600630" y="4121966"/>
                </a:lnTo>
                <a:lnTo>
                  <a:pt x="3600331" y="4132543"/>
                </a:lnTo>
                <a:lnTo>
                  <a:pt x="3601432" y="4154003"/>
                </a:lnTo>
                <a:lnTo>
                  <a:pt x="3600054" y="4157433"/>
                </a:lnTo>
                <a:lnTo>
                  <a:pt x="3599248" y="4188888"/>
                </a:lnTo>
                <a:cubicBezTo>
                  <a:pt x="3598993" y="4188940"/>
                  <a:pt x="3598738" y="4188992"/>
                  <a:pt x="3598484" y="4189044"/>
                </a:cubicBezTo>
                <a:cubicBezTo>
                  <a:pt x="3596754" y="4190111"/>
                  <a:pt x="3595443" y="4192250"/>
                  <a:pt x="3594971" y="4196698"/>
                </a:cubicBezTo>
                <a:cubicBezTo>
                  <a:pt x="3584674" y="4185805"/>
                  <a:pt x="3590455" y="4197885"/>
                  <a:pt x="3589971" y="4211958"/>
                </a:cubicBezTo>
                <a:cubicBezTo>
                  <a:pt x="3573870" y="4198179"/>
                  <a:pt x="3579156" y="4240607"/>
                  <a:pt x="3569135" y="4243705"/>
                </a:cubicBezTo>
                <a:cubicBezTo>
                  <a:pt x="3569142" y="4254351"/>
                  <a:pt x="3568856" y="4265362"/>
                  <a:pt x="3568210" y="4276468"/>
                </a:cubicBezTo>
                <a:lnTo>
                  <a:pt x="3567613" y="4282925"/>
                </a:lnTo>
                <a:cubicBezTo>
                  <a:pt x="3567553" y="4282949"/>
                  <a:pt x="3567492" y="4282974"/>
                  <a:pt x="3567432" y="4282999"/>
                </a:cubicBezTo>
                <a:cubicBezTo>
                  <a:pt x="3566940" y="4284280"/>
                  <a:pt x="3566607" y="4286359"/>
                  <a:pt x="3566464" y="4289697"/>
                </a:cubicBezTo>
                <a:lnTo>
                  <a:pt x="3566526" y="4294698"/>
                </a:lnTo>
                <a:lnTo>
                  <a:pt x="3565367" y="4307225"/>
                </a:lnTo>
                <a:lnTo>
                  <a:pt x="3563841" y="4311164"/>
                </a:lnTo>
                <a:lnTo>
                  <a:pt x="3561610" y="4312189"/>
                </a:lnTo>
                <a:lnTo>
                  <a:pt x="3561734" y="4313408"/>
                </a:lnTo>
                <a:cubicBezTo>
                  <a:pt x="3564537" y="4323096"/>
                  <a:pt x="3569544" y="4327053"/>
                  <a:pt x="3553832" y="4334910"/>
                </a:cubicBezTo>
                <a:cubicBezTo>
                  <a:pt x="3557797" y="4356533"/>
                  <a:pt x="3548502" y="4358433"/>
                  <a:pt x="3542564" y="4385380"/>
                </a:cubicBezTo>
                <a:cubicBezTo>
                  <a:pt x="3547050" y="4398267"/>
                  <a:pt x="3544091" y="4407098"/>
                  <a:pt x="3538724" y="4415150"/>
                </a:cubicBezTo>
                <a:cubicBezTo>
                  <a:pt x="3538633" y="4442707"/>
                  <a:pt x="3529920" y="4465824"/>
                  <a:pt x="3525348" y="4495753"/>
                </a:cubicBezTo>
                <a:cubicBezTo>
                  <a:pt x="3529387" y="4530212"/>
                  <a:pt x="3514579" y="4543935"/>
                  <a:pt x="3509749" y="4575934"/>
                </a:cubicBezTo>
                <a:cubicBezTo>
                  <a:pt x="3519579" y="4606914"/>
                  <a:pt x="3496418" y="4596497"/>
                  <a:pt x="3489779" y="4611927"/>
                </a:cubicBezTo>
                <a:lnTo>
                  <a:pt x="3488856" y="4616508"/>
                </a:lnTo>
                <a:lnTo>
                  <a:pt x="3489486" y="4629163"/>
                </a:lnTo>
                <a:lnTo>
                  <a:pt x="3490242" y="4633947"/>
                </a:lnTo>
                <a:cubicBezTo>
                  <a:pt x="3490570" y="4637233"/>
                  <a:pt x="3490539" y="4639406"/>
                  <a:pt x="3490244" y="4640894"/>
                </a:cubicBezTo>
                <a:lnTo>
                  <a:pt x="3490078" y="4641059"/>
                </a:lnTo>
                <a:lnTo>
                  <a:pt x="3490403" y="4647582"/>
                </a:lnTo>
                <a:cubicBezTo>
                  <a:pt x="3491330" y="4658608"/>
                  <a:pt x="3492590" y="4669354"/>
                  <a:pt x="3494082" y="4679601"/>
                </a:cubicBezTo>
                <a:cubicBezTo>
                  <a:pt x="3484854" y="4687754"/>
                  <a:pt x="3495864" y="4725869"/>
                  <a:pt x="3478421" y="4720918"/>
                </a:cubicBezTo>
                <a:cubicBezTo>
                  <a:pt x="3479918" y="4734712"/>
                  <a:pt x="3487176" y="4743359"/>
                  <a:pt x="3475730" y="4738188"/>
                </a:cubicBezTo>
                <a:cubicBezTo>
                  <a:pt x="3475894" y="4742712"/>
                  <a:pt x="3474928" y="4745450"/>
                  <a:pt x="3473409" y="4747368"/>
                </a:cubicBezTo>
                <a:lnTo>
                  <a:pt x="3472696" y="4747913"/>
                </a:lnTo>
                <a:lnTo>
                  <a:pt x="3476304" y="4778609"/>
                </a:lnTo>
                <a:lnTo>
                  <a:pt x="3475454" y="4782623"/>
                </a:lnTo>
                <a:lnTo>
                  <a:pt x="3479507" y="4802712"/>
                </a:lnTo>
                <a:lnTo>
                  <a:pt x="3480695" y="4813049"/>
                </a:lnTo>
                <a:lnTo>
                  <a:pt x="3482902" y="4816057"/>
                </a:lnTo>
                <a:cubicBezTo>
                  <a:pt x="3484247" y="4819259"/>
                  <a:pt x="3484834" y="4823783"/>
                  <a:pt x="3483703" y="4831270"/>
                </a:cubicBezTo>
                <a:lnTo>
                  <a:pt x="3483090" y="4832984"/>
                </a:lnTo>
                <a:lnTo>
                  <a:pt x="3486378" y="4845654"/>
                </a:lnTo>
                <a:cubicBezTo>
                  <a:pt x="3487893" y="4849755"/>
                  <a:pt x="3489817" y="4853416"/>
                  <a:pt x="3492309" y="4856425"/>
                </a:cubicBezTo>
                <a:cubicBezTo>
                  <a:pt x="3479133" y="4898390"/>
                  <a:pt x="3491371" y="4939174"/>
                  <a:pt x="3489182" y="4985308"/>
                </a:cubicBezTo>
                <a:cubicBezTo>
                  <a:pt x="3492413" y="5037202"/>
                  <a:pt x="3496839" y="5073159"/>
                  <a:pt x="3498182" y="5107346"/>
                </a:cubicBezTo>
                <a:cubicBezTo>
                  <a:pt x="3500266" y="5123329"/>
                  <a:pt x="3506680" y="5240376"/>
                  <a:pt x="3499225" y="5231073"/>
                </a:cubicBezTo>
                <a:cubicBezTo>
                  <a:pt x="3515247" y="5280090"/>
                  <a:pt x="3497607" y="5309911"/>
                  <a:pt x="3504960" y="5364785"/>
                </a:cubicBezTo>
                <a:cubicBezTo>
                  <a:pt x="3487546" y="5393671"/>
                  <a:pt x="3503686" y="5378336"/>
                  <a:pt x="3500486" y="5409009"/>
                </a:cubicBezTo>
                <a:cubicBezTo>
                  <a:pt x="3516561" y="5401350"/>
                  <a:pt x="3491544" y="5446009"/>
                  <a:pt x="3509710" y="5448570"/>
                </a:cubicBezTo>
                <a:cubicBezTo>
                  <a:pt x="3508555" y="5454072"/>
                  <a:pt x="3506859" y="5459319"/>
                  <a:pt x="3505022" y="5464568"/>
                </a:cubicBezTo>
                <a:lnTo>
                  <a:pt x="3504070" y="5467320"/>
                </a:lnTo>
                <a:lnTo>
                  <a:pt x="3503399" y="5478483"/>
                </a:lnTo>
                <a:lnTo>
                  <a:pt x="3499281" y="5481443"/>
                </a:lnTo>
                <a:lnTo>
                  <a:pt x="3499047" y="5616712"/>
                </a:lnTo>
                <a:cubicBezTo>
                  <a:pt x="3502347" y="5628424"/>
                  <a:pt x="3503819" y="5666768"/>
                  <a:pt x="3498775" y="5675291"/>
                </a:cubicBezTo>
                <a:cubicBezTo>
                  <a:pt x="3497984" y="5683547"/>
                  <a:pt x="3500335" y="5692400"/>
                  <a:pt x="3494739" y="5697458"/>
                </a:cubicBezTo>
                <a:cubicBezTo>
                  <a:pt x="3492180" y="5715432"/>
                  <a:pt x="3486290" y="5756597"/>
                  <a:pt x="3483423" y="5783137"/>
                </a:cubicBezTo>
                <a:cubicBezTo>
                  <a:pt x="3491452" y="5796973"/>
                  <a:pt x="3477643" y="5819988"/>
                  <a:pt x="3477532" y="5856699"/>
                </a:cubicBezTo>
                <a:cubicBezTo>
                  <a:pt x="3486776" y="5871818"/>
                  <a:pt x="3477340" y="5881447"/>
                  <a:pt x="3490032" y="5910638"/>
                </a:cubicBezTo>
                <a:cubicBezTo>
                  <a:pt x="3488930" y="5911913"/>
                  <a:pt x="3487924" y="5913488"/>
                  <a:pt x="3487046" y="5915313"/>
                </a:cubicBezTo>
                <a:cubicBezTo>
                  <a:pt x="3481941" y="5925917"/>
                  <a:pt x="3482137" y="5942505"/>
                  <a:pt x="3487484" y="5952365"/>
                </a:cubicBezTo>
                <a:cubicBezTo>
                  <a:pt x="3504666" y="5999029"/>
                  <a:pt x="3505019" y="6042078"/>
                  <a:pt x="3509266" y="6082373"/>
                </a:cubicBezTo>
                <a:cubicBezTo>
                  <a:pt x="3512265" y="6128005"/>
                  <a:pt x="3492950" y="6098121"/>
                  <a:pt x="3509564" y="6154771"/>
                </a:cubicBezTo>
                <a:cubicBezTo>
                  <a:pt x="3503223" y="6161045"/>
                  <a:pt x="3503062" y="6168289"/>
                  <a:pt x="3506404" y="6180433"/>
                </a:cubicBezTo>
                <a:cubicBezTo>
                  <a:pt x="3507378" y="6202614"/>
                  <a:pt x="3491084" y="6201180"/>
                  <a:pt x="3501312" y="6223427"/>
                </a:cubicBezTo>
                <a:cubicBezTo>
                  <a:pt x="3492497" y="6219559"/>
                  <a:pt x="3498753" y="6265580"/>
                  <a:pt x="3489469" y="6255476"/>
                </a:cubicBezTo>
                <a:cubicBezTo>
                  <a:pt x="3481791" y="6270065"/>
                  <a:pt x="3495037" y="6276996"/>
                  <a:pt x="3488398" y="6291462"/>
                </a:cubicBezTo>
                <a:cubicBezTo>
                  <a:pt x="3487099" y="6307679"/>
                  <a:pt x="3497555" y="6282019"/>
                  <a:pt x="3498547" y="6299935"/>
                </a:cubicBezTo>
                <a:cubicBezTo>
                  <a:pt x="3498173" y="6321676"/>
                  <a:pt x="3514193" y="6321381"/>
                  <a:pt x="3494028" y="6338390"/>
                </a:cubicBezTo>
                <a:lnTo>
                  <a:pt x="3486030" y="6396716"/>
                </a:lnTo>
                <a:cubicBezTo>
                  <a:pt x="3491309" y="6409668"/>
                  <a:pt x="3488928" y="6420134"/>
                  <a:pt x="3484103" y="6430386"/>
                </a:cubicBezTo>
                <a:cubicBezTo>
                  <a:pt x="3485763" y="6460632"/>
                  <a:pt x="3478568" y="6488285"/>
                  <a:pt x="3475922" y="6522318"/>
                </a:cubicBezTo>
                <a:cubicBezTo>
                  <a:pt x="3482128" y="6559051"/>
                  <a:pt x="3468277" y="6578006"/>
                  <a:pt x="3465506" y="6614374"/>
                </a:cubicBezTo>
                <a:cubicBezTo>
                  <a:pt x="3478925" y="6650248"/>
                  <a:pt x="3446064" y="6638174"/>
                  <a:pt x="3446789" y="6668768"/>
                </a:cubicBezTo>
                <a:cubicBezTo>
                  <a:pt x="3458869" y="6718505"/>
                  <a:pt x="3435878" y="6667592"/>
                  <a:pt x="3439582" y="6744454"/>
                </a:cubicBezTo>
                <a:cubicBezTo>
                  <a:pt x="3441631" y="6748797"/>
                  <a:pt x="3439393" y="6758101"/>
                  <a:pt x="3436538" y="6757102"/>
                </a:cubicBezTo>
                <a:cubicBezTo>
                  <a:pt x="3437461" y="6773941"/>
                  <a:pt x="3420846" y="6822488"/>
                  <a:pt x="3424061" y="6846522"/>
                </a:cubicBezTo>
                <a:lnTo>
                  <a:pt x="342303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A1C63E5B-3E19-3BE2-F3EF-B773124AAC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9474" y="922373"/>
            <a:ext cx="7141233" cy="5439107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ru-RU" sz="2000" b="1" err="1">
                <a:ea typeface="+mn-lt"/>
                <a:cs typeface="+mn-lt"/>
              </a:rPr>
              <a:t>Язик</a:t>
            </a:r>
            <a:r>
              <a:rPr lang="ru-RU" sz="2000" dirty="0">
                <a:ea typeface="+mn-lt"/>
                <a:cs typeface="+mn-lt"/>
              </a:rPr>
              <a:t> </a:t>
            </a:r>
            <a:r>
              <a:rPr lang="ru-RU" sz="2000" err="1">
                <a:ea typeface="+mn-lt"/>
                <a:cs typeface="+mn-lt"/>
              </a:rPr>
              <a:t>являє</a:t>
            </a:r>
            <a:r>
              <a:rPr lang="ru-RU" sz="2000" dirty="0">
                <a:ea typeface="+mn-lt"/>
                <a:cs typeface="+mn-lt"/>
              </a:rPr>
              <a:t> собою </a:t>
            </a:r>
            <a:r>
              <a:rPr lang="ru-RU" sz="2000" err="1">
                <a:ea typeface="+mn-lt"/>
                <a:cs typeface="+mn-lt"/>
              </a:rPr>
              <a:t>м'язовий</a:t>
            </a:r>
            <a:r>
              <a:rPr lang="ru-RU" sz="2000" dirty="0">
                <a:ea typeface="+mn-lt"/>
                <a:cs typeface="+mn-lt"/>
              </a:rPr>
              <a:t> орган, </a:t>
            </a:r>
            <a:r>
              <a:rPr lang="ru-RU" sz="2000" err="1">
                <a:ea typeface="+mn-lt"/>
                <a:cs typeface="+mn-lt"/>
              </a:rPr>
              <a:t>вкритий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слизовою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оболонкою</a:t>
            </a:r>
            <a:r>
              <a:rPr lang="ru-RU" sz="2000" dirty="0">
                <a:ea typeface="+mn-lt"/>
                <a:cs typeface="+mn-lt"/>
              </a:rPr>
              <a:t>. У </a:t>
            </a:r>
            <a:r>
              <a:rPr lang="ru-RU" sz="2000" err="1">
                <a:ea typeface="+mn-lt"/>
                <a:cs typeface="+mn-lt"/>
              </a:rPr>
              <a:t>ній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розташовані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смакові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рецептори</a:t>
            </a:r>
            <a:r>
              <a:rPr lang="ru-RU" sz="2000" dirty="0">
                <a:ea typeface="+mn-lt"/>
                <a:cs typeface="+mn-lt"/>
              </a:rPr>
              <a:t>, за </a:t>
            </a:r>
            <a:r>
              <a:rPr lang="ru-RU" sz="2000" err="1">
                <a:ea typeface="+mn-lt"/>
                <a:cs typeface="+mn-lt"/>
              </a:rPr>
              <a:t>допомогою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яких</a:t>
            </a:r>
            <a:r>
              <a:rPr lang="ru-RU" sz="2000" dirty="0">
                <a:ea typeface="+mn-lt"/>
                <a:cs typeface="+mn-lt"/>
              </a:rPr>
              <a:t> ми </a:t>
            </a:r>
            <a:r>
              <a:rPr lang="ru-RU" sz="2000" err="1">
                <a:ea typeface="+mn-lt"/>
                <a:cs typeface="+mn-lt"/>
              </a:rPr>
              <a:t>сприймаємо</a:t>
            </a:r>
            <a:r>
              <a:rPr lang="ru-RU" sz="2000" dirty="0">
                <a:ea typeface="+mn-lt"/>
                <a:cs typeface="+mn-lt"/>
              </a:rPr>
              <a:t> смак </a:t>
            </a:r>
            <a:r>
              <a:rPr lang="ru-RU" sz="2000" err="1">
                <a:ea typeface="+mn-lt"/>
                <a:cs typeface="+mn-lt"/>
              </a:rPr>
              <a:t>їжі</a:t>
            </a:r>
            <a:r>
              <a:rPr lang="ru-RU" sz="2000" dirty="0">
                <a:ea typeface="+mn-lt"/>
                <a:cs typeface="+mn-lt"/>
              </a:rPr>
              <a:t>. </a:t>
            </a:r>
            <a:r>
              <a:rPr lang="ru-RU" sz="2000" err="1">
                <a:ea typeface="+mn-lt"/>
                <a:cs typeface="+mn-lt"/>
              </a:rPr>
              <a:t>Язик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пересуває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їжу</a:t>
            </a:r>
            <a:r>
              <a:rPr lang="ru-RU" sz="2000" dirty="0">
                <a:ea typeface="+mn-lt"/>
                <a:cs typeface="+mn-lt"/>
              </a:rPr>
              <a:t>, </a:t>
            </a:r>
            <a:r>
              <a:rPr lang="ru-RU" sz="2000" err="1">
                <a:ea typeface="+mn-lt"/>
                <a:cs typeface="+mn-lt"/>
              </a:rPr>
              <a:t>формує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харчової</a:t>
            </a:r>
            <a:r>
              <a:rPr lang="ru-RU" sz="2000" dirty="0">
                <a:ea typeface="+mn-lt"/>
                <a:cs typeface="+mn-lt"/>
              </a:rPr>
              <a:t> грудку і </a:t>
            </a:r>
            <a:r>
              <a:rPr lang="ru-RU" sz="2000" err="1">
                <a:ea typeface="+mn-lt"/>
                <a:cs typeface="+mn-lt"/>
              </a:rPr>
              <a:t>сприяє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проковтуванню</a:t>
            </a:r>
            <a:r>
              <a:rPr lang="ru-RU" sz="2000" dirty="0">
                <a:ea typeface="+mn-lt"/>
                <a:cs typeface="+mn-lt"/>
              </a:rPr>
              <a:t>. </a:t>
            </a:r>
            <a:r>
              <a:rPr lang="ru-RU" sz="2000" err="1">
                <a:ea typeface="+mn-lt"/>
                <a:cs typeface="+mn-lt"/>
              </a:rPr>
              <a:t>Язик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відіграє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важливу</a:t>
            </a:r>
            <a:r>
              <a:rPr lang="ru-RU" sz="2000" dirty="0">
                <a:ea typeface="+mn-lt"/>
                <a:cs typeface="+mn-lt"/>
              </a:rPr>
              <a:t> роль у </a:t>
            </a:r>
            <a:r>
              <a:rPr lang="ru-RU" sz="2000" err="1">
                <a:ea typeface="+mn-lt"/>
                <a:cs typeface="+mn-lt"/>
              </a:rPr>
              <a:t>формуванні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мови</a:t>
            </a:r>
            <a:r>
              <a:rPr lang="ru-RU" sz="2000" dirty="0">
                <a:ea typeface="+mn-lt"/>
                <a:cs typeface="+mn-lt"/>
              </a:rPr>
              <a:t>.</a:t>
            </a:r>
            <a:br>
              <a:rPr lang="ru-RU" sz="2000" dirty="0">
                <a:ea typeface="+mn-lt"/>
                <a:cs typeface="+mn-lt"/>
              </a:rPr>
            </a:br>
            <a:r>
              <a:rPr lang="ru-RU" sz="2000" dirty="0">
                <a:ea typeface="+mn-lt"/>
                <a:cs typeface="+mn-lt"/>
              </a:rPr>
              <a:t>  </a:t>
            </a:r>
            <a:br>
              <a:rPr lang="ru-RU" sz="2000" dirty="0">
                <a:ea typeface="+mn-lt"/>
                <a:cs typeface="+mn-lt"/>
              </a:rPr>
            </a:br>
            <a:r>
              <a:rPr lang="ru-RU" sz="2000" dirty="0">
                <a:ea typeface="+mn-lt"/>
                <a:cs typeface="+mn-lt"/>
              </a:rPr>
              <a:t> З </a:t>
            </a:r>
            <a:r>
              <a:rPr lang="ru-RU" sz="2000" err="1">
                <a:ea typeface="+mn-lt"/>
                <a:cs typeface="+mn-lt"/>
              </a:rPr>
              <a:t>ротової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порожнини</a:t>
            </a:r>
            <a:r>
              <a:rPr lang="ru-RU" sz="2000" dirty="0">
                <a:ea typeface="+mn-lt"/>
                <a:cs typeface="+mn-lt"/>
              </a:rPr>
              <a:t> грудка </a:t>
            </a:r>
            <a:r>
              <a:rPr lang="ru-RU" sz="2000" err="1">
                <a:ea typeface="+mn-lt"/>
                <a:cs typeface="+mn-lt"/>
              </a:rPr>
              <a:t>їжі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надходить</a:t>
            </a:r>
            <a:r>
              <a:rPr lang="ru-RU" sz="2000" dirty="0">
                <a:ea typeface="+mn-lt"/>
                <a:cs typeface="+mn-lt"/>
              </a:rPr>
              <a:t> в </a:t>
            </a:r>
            <a:r>
              <a:rPr lang="ru-RU" sz="2000" b="1" dirty="0">
                <a:ea typeface="+mn-lt"/>
                <a:cs typeface="+mn-lt"/>
              </a:rPr>
              <a:t>глотку</a:t>
            </a:r>
            <a:r>
              <a:rPr lang="ru-RU" sz="2000" dirty="0">
                <a:ea typeface="+mn-lt"/>
                <a:cs typeface="+mn-lt"/>
              </a:rPr>
              <a:t> — </a:t>
            </a:r>
            <a:r>
              <a:rPr lang="ru-RU" sz="2000" err="1">
                <a:ea typeface="+mn-lt"/>
                <a:cs typeface="+mn-lt"/>
              </a:rPr>
              <a:t>м'язовий</a:t>
            </a:r>
            <a:r>
              <a:rPr lang="ru-RU" sz="2000" dirty="0">
                <a:ea typeface="+mn-lt"/>
                <a:cs typeface="+mn-lt"/>
              </a:rPr>
              <a:t> орган, </a:t>
            </a:r>
            <a:r>
              <a:rPr lang="ru-RU" sz="2000" err="1">
                <a:ea typeface="+mn-lt"/>
                <a:cs typeface="+mn-lt"/>
              </a:rPr>
              <a:t>який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сполучається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зі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стравоходом</a:t>
            </a:r>
            <a:r>
              <a:rPr lang="ru-RU" sz="2000" dirty="0">
                <a:ea typeface="+mn-lt"/>
                <a:cs typeface="+mn-lt"/>
              </a:rPr>
              <a:t> і </a:t>
            </a:r>
            <a:r>
              <a:rPr lang="ru-RU" sz="2000" err="1">
                <a:ea typeface="+mn-lt"/>
                <a:cs typeface="+mn-lt"/>
              </a:rPr>
              <a:t>гортанню</a:t>
            </a:r>
            <a:r>
              <a:rPr lang="ru-RU" sz="2000" dirty="0">
                <a:ea typeface="+mn-lt"/>
                <a:cs typeface="+mn-lt"/>
              </a:rPr>
              <a:t>. При </a:t>
            </a:r>
            <a:r>
              <a:rPr lang="ru-RU" sz="2000" err="1">
                <a:ea typeface="+mn-lt"/>
                <a:cs typeface="+mn-lt"/>
              </a:rPr>
              <a:t>ковтанні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вхід</a:t>
            </a:r>
            <a:r>
              <a:rPr lang="ru-RU" sz="2000" dirty="0">
                <a:ea typeface="+mn-lt"/>
                <a:cs typeface="+mn-lt"/>
              </a:rPr>
              <a:t> до </a:t>
            </a:r>
            <a:r>
              <a:rPr lang="ru-RU" sz="2000" err="1">
                <a:ea typeface="+mn-lt"/>
                <a:cs typeface="+mn-lt"/>
              </a:rPr>
              <a:t>органів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дихання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перекривається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надгортанним</a:t>
            </a:r>
            <a:r>
              <a:rPr lang="ru-RU" sz="2000" dirty="0">
                <a:ea typeface="+mn-lt"/>
                <a:cs typeface="+mn-lt"/>
              </a:rPr>
              <a:t> хрящом, і </a:t>
            </a:r>
            <a:r>
              <a:rPr lang="ru-RU" sz="2000" err="1">
                <a:ea typeface="+mn-lt"/>
                <a:cs typeface="+mn-lt"/>
              </a:rPr>
              <a:t>харчова</a:t>
            </a:r>
            <a:r>
              <a:rPr lang="ru-RU" sz="2000" dirty="0">
                <a:ea typeface="+mn-lt"/>
                <a:cs typeface="+mn-lt"/>
              </a:rPr>
              <a:t> грудка </a:t>
            </a:r>
            <a:r>
              <a:rPr lang="ru-RU" sz="2000" err="1">
                <a:ea typeface="+mn-lt"/>
                <a:cs typeface="+mn-lt"/>
              </a:rPr>
              <a:t>вільно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рухається</a:t>
            </a:r>
            <a:r>
              <a:rPr lang="ru-RU" sz="2000" dirty="0">
                <a:ea typeface="+mn-lt"/>
                <a:cs typeface="+mn-lt"/>
              </a:rPr>
              <a:t> до </a:t>
            </a:r>
            <a:r>
              <a:rPr lang="ru-RU" sz="2000" err="1">
                <a:ea typeface="+mn-lt"/>
                <a:cs typeface="+mn-lt"/>
              </a:rPr>
              <a:t>стравоходу</a:t>
            </a:r>
            <a:r>
              <a:rPr lang="ru-RU" sz="2000" dirty="0">
                <a:ea typeface="+mn-lt"/>
                <a:cs typeface="+mn-lt"/>
              </a:rPr>
              <a:t>.</a:t>
            </a:r>
            <a:br>
              <a:rPr lang="ru-RU" sz="2000" dirty="0">
                <a:ea typeface="+mn-lt"/>
                <a:cs typeface="+mn-lt"/>
              </a:rPr>
            </a:br>
            <a:r>
              <a:rPr lang="ru-RU" sz="2000" dirty="0">
                <a:ea typeface="+mn-lt"/>
                <a:cs typeface="+mn-lt"/>
              </a:rPr>
              <a:t>  </a:t>
            </a:r>
            <a:br>
              <a:rPr lang="ru-RU" sz="2000" dirty="0">
                <a:ea typeface="+mn-lt"/>
                <a:cs typeface="+mn-lt"/>
              </a:rPr>
            </a:b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b="1" err="1">
                <a:ea typeface="+mn-lt"/>
                <a:cs typeface="+mn-lt"/>
              </a:rPr>
              <a:t>Стравохід</a:t>
            </a:r>
            <a:r>
              <a:rPr lang="ru-RU" sz="2000" dirty="0">
                <a:ea typeface="+mn-lt"/>
                <a:cs typeface="+mn-lt"/>
              </a:rPr>
              <a:t> — </a:t>
            </a:r>
            <a:r>
              <a:rPr lang="ru-RU" sz="2000" err="1">
                <a:ea typeface="+mn-lt"/>
                <a:cs typeface="+mn-lt"/>
              </a:rPr>
              <a:t>м'язова</a:t>
            </a:r>
            <a:r>
              <a:rPr lang="ru-RU" sz="2000" dirty="0">
                <a:ea typeface="+mn-lt"/>
                <a:cs typeface="+mn-lt"/>
              </a:rPr>
              <a:t> трубка </a:t>
            </a:r>
            <a:r>
              <a:rPr lang="ru-RU" sz="2000" err="1">
                <a:ea typeface="+mn-lt"/>
                <a:cs typeface="+mn-lt"/>
              </a:rPr>
              <a:t>завдовжки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близько</a:t>
            </a:r>
            <a:r>
              <a:rPr lang="ru-RU" sz="2000" dirty="0">
                <a:ea typeface="+mn-lt"/>
                <a:cs typeface="+mn-lt"/>
              </a:rPr>
              <a:t> 25 см та </a:t>
            </a:r>
            <a:r>
              <a:rPr lang="ru-RU" sz="2000" err="1">
                <a:ea typeface="+mn-lt"/>
                <a:cs typeface="+mn-lt"/>
              </a:rPr>
              <a:t>діаметром</a:t>
            </a:r>
            <a:r>
              <a:rPr lang="ru-RU" sz="2000" dirty="0">
                <a:ea typeface="+mn-lt"/>
                <a:cs typeface="+mn-lt"/>
              </a:rPr>
              <a:t> 2 см, по </a:t>
            </a:r>
            <a:r>
              <a:rPr lang="ru-RU" sz="2000" err="1">
                <a:ea typeface="+mn-lt"/>
                <a:cs typeface="+mn-lt"/>
              </a:rPr>
              <a:t>якій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їжа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просувається</a:t>
            </a:r>
            <a:r>
              <a:rPr lang="ru-RU" sz="2000" dirty="0">
                <a:ea typeface="+mn-lt"/>
                <a:cs typeface="+mn-lt"/>
              </a:rPr>
              <a:t> у </a:t>
            </a:r>
            <a:r>
              <a:rPr lang="ru-RU" sz="2000" err="1">
                <a:ea typeface="+mn-lt"/>
                <a:cs typeface="+mn-lt"/>
              </a:rPr>
              <a:t>шлунок</a:t>
            </a:r>
            <a:r>
              <a:rPr lang="ru-RU" sz="2000" dirty="0">
                <a:ea typeface="+mn-lt"/>
                <a:cs typeface="+mn-lt"/>
              </a:rPr>
              <a:t>. </a:t>
            </a:r>
            <a:r>
              <a:rPr lang="ru-RU" sz="2000" err="1">
                <a:ea typeface="+mn-lt"/>
                <a:cs typeface="+mn-lt"/>
              </a:rPr>
              <a:t>Відбувається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це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завдяки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перистальтиці</a:t>
            </a:r>
            <a:r>
              <a:rPr lang="ru-RU" sz="2000" dirty="0">
                <a:ea typeface="+mn-lt"/>
                <a:cs typeface="+mn-lt"/>
              </a:rPr>
              <a:t> (</a:t>
            </a:r>
            <a:r>
              <a:rPr lang="ru-RU" sz="2000" err="1">
                <a:ea typeface="+mn-lt"/>
                <a:cs typeface="+mn-lt"/>
              </a:rPr>
              <a:t>хвилеподібному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скороченню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м'язових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стінок</a:t>
            </a:r>
            <a:r>
              <a:rPr lang="ru-RU" sz="2000" dirty="0">
                <a:ea typeface="+mn-lt"/>
                <a:cs typeface="+mn-lt"/>
              </a:rPr>
              <a:t>).</a:t>
            </a:r>
          </a:p>
          <a:p>
            <a:pPr>
              <a:buNone/>
            </a:pPr>
            <a:r>
              <a:rPr lang="ru-RU" sz="2000" b="1" dirty="0" err="1">
                <a:ea typeface="+mn-lt"/>
                <a:cs typeface="+mn-lt"/>
              </a:rPr>
              <a:t>Шлунок</a:t>
            </a:r>
            <a:r>
              <a:rPr lang="ru-RU" sz="2000" dirty="0">
                <a:ea typeface="+mn-lt"/>
                <a:cs typeface="+mn-lt"/>
              </a:rPr>
              <a:t> — </a:t>
            </a:r>
            <a:r>
              <a:rPr lang="ru-RU" sz="2000" dirty="0" err="1">
                <a:ea typeface="+mn-lt"/>
                <a:cs typeface="+mn-lt"/>
              </a:rPr>
              <a:t>розширена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частина</a:t>
            </a:r>
            <a:r>
              <a:rPr lang="ru-RU" sz="2000" dirty="0">
                <a:ea typeface="+mn-lt"/>
                <a:cs typeface="+mn-lt"/>
              </a:rPr>
              <a:t> травного тракту.</a:t>
            </a:r>
          </a:p>
          <a:p>
            <a:pPr marL="0" indent="0">
              <a:buNone/>
            </a:pPr>
            <a:endParaRPr lang="ru-RU" sz="17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65192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8311344-7F68-CC2B-39C3-0C99FD8D3E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7280" y="3580151"/>
            <a:ext cx="10578836" cy="31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ru-RU" sz="1800" dirty="0" err="1">
                <a:ea typeface="+mn-lt"/>
                <a:cs typeface="+mn-lt"/>
              </a:rPr>
              <a:t>Стінка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шлунку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складається</a:t>
            </a:r>
            <a:r>
              <a:rPr lang="ru-RU" sz="1800" dirty="0">
                <a:ea typeface="+mn-lt"/>
                <a:cs typeface="+mn-lt"/>
              </a:rPr>
              <a:t> з </a:t>
            </a:r>
            <a:r>
              <a:rPr lang="ru-RU" sz="1800" b="1" dirty="0" err="1">
                <a:ea typeface="+mn-lt"/>
                <a:cs typeface="+mn-lt"/>
              </a:rPr>
              <a:t>чотирьох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оболонок</a:t>
            </a:r>
            <a:r>
              <a:rPr lang="ru-RU" sz="1800" b="1" dirty="0">
                <a:ea typeface="+mn-lt"/>
                <a:cs typeface="+mn-lt"/>
              </a:rPr>
              <a:t>:</a:t>
            </a:r>
            <a:endParaRPr lang="ru-RU" sz="1800" dirty="0"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ru-RU" sz="1800" b="1" dirty="0" err="1">
                <a:ea typeface="+mn-lt"/>
                <a:cs typeface="+mn-lt"/>
              </a:rPr>
              <a:t>внутрішня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слизова</a:t>
            </a:r>
            <a:r>
              <a:rPr lang="ru-RU" sz="1800" dirty="0">
                <a:ea typeface="+mn-lt"/>
                <a:cs typeface="+mn-lt"/>
              </a:rPr>
              <a:t>, де </a:t>
            </a:r>
            <a:r>
              <a:rPr lang="ru-RU" sz="1800" dirty="0" err="1">
                <a:ea typeface="+mn-lt"/>
                <a:cs typeface="+mn-lt"/>
              </a:rPr>
              <a:t>розташовані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залози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які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виділяють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шлунковий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сік</a:t>
            </a:r>
            <a:r>
              <a:rPr lang="ru-RU" sz="1800" dirty="0">
                <a:ea typeface="+mn-lt"/>
                <a:cs typeface="+mn-lt"/>
              </a:rPr>
              <a:t> та </a:t>
            </a:r>
            <a:r>
              <a:rPr lang="ru-RU" sz="1800" dirty="0" err="1">
                <a:ea typeface="+mn-lt"/>
                <a:cs typeface="+mn-lt"/>
              </a:rPr>
              <a:t>слиз</a:t>
            </a:r>
            <a:r>
              <a:rPr lang="ru-RU" sz="1800" dirty="0">
                <a:ea typeface="+mn-lt"/>
                <a:cs typeface="+mn-lt"/>
              </a:rPr>
              <a:t>. Один вид </a:t>
            </a:r>
            <a:r>
              <a:rPr lang="ru-RU" sz="1800" dirty="0" err="1">
                <a:ea typeface="+mn-lt"/>
                <a:cs typeface="+mn-lt"/>
              </a:rPr>
              <a:t>залоз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виробляє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травний</a:t>
            </a:r>
            <a:r>
              <a:rPr lang="ru-RU" sz="1800" dirty="0">
                <a:ea typeface="+mn-lt"/>
                <a:cs typeface="+mn-lt"/>
              </a:rPr>
              <a:t> фермент </a:t>
            </a:r>
            <a:r>
              <a:rPr lang="ru-RU" sz="1800" b="1" dirty="0">
                <a:ea typeface="+mn-lt"/>
                <a:cs typeface="+mn-lt"/>
              </a:rPr>
              <a:t>пепсин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під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дією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якого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білки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розщепляються</a:t>
            </a:r>
            <a:r>
              <a:rPr lang="ru-RU" sz="1800" dirty="0">
                <a:ea typeface="+mn-lt"/>
                <a:cs typeface="+mn-lt"/>
              </a:rPr>
              <a:t> до </a:t>
            </a:r>
            <a:r>
              <a:rPr lang="ru-RU" sz="1800" dirty="0" err="1">
                <a:ea typeface="+mn-lt"/>
                <a:cs typeface="+mn-lt"/>
              </a:rPr>
              <a:t>амінокислот</a:t>
            </a:r>
            <a:r>
              <a:rPr lang="ru-RU" sz="1800" dirty="0">
                <a:ea typeface="+mn-lt"/>
                <a:cs typeface="+mn-lt"/>
              </a:rPr>
              <a:t>. </a:t>
            </a:r>
            <a:r>
              <a:rPr lang="ru-RU" sz="1800" dirty="0" err="1">
                <a:ea typeface="+mn-lt"/>
                <a:cs typeface="+mn-lt"/>
              </a:rPr>
              <a:t>Інші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залози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утворюють</a:t>
            </a:r>
            <a:r>
              <a:rPr lang="ru-RU" sz="1800" dirty="0">
                <a:ea typeface="+mn-lt"/>
                <a:cs typeface="+mn-lt"/>
              </a:rPr>
              <a:t> </a:t>
            </a:r>
            <a:r>
              <a:rPr lang="ru-RU" sz="1800" b="1" dirty="0" err="1">
                <a:ea typeface="+mn-lt"/>
                <a:cs typeface="+mn-lt"/>
              </a:rPr>
              <a:t>хлоридну</a:t>
            </a:r>
            <a:r>
              <a:rPr lang="ru-RU" sz="1800" b="1" dirty="0">
                <a:ea typeface="+mn-lt"/>
                <a:cs typeface="+mn-lt"/>
              </a:rPr>
              <a:t> кислоту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необхідну</a:t>
            </a:r>
            <a:r>
              <a:rPr lang="ru-RU" sz="1800" dirty="0">
                <a:ea typeface="+mn-lt"/>
                <a:cs typeface="+mn-lt"/>
              </a:rPr>
              <a:t> для </a:t>
            </a:r>
            <a:r>
              <a:rPr lang="ru-RU" sz="1800" dirty="0" err="1">
                <a:ea typeface="+mn-lt"/>
                <a:cs typeface="+mn-lt"/>
              </a:rPr>
              <a:t>активації</a:t>
            </a:r>
            <a:r>
              <a:rPr lang="ru-RU" sz="1800" dirty="0">
                <a:ea typeface="+mn-lt"/>
                <a:cs typeface="+mn-lt"/>
              </a:rPr>
              <a:t> пепсину і для </a:t>
            </a:r>
            <a:r>
              <a:rPr lang="ru-RU" sz="1800" dirty="0" err="1">
                <a:ea typeface="+mn-lt"/>
                <a:cs typeface="+mn-lt"/>
              </a:rPr>
              <a:t>знищення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мікроорганізмів</a:t>
            </a:r>
            <a:r>
              <a:rPr lang="ru-RU" sz="1800" dirty="0">
                <a:ea typeface="+mn-lt"/>
                <a:cs typeface="+mn-lt"/>
              </a:rPr>
              <a:t>. </a:t>
            </a:r>
            <a:r>
              <a:rPr lang="ru-RU" sz="1800" dirty="0" err="1">
                <a:ea typeface="+mn-lt"/>
                <a:cs typeface="+mn-lt"/>
              </a:rPr>
              <a:t>Частина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залоз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виробляє</a:t>
            </a:r>
            <a:r>
              <a:rPr lang="ru-RU" sz="1800" dirty="0">
                <a:ea typeface="+mn-lt"/>
                <a:cs typeface="+mn-lt"/>
              </a:rPr>
              <a:t> </a:t>
            </a:r>
            <a:r>
              <a:rPr lang="ru-RU" sz="1800" b="1" dirty="0" err="1">
                <a:ea typeface="+mn-lt"/>
                <a:cs typeface="+mn-lt"/>
              </a:rPr>
              <a:t>слиз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який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захищає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стінки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шлунку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від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самоперетравлювання</a:t>
            </a:r>
            <a:r>
              <a:rPr lang="ru-RU" sz="1800" dirty="0">
                <a:ea typeface="+mn-lt"/>
                <a:cs typeface="+mn-lt"/>
              </a:rPr>
              <a:t>;</a:t>
            </a:r>
            <a:endParaRPr lang="ru-RU" sz="1800" dirty="0"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ru-RU" sz="1800" b="1" dirty="0" err="1">
                <a:ea typeface="+mn-lt"/>
                <a:cs typeface="+mn-lt"/>
              </a:rPr>
              <a:t>підслизової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основи</a:t>
            </a:r>
            <a:r>
              <a:rPr lang="ru-RU" sz="1800" dirty="0">
                <a:ea typeface="+mn-lt"/>
                <a:cs typeface="+mn-lt"/>
              </a:rPr>
              <a:t>, яка </a:t>
            </a:r>
            <a:r>
              <a:rPr lang="ru-RU" sz="1800" dirty="0" err="1">
                <a:ea typeface="+mn-lt"/>
                <a:cs typeface="+mn-lt"/>
              </a:rPr>
              <a:t>дає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можливість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слизовій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оболонці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збиратися</a:t>
            </a:r>
            <a:r>
              <a:rPr lang="ru-RU" sz="1800" dirty="0">
                <a:ea typeface="+mn-lt"/>
                <a:cs typeface="+mn-lt"/>
              </a:rPr>
              <a:t> в складки і </a:t>
            </a:r>
            <a:r>
              <a:rPr lang="ru-RU" sz="1800" dirty="0" err="1">
                <a:ea typeface="+mn-lt"/>
                <a:cs typeface="+mn-lt"/>
              </a:rPr>
              <a:t>розширювати</a:t>
            </a:r>
            <a:r>
              <a:rPr lang="ru-RU" sz="1800" dirty="0">
                <a:ea typeface="+mn-lt"/>
                <a:cs typeface="+mn-lt"/>
              </a:rPr>
              <a:t> </a:t>
            </a:r>
            <a:r>
              <a:rPr lang="ru-RU" sz="1800" dirty="0" err="1">
                <a:ea typeface="+mn-lt"/>
                <a:cs typeface="+mn-lt"/>
              </a:rPr>
              <a:t>об'єм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шлунку</a:t>
            </a:r>
            <a:r>
              <a:rPr lang="ru-RU" sz="1800" dirty="0">
                <a:ea typeface="+mn-lt"/>
                <a:cs typeface="+mn-lt"/>
              </a:rPr>
              <a:t>;</a:t>
            </a:r>
            <a:endParaRPr lang="ru-RU" sz="1800" dirty="0"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ru-RU" sz="1800" b="1" dirty="0" err="1">
                <a:ea typeface="+mn-lt"/>
                <a:cs typeface="+mn-lt"/>
              </a:rPr>
              <a:t>середньої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м'язової</a:t>
            </a:r>
            <a:r>
              <a:rPr lang="ru-RU" sz="1800" dirty="0">
                <a:ea typeface="+mn-lt"/>
                <a:cs typeface="+mn-lt"/>
              </a:rPr>
              <a:t>, яка </a:t>
            </a:r>
            <a:r>
              <a:rPr lang="ru-RU" sz="1800" dirty="0" err="1">
                <a:ea typeface="+mn-lt"/>
                <a:cs typeface="+mn-lt"/>
              </a:rPr>
              <a:t>виконує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функцію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перемішування</a:t>
            </a:r>
            <a:r>
              <a:rPr lang="ru-RU" sz="1800" dirty="0">
                <a:ea typeface="+mn-lt"/>
                <a:cs typeface="+mn-lt"/>
              </a:rPr>
              <a:t> та </a:t>
            </a:r>
            <a:r>
              <a:rPr lang="ru-RU" sz="1800" dirty="0" err="1">
                <a:ea typeface="+mn-lt"/>
                <a:cs typeface="+mn-lt"/>
              </a:rPr>
              <a:t>пересування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їжі</a:t>
            </a:r>
            <a:r>
              <a:rPr lang="ru-RU" sz="1800" dirty="0">
                <a:ea typeface="+mn-lt"/>
                <a:cs typeface="+mn-lt"/>
              </a:rPr>
              <a:t>;</a:t>
            </a:r>
            <a:endParaRPr lang="ru-RU" sz="1800" dirty="0"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ru-RU" sz="1800" b="1" dirty="0" err="1">
                <a:ea typeface="+mn-lt"/>
                <a:cs typeface="+mn-lt"/>
              </a:rPr>
              <a:t>зовнішньої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сполучнотканинної</a:t>
            </a:r>
            <a:r>
              <a:rPr lang="ru-RU" sz="1800" dirty="0">
                <a:ea typeface="+mn-lt"/>
                <a:cs typeface="+mn-lt"/>
              </a:rPr>
              <a:t>, яка </a:t>
            </a:r>
            <a:r>
              <a:rPr lang="ru-RU" sz="1800" dirty="0" err="1">
                <a:ea typeface="+mn-lt"/>
                <a:cs typeface="+mn-lt"/>
              </a:rPr>
              <a:t>містить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судини</a:t>
            </a:r>
            <a:r>
              <a:rPr lang="ru-RU" sz="1800" dirty="0">
                <a:ea typeface="+mn-lt"/>
                <a:cs typeface="+mn-lt"/>
              </a:rPr>
              <a:t> і </a:t>
            </a:r>
            <a:r>
              <a:rPr lang="ru-RU" sz="1800" dirty="0" err="1">
                <a:ea typeface="+mn-lt"/>
                <a:cs typeface="+mn-lt"/>
              </a:rPr>
              <a:t>нервові</a:t>
            </a:r>
            <a:r>
              <a:rPr lang="ru-RU" sz="1800" dirty="0">
                <a:ea typeface="+mn-lt"/>
                <a:cs typeface="+mn-lt"/>
              </a:rPr>
              <a:t> волокна.</a:t>
            </a:r>
            <a:endParaRPr lang="ru-RU" sz="1800" dirty="0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ru-RU" sz="1800" dirty="0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241F0ACA-4034-3061-3E09-0313CD3293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9208" y="328872"/>
            <a:ext cx="7920985" cy="2870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1339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E8BEDF1E-CC6F-B662-E38C-0D2680BBC1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0165" y="735926"/>
            <a:ext cx="7519179" cy="4934849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388D624-A4AF-5405-D6F2-BEE516CE382E}"/>
              </a:ext>
            </a:extLst>
          </p:cNvPr>
          <p:cNvSpPr txBox="1"/>
          <p:nvPr/>
        </p:nvSpPr>
        <p:spPr>
          <a:xfrm>
            <a:off x="8576276" y="1690062"/>
            <a:ext cx="3347049" cy="34778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4E4E3F"/>
                </a:solidFill>
                <a:latin typeface="Arial"/>
                <a:cs typeface="Arial"/>
              </a:rPr>
              <a:t>У </a:t>
            </a:r>
            <a:r>
              <a:rPr lang="en-US" sz="2000" dirty="0" err="1">
                <a:solidFill>
                  <a:srgbClr val="4E4E3F"/>
                </a:solidFill>
                <a:latin typeface="Arial"/>
                <a:cs typeface="Arial"/>
              </a:rPr>
              <a:t>шлунку</a:t>
            </a:r>
            <a:r>
              <a:rPr lang="en-US" sz="2000" dirty="0">
                <a:solidFill>
                  <a:srgbClr val="4E4E3F"/>
                </a:solidFill>
                <a:latin typeface="Arial"/>
                <a:cs typeface="Arial"/>
              </a:rPr>
              <a:t> </a:t>
            </a:r>
            <a:r>
              <a:rPr lang="en-US" sz="2000" dirty="0" err="1">
                <a:solidFill>
                  <a:srgbClr val="4E4E3F"/>
                </a:solidFill>
                <a:latin typeface="Arial"/>
                <a:cs typeface="Arial"/>
              </a:rPr>
              <a:t>їжа</a:t>
            </a:r>
            <a:r>
              <a:rPr lang="en-US" sz="2000" dirty="0">
                <a:solidFill>
                  <a:srgbClr val="4E4E3F"/>
                </a:solidFill>
                <a:latin typeface="Arial"/>
                <a:cs typeface="Arial"/>
              </a:rPr>
              <a:t> </a:t>
            </a:r>
            <a:r>
              <a:rPr lang="en-US" sz="2000" dirty="0" err="1">
                <a:solidFill>
                  <a:srgbClr val="4E4E3F"/>
                </a:solidFill>
                <a:latin typeface="Arial"/>
                <a:cs typeface="Arial"/>
              </a:rPr>
              <a:t>затримується</a:t>
            </a:r>
            <a:r>
              <a:rPr lang="en-US" sz="2000" dirty="0">
                <a:solidFill>
                  <a:srgbClr val="4E4E3F"/>
                </a:solidFill>
                <a:latin typeface="Arial"/>
                <a:cs typeface="Arial"/>
              </a:rPr>
              <a:t> </a:t>
            </a:r>
            <a:r>
              <a:rPr lang="en-US" sz="2000" dirty="0">
                <a:solidFill>
                  <a:srgbClr val="76A900"/>
                </a:solidFill>
                <a:latin typeface="MathJax_Main"/>
              </a:rPr>
              <a:t>2</a:t>
            </a:r>
            <a:r>
              <a:rPr lang="en-US" sz="2000" dirty="0">
                <a:solidFill>
                  <a:srgbClr val="4E4E3F"/>
                </a:solidFill>
                <a:latin typeface="Arial"/>
                <a:cs typeface="Arial"/>
              </a:rPr>
              <a:t> - </a:t>
            </a:r>
            <a:r>
              <a:rPr lang="en-US" sz="2000" dirty="0">
                <a:solidFill>
                  <a:srgbClr val="76A900"/>
                </a:solidFill>
                <a:latin typeface="MathJax_Main"/>
              </a:rPr>
              <a:t>8</a:t>
            </a:r>
            <a:r>
              <a:rPr lang="en-US" sz="2000" dirty="0">
                <a:solidFill>
                  <a:srgbClr val="4E4E3F"/>
                </a:solidFill>
                <a:latin typeface="Arial"/>
                <a:cs typeface="Arial"/>
              </a:rPr>
              <a:t> </a:t>
            </a:r>
            <a:r>
              <a:rPr lang="en-US" sz="2000" dirty="0" err="1">
                <a:solidFill>
                  <a:srgbClr val="4E4E3F"/>
                </a:solidFill>
                <a:latin typeface="Arial"/>
                <a:cs typeface="Arial"/>
              </a:rPr>
              <a:t>годин</a:t>
            </a:r>
            <a:r>
              <a:rPr lang="en-US" sz="2000" dirty="0">
                <a:solidFill>
                  <a:srgbClr val="4E4E3F"/>
                </a:solidFill>
                <a:latin typeface="Arial"/>
                <a:cs typeface="Arial"/>
              </a:rPr>
              <a:t>, а </a:t>
            </a:r>
            <a:r>
              <a:rPr lang="en-US" sz="2000" dirty="0" err="1">
                <a:solidFill>
                  <a:srgbClr val="4E4E3F"/>
                </a:solidFill>
                <a:latin typeface="Arial"/>
                <a:cs typeface="Arial"/>
              </a:rPr>
              <a:t>потім</a:t>
            </a:r>
            <a:r>
              <a:rPr lang="en-US" sz="2000" dirty="0">
                <a:solidFill>
                  <a:srgbClr val="4E4E3F"/>
                </a:solidFill>
                <a:latin typeface="Arial"/>
                <a:cs typeface="Arial"/>
              </a:rPr>
              <a:t> </a:t>
            </a:r>
            <a:r>
              <a:rPr lang="en-US" sz="2000" dirty="0" err="1">
                <a:solidFill>
                  <a:srgbClr val="4E4E3F"/>
                </a:solidFill>
                <a:latin typeface="Arial"/>
                <a:cs typeface="Arial"/>
              </a:rPr>
              <a:t>надходить</a:t>
            </a:r>
            <a:r>
              <a:rPr lang="en-US" sz="2000" dirty="0">
                <a:solidFill>
                  <a:srgbClr val="4E4E3F"/>
                </a:solidFill>
                <a:latin typeface="Arial"/>
                <a:cs typeface="Arial"/>
              </a:rPr>
              <a:t> у </a:t>
            </a:r>
            <a:r>
              <a:rPr lang="en-US" sz="2000" b="1" dirty="0" err="1">
                <a:solidFill>
                  <a:srgbClr val="76A900"/>
                </a:solidFill>
                <a:latin typeface="Arial"/>
                <a:cs typeface="Arial"/>
              </a:rPr>
              <a:t>тонкий</a:t>
            </a:r>
            <a:r>
              <a:rPr lang="en-US" sz="2000" b="1" dirty="0">
                <a:solidFill>
                  <a:srgbClr val="76A900"/>
                </a:solidFill>
                <a:latin typeface="Arial"/>
                <a:cs typeface="Arial"/>
              </a:rPr>
              <a:t> </a:t>
            </a:r>
            <a:r>
              <a:rPr lang="en-US" sz="2000" b="1" dirty="0" err="1">
                <a:solidFill>
                  <a:srgbClr val="76A900"/>
                </a:solidFill>
                <a:latin typeface="Arial"/>
                <a:cs typeface="Arial"/>
              </a:rPr>
              <a:t>кишечник</a:t>
            </a:r>
            <a:r>
              <a:rPr lang="en-US" sz="2000" dirty="0">
                <a:solidFill>
                  <a:srgbClr val="4E4E3F"/>
                </a:solidFill>
                <a:latin typeface="Arial"/>
                <a:cs typeface="Arial"/>
              </a:rPr>
              <a:t>.</a:t>
            </a:r>
          </a:p>
          <a:p>
            <a:r>
              <a:rPr lang="en-US" sz="2000" dirty="0">
                <a:solidFill>
                  <a:srgbClr val="4E4E3F"/>
                </a:solidFill>
                <a:latin typeface="Arial"/>
                <a:cs typeface="Arial"/>
              </a:rPr>
              <a:t>, </a:t>
            </a:r>
            <a:r>
              <a:rPr lang="en-US" sz="2000" dirty="0" err="1">
                <a:solidFill>
                  <a:srgbClr val="4E4E3F"/>
                </a:solidFill>
                <a:latin typeface="Arial"/>
                <a:cs typeface="Arial"/>
              </a:rPr>
              <a:t>довжина</a:t>
            </a:r>
            <a:r>
              <a:rPr lang="en-US" sz="2000" dirty="0">
                <a:solidFill>
                  <a:srgbClr val="4E4E3F"/>
                </a:solidFill>
                <a:latin typeface="Arial"/>
                <a:cs typeface="Arial"/>
              </a:rPr>
              <a:t> </a:t>
            </a:r>
            <a:r>
              <a:rPr lang="en-US" sz="2000" dirty="0" err="1">
                <a:solidFill>
                  <a:srgbClr val="4E4E3F"/>
                </a:solidFill>
                <a:latin typeface="Arial"/>
                <a:cs typeface="Arial"/>
              </a:rPr>
              <a:t>якого</a:t>
            </a:r>
            <a:r>
              <a:rPr lang="en-US" sz="2000" dirty="0">
                <a:solidFill>
                  <a:srgbClr val="4E4E3F"/>
                </a:solidFill>
                <a:latin typeface="Arial"/>
                <a:cs typeface="Arial"/>
              </a:rPr>
              <a:t> </a:t>
            </a:r>
            <a:r>
              <a:rPr lang="en-US" sz="2000" dirty="0" err="1">
                <a:solidFill>
                  <a:srgbClr val="4E4E3F"/>
                </a:solidFill>
                <a:latin typeface="Arial"/>
                <a:cs typeface="Arial"/>
              </a:rPr>
              <a:t>становить</a:t>
            </a:r>
            <a:r>
              <a:rPr lang="en-US" sz="2000" dirty="0">
                <a:solidFill>
                  <a:srgbClr val="4E4E3F"/>
                </a:solidFill>
                <a:latin typeface="Arial"/>
                <a:cs typeface="Arial"/>
              </a:rPr>
              <a:t> </a:t>
            </a:r>
            <a:r>
              <a:rPr lang="en-US" sz="2000" dirty="0">
                <a:solidFill>
                  <a:srgbClr val="76A900"/>
                </a:solidFill>
                <a:latin typeface="MathJax_Main"/>
              </a:rPr>
              <a:t>5</a:t>
            </a:r>
            <a:r>
              <a:rPr lang="en-US" sz="2000" dirty="0">
                <a:solidFill>
                  <a:srgbClr val="4E4E3F"/>
                </a:solidFill>
                <a:latin typeface="Arial"/>
                <a:cs typeface="Arial"/>
              </a:rPr>
              <a:t> - </a:t>
            </a:r>
            <a:r>
              <a:rPr lang="en-US" sz="2000" dirty="0">
                <a:solidFill>
                  <a:srgbClr val="76A900"/>
                </a:solidFill>
                <a:latin typeface="MathJax_Main"/>
              </a:rPr>
              <a:t>6</a:t>
            </a:r>
            <a:r>
              <a:rPr lang="en-US" sz="2000" dirty="0">
                <a:solidFill>
                  <a:srgbClr val="4E4E3F"/>
                </a:solidFill>
                <a:latin typeface="Arial"/>
                <a:cs typeface="Arial"/>
              </a:rPr>
              <a:t> </a:t>
            </a:r>
            <a:r>
              <a:rPr lang="en-US" sz="2000" dirty="0" err="1">
                <a:solidFill>
                  <a:srgbClr val="4E4E3F"/>
                </a:solidFill>
                <a:latin typeface="Arial"/>
                <a:cs typeface="Arial"/>
              </a:rPr>
              <a:t>метрів</a:t>
            </a:r>
            <a:r>
              <a:rPr lang="en-US" sz="2000" dirty="0">
                <a:solidFill>
                  <a:srgbClr val="4E4E3F"/>
                </a:solidFill>
                <a:latin typeface="Arial"/>
                <a:cs typeface="Arial"/>
              </a:rPr>
              <a:t>, а </a:t>
            </a:r>
            <a:r>
              <a:rPr lang="en-US" sz="2000" dirty="0" err="1">
                <a:solidFill>
                  <a:srgbClr val="4E4E3F"/>
                </a:solidFill>
                <a:latin typeface="Arial"/>
                <a:cs typeface="Arial"/>
              </a:rPr>
              <a:t>діаметр</a:t>
            </a:r>
            <a:r>
              <a:rPr lang="en-US" sz="2000" dirty="0">
                <a:solidFill>
                  <a:srgbClr val="4E4E3F"/>
                </a:solidFill>
                <a:latin typeface="Arial"/>
                <a:cs typeface="Arial"/>
              </a:rPr>
              <a:t> — </a:t>
            </a:r>
            <a:r>
              <a:rPr lang="en-US" sz="2000" dirty="0">
                <a:solidFill>
                  <a:srgbClr val="76A900"/>
                </a:solidFill>
                <a:latin typeface="MathJax_Main"/>
              </a:rPr>
              <a:t>3</a:t>
            </a:r>
            <a:r>
              <a:rPr lang="en-US" sz="2000" dirty="0">
                <a:solidFill>
                  <a:srgbClr val="4E4E3F"/>
                </a:solidFill>
                <a:latin typeface="Arial"/>
                <a:cs typeface="Arial"/>
              </a:rPr>
              <a:t> - </a:t>
            </a:r>
            <a:r>
              <a:rPr lang="en-US" sz="2000" dirty="0">
                <a:solidFill>
                  <a:srgbClr val="76A900"/>
                </a:solidFill>
                <a:latin typeface="MathJax_Main"/>
              </a:rPr>
              <a:t>5</a:t>
            </a:r>
            <a:r>
              <a:rPr lang="en-US" sz="2000" dirty="0">
                <a:solidFill>
                  <a:srgbClr val="4E4E3F"/>
                </a:solidFill>
                <a:latin typeface="Arial"/>
                <a:cs typeface="Arial"/>
              </a:rPr>
              <a:t> </a:t>
            </a:r>
            <a:r>
              <a:rPr lang="en-US" sz="2000" dirty="0" err="1">
                <a:solidFill>
                  <a:srgbClr val="4E4E3F"/>
                </a:solidFill>
                <a:latin typeface="Arial"/>
                <a:cs typeface="Arial"/>
              </a:rPr>
              <a:t>см</a:t>
            </a:r>
            <a:r>
              <a:rPr lang="en-US" sz="2000" dirty="0">
                <a:solidFill>
                  <a:srgbClr val="4E4E3F"/>
                </a:solidFill>
                <a:latin typeface="Arial"/>
                <a:cs typeface="Arial"/>
              </a:rPr>
              <a:t>. У </a:t>
            </a:r>
            <a:r>
              <a:rPr lang="en-US" sz="2000" dirty="0" err="1">
                <a:solidFill>
                  <a:srgbClr val="4E4E3F"/>
                </a:solidFill>
                <a:latin typeface="Arial"/>
                <a:cs typeface="Arial"/>
              </a:rPr>
              <a:t>перший</a:t>
            </a:r>
            <a:r>
              <a:rPr lang="en-US" sz="2000" dirty="0">
                <a:solidFill>
                  <a:srgbClr val="4E4E3F"/>
                </a:solidFill>
                <a:latin typeface="Arial"/>
                <a:cs typeface="Arial"/>
              </a:rPr>
              <a:t> </a:t>
            </a:r>
            <a:r>
              <a:rPr lang="en-US" sz="2000" dirty="0" err="1">
                <a:solidFill>
                  <a:srgbClr val="4E4E3F"/>
                </a:solidFill>
                <a:latin typeface="Arial"/>
                <a:cs typeface="Arial"/>
              </a:rPr>
              <a:t>відділ</a:t>
            </a:r>
            <a:r>
              <a:rPr lang="en-US" sz="2000" dirty="0">
                <a:solidFill>
                  <a:srgbClr val="4E4E3F"/>
                </a:solidFill>
                <a:latin typeface="Arial"/>
                <a:cs typeface="Arial"/>
              </a:rPr>
              <a:t> </a:t>
            </a:r>
            <a:r>
              <a:rPr lang="en-US" sz="2000" dirty="0" err="1">
                <a:solidFill>
                  <a:srgbClr val="4E4E3F"/>
                </a:solidFill>
                <a:latin typeface="Arial"/>
                <a:cs typeface="Arial"/>
              </a:rPr>
              <a:t>тонкого</a:t>
            </a:r>
            <a:r>
              <a:rPr lang="en-US" sz="2000" dirty="0">
                <a:solidFill>
                  <a:srgbClr val="4E4E3F"/>
                </a:solidFill>
                <a:latin typeface="Arial"/>
                <a:cs typeface="Arial"/>
              </a:rPr>
              <a:t> </a:t>
            </a:r>
            <a:r>
              <a:rPr lang="en-US" sz="2000" dirty="0" err="1">
                <a:solidFill>
                  <a:srgbClr val="4E4E3F"/>
                </a:solidFill>
                <a:latin typeface="Arial"/>
                <a:cs typeface="Arial"/>
              </a:rPr>
              <a:t>кишечника</a:t>
            </a:r>
            <a:r>
              <a:rPr lang="en-US" sz="2000" dirty="0">
                <a:solidFill>
                  <a:srgbClr val="4E4E3F"/>
                </a:solidFill>
                <a:latin typeface="Arial"/>
                <a:cs typeface="Arial"/>
              </a:rPr>
              <a:t> — </a:t>
            </a:r>
            <a:r>
              <a:rPr lang="en-US" sz="2000" b="1" dirty="0" err="1">
                <a:solidFill>
                  <a:srgbClr val="76A900"/>
                </a:solidFill>
                <a:latin typeface="Arial"/>
                <a:cs typeface="Arial"/>
              </a:rPr>
              <a:t>дванадцятипалу</a:t>
            </a:r>
            <a:r>
              <a:rPr lang="en-US" sz="2000" b="1" dirty="0">
                <a:solidFill>
                  <a:srgbClr val="76A900"/>
                </a:solidFill>
                <a:latin typeface="Arial"/>
                <a:cs typeface="Arial"/>
              </a:rPr>
              <a:t> </a:t>
            </a:r>
            <a:r>
              <a:rPr lang="en-US" sz="2000" b="1" dirty="0" err="1">
                <a:solidFill>
                  <a:srgbClr val="76A900"/>
                </a:solidFill>
                <a:latin typeface="Arial"/>
                <a:cs typeface="Arial"/>
              </a:rPr>
              <a:t>кишку</a:t>
            </a:r>
            <a:r>
              <a:rPr lang="en-US" sz="2000" dirty="0">
                <a:solidFill>
                  <a:srgbClr val="4E4E3F"/>
                </a:solidFill>
                <a:latin typeface="Arial"/>
                <a:cs typeface="Arial"/>
              </a:rPr>
              <a:t>, </a:t>
            </a:r>
            <a:r>
              <a:rPr lang="en-US" sz="2000" dirty="0" err="1">
                <a:solidFill>
                  <a:srgbClr val="4E4E3F"/>
                </a:solidFill>
                <a:latin typeface="Arial"/>
                <a:cs typeface="Arial"/>
              </a:rPr>
              <a:t>довжина</a:t>
            </a:r>
            <a:r>
              <a:rPr lang="en-US" sz="2000" dirty="0">
                <a:solidFill>
                  <a:srgbClr val="4E4E3F"/>
                </a:solidFill>
                <a:latin typeface="Arial"/>
                <a:cs typeface="Arial"/>
              </a:rPr>
              <a:t> </a:t>
            </a:r>
            <a:r>
              <a:rPr lang="en-US" sz="2000" dirty="0" err="1">
                <a:solidFill>
                  <a:srgbClr val="4E4E3F"/>
                </a:solidFill>
                <a:latin typeface="Arial"/>
                <a:cs typeface="Arial"/>
              </a:rPr>
              <a:t>якої</a:t>
            </a:r>
            <a:r>
              <a:rPr lang="en-US" sz="2000" dirty="0">
                <a:solidFill>
                  <a:srgbClr val="4E4E3F"/>
                </a:solidFill>
                <a:latin typeface="Arial"/>
                <a:cs typeface="Arial"/>
              </a:rPr>
              <a:t> є </a:t>
            </a:r>
            <a:r>
              <a:rPr lang="en-US" sz="2000" dirty="0">
                <a:solidFill>
                  <a:srgbClr val="76A900"/>
                </a:solidFill>
                <a:latin typeface="MathJax_Main"/>
              </a:rPr>
              <a:t>18</a:t>
            </a:r>
            <a:r>
              <a:rPr lang="en-US" sz="2000" dirty="0">
                <a:solidFill>
                  <a:srgbClr val="4E4E3F"/>
                </a:solidFill>
                <a:latin typeface="Arial"/>
                <a:cs typeface="Arial"/>
              </a:rPr>
              <a:t> - </a:t>
            </a:r>
            <a:r>
              <a:rPr lang="en-US" sz="2000" dirty="0">
                <a:solidFill>
                  <a:srgbClr val="76A900"/>
                </a:solidFill>
                <a:latin typeface="MathJax_Main"/>
              </a:rPr>
              <a:t>22</a:t>
            </a:r>
            <a:r>
              <a:rPr lang="en-US" sz="2000" dirty="0">
                <a:solidFill>
                  <a:srgbClr val="4E4E3F"/>
                </a:solidFill>
                <a:latin typeface="Arial"/>
                <a:cs typeface="Arial"/>
              </a:rPr>
              <a:t> </a:t>
            </a:r>
            <a:r>
              <a:rPr lang="en-US" sz="2000" dirty="0" err="1">
                <a:solidFill>
                  <a:srgbClr val="4E4E3F"/>
                </a:solidFill>
                <a:latin typeface="Arial"/>
                <a:cs typeface="Arial"/>
              </a:rPr>
              <a:t>см</a:t>
            </a:r>
            <a:r>
              <a:rPr lang="en-US" sz="2000" dirty="0">
                <a:solidFill>
                  <a:srgbClr val="4E4E3F"/>
                </a:solidFill>
                <a:latin typeface="Arial"/>
                <a:cs typeface="Arial"/>
              </a:rPr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103790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386EB0C-F076-BF15-43E7-6236E1CE1B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3675" y="234203"/>
            <a:ext cx="6105217" cy="6532231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r>
              <a:rPr lang="ru-RU" sz="1800" b="1" dirty="0" err="1">
                <a:ea typeface="+mn-lt"/>
                <a:cs typeface="+mn-lt"/>
              </a:rPr>
              <a:t>Печінка</a:t>
            </a:r>
            <a:r>
              <a:rPr lang="ru-RU" sz="1800" dirty="0">
                <a:ea typeface="+mn-lt"/>
                <a:cs typeface="+mn-lt"/>
              </a:rPr>
              <a:t> — </a:t>
            </a:r>
            <a:r>
              <a:rPr lang="ru-RU" sz="1800" dirty="0" err="1">
                <a:ea typeface="+mn-lt"/>
                <a:cs typeface="+mn-lt"/>
              </a:rPr>
              <a:t>найбільша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залоза</a:t>
            </a:r>
            <a:r>
              <a:rPr lang="ru-RU" sz="1800" dirty="0">
                <a:ea typeface="+mn-lt"/>
                <a:cs typeface="+mn-lt"/>
              </a:rPr>
              <a:t> в </a:t>
            </a:r>
            <a:r>
              <a:rPr lang="ru-RU" sz="1800" dirty="0" err="1">
                <a:ea typeface="+mn-lt"/>
                <a:cs typeface="+mn-lt"/>
              </a:rPr>
              <a:t>організмі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людини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маса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якої</a:t>
            </a:r>
            <a:r>
              <a:rPr lang="ru-RU" sz="1800" dirty="0">
                <a:ea typeface="+mn-lt"/>
                <a:cs typeface="+mn-lt"/>
              </a:rPr>
              <a:t> становить 1,5 - 2 кг. </a:t>
            </a:r>
            <a:r>
              <a:rPr lang="ru-RU" sz="1800" dirty="0" err="1">
                <a:ea typeface="+mn-lt"/>
                <a:cs typeface="+mn-lt"/>
              </a:rPr>
              <a:t>Печінка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розташована</a:t>
            </a:r>
            <a:r>
              <a:rPr lang="ru-RU" sz="1800" dirty="0">
                <a:ea typeface="+mn-lt"/>
                <a:cs typeface="+mn-lt"/>
              </a:rPr>
              <a:t> у </a:t>
            </a:r>
            <a:r>
              <a:rPr lang="ru-RU" sz="1800" dirty="0" err="1">
                <a:ea typeface="+mn-lt"/>
                <a:cs typeface="+mn-lt"/>
              </a:rPr>
              <a:t>черевній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порожнині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праворуч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під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діафрагмою</a:t>
            </a:r>
            <a:r>
              <a:rPr lang="ru-RU" sz="1800" dirty="0">
                <a:ea typeface="+mn-lt"/>
                <a:cs typeface="+mn-lt"/>
              </a:rPr>
              <a:t>. </a:t>
            </a:r>
            <a:r>
              <a:rPr lang="ru-RU" sz="1800" dirty="0" err="1">
                <a:ea typeface="+mn-lt"/>
                <a:cs typeface="+mn-lt"/>
              </a:rPr>
              <a:t>Складається</a:t>
            </a:r>
            <a:r>
              <a:rPr lang="ru-RU" sz="1800" dirty="0">
                <a:ea typeface="+mn-lt"/>
                <a:cs typeface="+mn-lt"/>
              </a:rPr>
              <a:t> з </a:t>
            </a:r>
            <a:r>
              <a:rPr lang="ru-RU" sz="1800" dirty="0" err="1">
                <a:ea typeface="+mn-lt"/>
                <a:cs typeface="+mn-lt"/>
              </a:rPr>
              <a:t>двох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доль</a:t>
            </a:r>
            <a:r>
              <a:rPr lang="ru-RU" sz="1800" dirty="0">
                <a:ea typeface="+mn-lt"/>
                <a:cs typeface="+mn-lt"/>
              </a:rPr>
              <a:t>. У </a:t>
            </a:r>
            <a:r>
              <a:rPr lang="ru-RU" sz="1800" dirty="0" err="1">
                <a:ea typeface="+mn-lt"/>
                <a:cs typeface="+mn-lt"/>
              </a:rPr>
              <a:t>спеціальних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клітинах</a:t>
            </a:r>
            <a:r>
              <a:rPr lang="ru-RU" sz="1800" dirty="0">
                <a:ea typeface="+mn-lt"/>
                <a:cs typeface="+mn-lt"/>
              </a:rPr>
              <a:t> — </a:t>
            </a:r>
            <a:r>
              <a:rPr lang="ru-RU" sz="1800" dirty="0" err="1">
                <a:ea typeface="+mn-lt"/>
                <a:cs typeface="+mn-lt"/>
              </a:rPr>
              <a:t>гепатоцитах</a:t>
            </a:r>
            <a:r>
              <a:rPr lang="ru-RU" sz="1800" dirty="0">
                <a:ea typeface="+mn-lt"/>
                <a:cs typeface="+mn-lt"/>
              </a:rPr>
              <a:t> — </a:t>
            </a:r>
            <a:r>
              <a:rPr lang="ru-RU" sz="1800" dirty="0" err="1">
                <a:ea typeface="+mn-lt"/>
                <a:cs typeface="+mn-lt"/>
              </a:rPr>
              <a:t>утворюється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жовч</a:t>
            </a:r>
            <a:r>
              <a:rPr lang="ru-RU" sz="1800" dirty="0">
                <a:ea typeface="+mn-lt"/>
                <a:cs typeface="+mn-lt"/>
              </a:rPr>
              <a:t>, яка </a:t>
            </a:r>
            <a:r>
              <a:rPr lang="ru-RU" sz="1800" dirty="0" err="1">
                <a:ea typeface="+mn-lt"/>
                <a:cs typeface="+mn-lt"/>
              </a:rPr>
              <a:t>зберігається</a:t>
            </a:r>
            <a:r>
              <a:rPr lang="ru-RU" sz="1800" dirty="0">
                <a:ea typeface="+mn-lt"/>
                <a:cs typeface="+mn-lt"/>
              </a:rPr>
              <a:t> у </a:t>
            </a:r>
            <a:r>
              <a:rPr lang="ru-RU" sz="1800" dirty="0" err="1">
                <a:ea typeface="+mn-lt"/>
                <a:cs typeface="+mn-lt"/>
              </a:rPr>
              <a:t>жовчному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міхурі</a:t>
            </a:r>
            <a:r>
              <a:rPr lang="ru-RU" sz="1800" dirty="0">
                <a:ea typeface="+mn-lt"/>
                <a:cs typeface="+mn-lt"/>
              </a:rPr>
              <a:t>. За добу </a:t>
            </a:r>
            <a:r>
              <a:rPr lang="ru-RU" sz="1800" dirty="0" err="1">
                <a:ea typeface="+mn-lt"/>
                <a:cs typeface="+mn-lt"/>
              </a:rPr>
              <a:t>виділяється</a:t>
            </a:r>
            <a:r>
              <a:rPr lang="ru-RU" sz="1800" dirty="0">
                <a:ea typeface="+mn-lt"/>
                <a:cs typeface="+mn-lt"/>
              </a:rPr>
              <a:t> 500 - 700 мл </a:t>
            </a:r>
            <a:r>
              <a:rPr lang="ru-RU" sz="1800" dirty="0" err="1">
                <a:ea typeface="+mn-lt"/>
                <a:cs typeface="+mn-lt"/>
              </a:rPr>
              <a:t>жовчі</a:t>
            </a:r>
            <a:r>
              <a:rPr lang="ru-RU" sz="1800" dirty="0">
                <a:ea typeface="+mn-lt"/>
                <a:cs typeface="+mn-lt"/>
              </a:rPr>
              <a:t>.</a:t>
            </a:r>
            <a:endParaRPr lang="ru-RU" sz="1800" dirty="0">
              <a:ea typeface="Calibri"/>
              <a:cs typeface="Calibri"/>
            </a:endParaRPr>
          </a:p>
          <a:p>
            <a:pPr>
              <a:buNone/>
            </a:pPr>
            <a:r>
              <a:rPr lang="ru-RU" sz="1800" dirty="0" err="1">
                <a:ea typeface="+mn-lt"/>
                <a:cs typeface="+mn-lt"/>
              </a:rPr>
              <a:t>Крім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утворення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жовчі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печінка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має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захисну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функцію</a:t>
            </a:r>
            <a:r>
              <a:rPr lang="ru-RU" sz="1800" dirty="0">
                <a:ea typeface="+mn-lt"/>
                <a:cs typeface="+mn-lt"/>
              </a:rPr>
              <a:t>. </a:t>
            </a:r>
            <a:r>
              <a:rPr lang="ru-RU" sz="1800" dirty="0" err="1">
                <a:ea typeface="+mn-lt"/>
                <a:cs typeface="+mn-lt"/>
              </a:rPr>
              <a:t>Шкідливі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речовини</a:t>
            </a:r>
            <a:r>
              <a:rPr lang="ru-RU" sz="1800" dirty="0">
                <a:ea typeface="+mn-lt"/>
                <a:cs typeface="+mn-lt"/>
              </a:rPr>
              <a:t> і </a:t>
            </a:r>
            <a:r>
              <a:rPr lang="ru-RU" sz="1800" dirty="0" err="1">
                <a:ea typeface="+mn-lt"/>
                <a:cs typeface="+mn-lt"/>
              </a:rPr>
              <a:t>отрути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які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потрапили</a:t>
            </a:r>
            <a:r>
              <a:rPr lang="ru-RU" sz="1800" dirty="0">
                <a:ea typeface="+mn-lt"/>
                <a:cs typeface="+mn-lt"/>
              </a:rPr>
              <a:t> в </a:t>
            </a:r>
            <a:r>
              <a:rPr lang="ru-RU" sz="1800" dirty="0" err="1">
                <a:ea typeface="+mn-lt"/>
                <a:cs typeface="+mn-lt"/>
              </a:rPr>
              <a:t>організм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затримуються</a:t>
            </a:r>
            <a:r>
              <a:rPr lang="ru-RU" sz="1800" dirty="0">
                <a:ea typeface="+mn-lt"/>
                <a:cs typeface="+mn-lt"/>
              </a:rPr>
              <a:t> у </a:t>
            </a:r>
            <a:r>
              <a:rPr lang="ru-RU" sz="1800" dirty="0" err="1">
                <a:ea typeface="+mn-lt"/>
                <a:cs typeface="+mn-lt"/>
              </a:rPr>
              <a:t>ній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знешкоджуються</a:t>
            </a:r>
            <a:r>
              <a:rPr lang="ru-RU" sz="1800" dirty="0">
                <a:ea typeface="+mn-lt"/>
                <a:cs typeface="+mn-lt"/>
              </a:rPr>
              <a:t> і разом </a:t>
            </a:r>
            <a:r>
              <a:rPr lang="ru-RU" sz="1800" dirty="0" err="1">
                <a:ea typeface="+mn-lt"/>
                <a:cs typeface="+mn-lt"/>
              </a:rPr>
              <a:t>із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жовчі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виводяться</a:t>
            </a:r>
            <a:r>
              <a:rPr lang="ru-RU" sz="1800" dirty="0">
                <a:ea typeface="+mn-lt"/>
                <a:cs typeface="+mn-lt"/>
              </a:rPr>
              <a:t> у </a:t>
            </a:r>
            <a:r>
              <a:rPr lang="ru-RU" sz="1800" dirty="0" err="1">
                <a:ea typeface="+mn-lt"/>
                <a:cs typeface="+mn-lt"/>
              </a:rPr>
              <a:t>дванадцятипалу</a:t>
            </a:r>
            <a:r>
              <a:rPr lang="ru-RU" sz="1800" dirty="0">
                <a:ea typeface="+mn-lt"/>
                <a:cs typeface="+mn-lt"/>
              </a:rPr>
              <a:t> кишку, а </a:t>
            </a:r>
            <a:r>
              <a:rPr lang="ru-RU" sz="1800" dirty="0" err="1">
                <a:ea typeface="+mn-lt"/>
                <a:cs typeface="+mn-lt"/>
              </a:rPr>
              <a:t>потім</a:t>
            </a:r>
            <a:r>
              <a:rPr lang="ru-RU" sz="1800" dirty="0">
                <a:ea typeface="+mn-lt"/>
                <a:cs typeface="+mn-lt"/>
              </a:rPr>
              <a:t> — </a:t>
            </a:r>
            <a:r>
              <a:rPr lang="ru-RU" sz="1800" dirty="0" err="1">
                <a:ea typeface="+mn-lt"/>
                <a:cs typeface="+mn-lt"/>
              </a:rPr>
              <a:t>назовні</a:t>
            </a:r>
            <a:r>
              <a:rPr lang="ru-RU" sz="1800" dirty="0">
                <a:ea typeface="+mn-lt"/>
                <a:cs typeface="+mn-lt"/>
              </a:rPr>
              <a:t>.</a:t>
            </a:r>
            <a:endParaRPr lang="ru-RU" sz="1800" dirty="0">
              <a:ea typeface="Calibri"/>
              <a:cs typeface="Calibri"/>
            </a:endParaRPr>
          </a:p>
          <a:p>
            <a:pPr>
              <a:buNone/>
            </a:pPr>
            <a:endParaRPr lang="ru-RU" sz="1800" dirty="0">
              <a:ea typeface="Calibri"/>
              <a:cs typeface="Calibri"/>
            </a:endParaRPr>
          </a:p>
          <a:p>
            <a:pPr>
              <a:buNone/>
            </a:pPr>
            <a:r>
              <a:rPr lang="ru-RU" sz="1800" dirty="0" err="1">
                <a:ea typeface="+mn-lt"/>
                <a:cs typeface="+mn-lt"/>
              </a:rPr>
              <a:t>Печінка</a:t>
            </a:r>
            <a:r>
              <a:rPr lang="ru-RU" sz="1800" dirty="0">
                <a:ea typeface="+mn-lt"/>
                <a:cs typeface="+mn-lt"/>
              </a:rPr>
              <a:t> не </a:t>
            </a:r>
            <a:r>
              <a:rPr lang="ru-RU" sz="1800" dirty="0" err="1">
                <a:ea typeface="+mn-lt"/>
                <a:cs typeface="+mn-lt"/>
              </a:rPr>
              <a:t>утворює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травних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ферментів</a:t>
            </a:r>
            <a:r>
              <a:rPr lang="ru-RU" sz="1800" dirty="0">
                <a:ea typeface="+mn-lt"/>
                <a:cs typeface="+mn-lt"/>
              </a:rPr>
              <a:t>, але </a:t>
            </a:r>
            <a:r>
              <a:rPr lang="ru-RU" sz="1800" dirty="0" err="1">
                <a:ea typeface="+mn-lt"/>
                <a:cs typeface="+mn-lt"/>
              </a:rPr>
              <a:t>виконує</a:t>
            </a:r>
            <a:r>
              <a:rPr lang="ru-RU" sz="1800" dirty="0">
                <a:ea typeface="+mn-lt"/>
                <a:cs typeface="+mn-lt"/>
              </a:rPr>
              <a:t> ряд </a:t>
            </a:r>
            <a:r>
              <a:rPr lang="ru-RU" sz="1800" dirty="0" err="1">
                <a:ea typeface="+mn-lt"/>
                <a:cs typeface="+mn-lt"/>
              </a:rPr>
              <a:t>важливих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функцій</a:t>
            </a:r>
            <a:r>
              <a:rPr lang="ru-RU" sz="1800" dirty="0">
                <a:ea typeface="+mn-lt"/>
                <a:cs typeface="+mn-lt"/>
              </a:rPr>
              <a:t>:</a:t>
            </a:r>
            <a:endParaRPr lang="ru-RU" sz="1800" dirty="0"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ru-RU" sz="1800" dirty="0" err="1">
                <a:ea typeface="+mn-lt"/>
                <a:cs typeface="+mn-lt"/>
              </a:rPr>
              <a:t>виділяє</a:t>
            </a:r>
            <a:r>
              <a:rPr lang="ru-RU" sz="1800" dirty="0">
                <a:ea typeface="+mn-lt"/>
                <a:cs typeface="+mn-lt"/>
              </a:rPr>
              <a:t> в </a:t>
            </a:r>
            <a:r>
              <a:rPr lang="ru-RU" sz="1800" dirty="0" err="1">
                <a:ea typeface="+mn-lt"/>
                <a:cs typeface="+mn-lt"/>
              </a:rPr>
              <a:t>порожнину</a:t>
            </a:r>
            <a:r>
              <a:rPr lang="ru-RU" sz="1800" dirty="0">
                <a:ea typeface="+mn-lt"/>
                <a:cs typeface="+mn-lt"/>
              </a:rPr>
              <a:t> кишечника </a:t>
            </a:r>
            <a:r>
              <a:rPr lang="ru-RU" sz="1800" dirty="0" err="1">
                <a:ea typeface="+mn-lt"/>
                <a:cs typeface="+mn-lt"/>
              </a:rPr>
              <a:t>жовч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необхідну</a:t>
            </a:r>
            <a:r>
              <a:rPr lang="ru-RU" sz="1800" dirty="0">
                <a:ea typeface="+mn-lt"/>
                <a:cs typeface="+mn-lt"/>
              </a:rPr>
              <a:t> для </a:t>
            </a:r>
            <a:r>
              <a:rPr lang="ru-RU" sz="1800" dirty="0" err="1">
                <a:ea typeface="+mn-lt"/>
                <a:cs typeface="+mn-lt"/>
              </a:rPr>
              <a:t>розщеплення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жирів</a:t>
            </a:r>
            <a:r>
              <a:rPr lang="ru-RU" sz="1800" dirty="0">
                <a:ea typeface="+mn-lt"/>
                <a:cs typeface="+mn-lt"/>
              </a:rPr>
              <a:t>;</a:t>
            </a:r>
            <a:endParaRPr lang="ru-RU" sz="1800" dirty="0"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ru-RU" sz="1800" dirty="0" err="1">
                <a:ea typeface="+mn-lt"/>
                <a:cs typeface="+mn-lt"/>
              </a:rPr>
              <a:t>створює</a:t>
            </a:r>
            <a:r>
              <a:rPr lang="ru-RU" sz="1800" dirty="0">
                <a:ea typeface="+mn-lt"/>
                <a:cs typeface="+mn-lt"/>
              </a:rPr>
              <a:t> в кишечнику </a:t>
            </a:r>
            <a:r>
              <a:rPr lang="ru-RU" sz="1800" dirty="0" err="1">
                <a:ea typeface="+mn-lt"/>
                <a:cs typeface="+mn-lt"/>
              </a:rPr>
              <a:t>лужне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середовище</a:t>
            </a:r>
            <a:r>
              <a:rPr lang="ru-RU" sz="1800" dirty="0">
                <a:ea typeface="+mn-lt"/>
                <a:cs typeface="+mn-lt"/>
              </a:rPr>
              <a:t> і </a:t>
            </a:r>
            <a:r>
              <a:rPr lang="ru-RU" sz="1800" dirty="0" err="1">
                <a:ea typeface="+mn-lt"/>
                <a:cs typeface="+mn-lt"/>
              </a:rPr>
              <a:t>стимулює</a:t>
            </a:r>
            <a:r>
              <a:rPr lang="ru-RU" sz="1800" dirty="0">
                <a:ea typeface="+mn-lt"/>
                <a:cs typeface="+mn-lt"/>
              </a:rPr>
              <a:t> роботу </a:t>
            </a:r>
            <a:r>
              <a:rPr lang="ru-RU" sz="1800" dirty="0" err="1">
                <a:ea typeface="+mn-lt"/>
                <a:cs typeface="+mn-lt"/>
              </a:rPr>
              <a:t>підшлункової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залози</a:t>
            </a:r>
            <a:r>
              <a:rPr lang="ru-RU" sz="1800" dirty="0">
                <a:ea typeface="+mn-lt"/>
                <a:cs typeface="+mn-lt"/>
              </a:rPr>
              <a:t>;</a:t>
            </a:r>
            <a:endParaRPr lang="ru-RU" sz="1800" dirty="0"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ru-RU" sz="1800" dirty="0">
                <a:ea typeface="+mn-lt"/>
                <a:cs typeface="+mn-lt"/>
              </a:rPr>
              <a:t>служить </a:t>
            </a:r>
            <a:r>
              <a:rPr lang="ru-RU" sz="1800" dirty="0" err="1">
                <a:ea typeface="+mn-lt"/>
                <a:cs typeface="+mn-lt"/>
              </a:rPr>
              <a:t>бар'єром</a:t>
            </a:r>
            <a:r>
              <a:rPr lang="ru-RU" sz="1800" dirty="0">
                <a:ea typeface="+mn-lt"/>
                <a:cs typeface="+mn-lt"/>
              </a:rPr>
              <a:t> для </a:t>
            </a:r>
            <a:r>
              <a:rPr lang="ru-RU" sz="1800" dirty="0" err="1">
                <a:ea typeface="+mn-lt"/>
                <a:cs typeface="+mn-lt"/>
              </a:rPr>
              <a:t>отруйних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речовин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що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утворюються</a:t>
            </a:r>
            <a:r>
              <a:rPr lang="ru-RU" sz="1800" dirty="0">
                <a:ea typeface="+mn-lt"/>
                <a:cs typeface="+mn-lt"/>
              </a:rPr>
              <a:t> в </a:t>
            </a:r>
            <a:r>
              <a:rPr lang="ru-RU" sz="1800" dirty="0" err="1">
                <a:ea typeface="+mn-lt"/>
                <a:cs typeface="+mn-lt"/>
              </a:rPr>
              <a:t>результаті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перетравлення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їжі</a:t>
            </a:r>
            <a:r>
              <a:rPr lang="ru-RU" sz="1800" dirty="0">
                <a:ea typeface="+mn-lt"/>
                <a:cs typeface="+mn-lt"/>
              </a:rPr>
              <a:t>;</a:t>
            </a:r>
            <a:endParaRPr lang="ru-RU" sz="1800" dirty="0"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ru-RU" sz="1800" dirty="0" err="1">
                <a:ea typeface="+mn-lt"/>
                <a:cs typeface="+mn-lt"/>
              </a:rPr>
              <a:t>перетворює</a:t>
            </a:r>
            <a:r>
              <a:rPr lang="ru-RU" sz="1800" dirty="0">
                <a:ea typeface="+mn-lt"/>
                <a:cs typeface="+mn-lt"/>
              </a:rPr>
              <a:t> глюкозу в </a:t>
            </a:r>
            <a:r>
              <a:rPr lang="ru-RU" sz="1800" dirty="0" err="1">
                <a:ea typeface="+mn-lt"/>
                <a:cs typeface="+mn-lt"/>
              </a:rPr>
              <a:t>глікоген</a:t>
            </a:r>
            <a:r>
              <a:rPr lang="ru-RU" sz="1800" dirty="0">
                <a:ea typeface="+mn-lt"/>
                <a:cs typeface="+mn-lt"/>
              </a:rPr>
              <a:t>, а при </a:t>
            </a:r>
            <a:r>
              <a:rPr lang="ru-RU" sz="1800" dirty="0" err="1">
                <a:ea typeface="+mn-lt"/>
                <a:cs typeface="+mn-lt"/>
              </a:rPr>
              <a:t>зниженні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рівня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цукру</a:t>
            </a:r>
            <a:r>
              <a:rPr lang="ru-RU" sz="1800" dirty="0">
                <a:ea typeface="+mn-lt"/>
                <a:cs typeface="+mn-lt"/>
              </a:rPr>
              <a:t> в </a:t>
            </a:r>
            <a:r>
              <a:rPr lang="ru-RU" sz="1800" dirty="0" err="1">
                <a:ea typeface="+mn-lt"/>
                <a:cs typeface="+mn-lt"/>
              </a:rPr>
              <a:t>крові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розщеплює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глікоген</a:t>
            </a:r>
            <a:r>
              <a:rPr lang="ru-RU" sz="1800" dirty="0">
                <a:ea typeface="+mn-lt"/>
                <a:cs typeface="+mn-lt"/>
              </a:rPr>
              <a:t> і </a:t>
            </a:r>
            <a:r>
              <a:rPr lang="ru-RU" sz="1800" dirty="0" err="1">
                <a:ea typeface="+mn-lt"/>
                <a:cs typeface="+mn-lt"/>
              </a:rPr>
              <a:t>вивільнює</a:t>
            </a:r>
            <a:r>
              <a:rPr lang="ru-RU" sz="1800" dirty="0">
                <a:ea typeface="+mn-lt"/>
                <a:cs typeface="+mn-lt"/>
              </a:rPr>
              <a:t> глюкозу.</a:t>
            </a:r>
            <a:endParaRPr lang="ru-RU" sz="1800" dirty="0">
              <a:ea typeface="Calibri"/>
              <a:cs typeface="Calibri"/>
            </a:endParaRPr>
          </a:p>
          <a:p>
            <a:pPr marL="0" indent="0">
              <a:buNone/>
            </a:pPr>
            <a:endParaRPr lang="ru-RU" sz="1100" dirty="0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5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C5AC938-F22E-6949-6670-4DCFD27CE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664" y="754945"/>
            <a:ext cx="4353464" cy="4888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3003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8EC94ECF-50C4-0186-0A5C-056BC7A2FE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02" r="12877" b="2"/>
          <a:stretch/>
        </p:blipFill>
        <p:spPr>
          <a:xfrm>
            <a:off x="199560" y="1438184"/>
            <a:ext cx="5172940" cy="514017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712A5447-CBC0-09FE-C75F-A0F8A25E2D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4805" y="310669"/>
            <a:ext cx="4887635" cy="5209287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ru-RU" sz="1800" b="1" dirty="0" err="1">
                <a:ea typeface="+mn-lt"/>
                <a:cs typeface="+mn-lt"/>
              </a:rPr>
              <a:t>Підшлункова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залоза</a:t>
            </a:r>
            <a:r>
              <a:rPr lang="ru-RU" sz="1800" dirty="0">
                <a:ea typeface="+mn-lt"/>
                <a:cs typeface="+mn-lt"/>
              </a:rPr>
              <a:t> </a:t>
            </a:r>
            <a:r>
              <a:rPr lang="ru-RU" sz="1800" dirty="0" err="1">
                <a:ea typeface="+mn-lt"/>
                <a:cs typeface="+mn-lt"/>
              </a:rPr>
              <a:t>розташована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зліва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під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шлунком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між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селезінкою</a:t>
            </a:r>
            <a:r>
              <a:rPr lang="ru-RU" sz="1800" dirty="0">
                <a:ea typeface="+mn-lt"/>
                <a:cs typeface="+mn-lt"/>
              </a:rPr>
              <a:t> та </a:t>
            </a:r>
            <a:r>
              <a:rPr lang="ru-RU" sz="1800" dirty="0" err="1">
                <a:ea typeface="+mn-lt"/>
                <a:cs typeface="+mn-lt"/>
              </a:rPr>
              <a:t>дванадцятипалою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кишкою</a:t>
            </a:r>
            <a:r>
              <a:rPr lang="ru-RU" sz="1800" dirty="0">
                <a:ea typeface="+mn-lt"/>
                <a:cs typeface="+mn-lt"/>
              </a:rPr>
              <a:t>. Вона </a:t>
            </a:r>
            <a:r>
              <a:rPr lang="ru-RU" sz="1800" dirty="0" err="1">
                <a:ea typeface="+mn-lt"/>
                <a:cs typeface="+mn-lt"/>
              </a:rPr>
              <a:t>має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довжину</a:t>
            </a:r>
            <a:r>
              <a:rPr lang="ru-RU" sz="1800" dirty="0">
                <a:ea typeface="+mn-lt"/>
                <a:cs typeface="+mn-lt"/>
              </a:rPr>
              <a:t> 12 - 15 см. </a:t>
            </a:r>
            <a:r>
              <a:rPr lang="ru-RU" sz="1800" dirty="0" err="1">
                <a:ea typeface="+mn-lt"/>
                <a:cs typeface="+mn-lt"/>
              </a:rPr>
              <a:t>Це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залоза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змішаної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секреції</a:t>
            </a:r>
            <a:r>
              <a:rPr lang="ru-RU" sz="1800" dirty="0">
                <a:ea typeface="+mn-lt"/>
                <a:cs typeface="+mn-lt"/>
              </a:rPr>
              <a:t>. </a:t>
            </a:r>
            <a:r>
              <a:rPr lang="ru-RU" sz="1800" dirty="0" err="1">
                <a:ea typeface="+mn-lt"/>
                <a:cs typeface="+mn-lt"/>
              </a:rPr>
              <a:t>Її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функція</a:t>
            </a:r>
            <a:r>
              <a:rPr lang="ru-RU" sz="1800" dirty="0">
                <a:ea typeface="+mn-lt"/>
                <a:cs typeface="+mn-lt"/>
              </a:rPr>
              <a:t> </a:t>
            </a:r>
            <a:r>
              <a:rPr lang="ru-RU" sz="1800" dirty="0" err="1">
                <a:ea typeface="+mn-lt"/>
                <a:cs typeface="+mn-lt"/>
              </a:rPr>
              <a:t>полягає</a:t>
            </a:r>
            <a:r>
              <a:rPr lang="ru-RU" sz="1800" dirty="0">
                <a:ea typeface="+mn-lt"/>
                <a:cs typeface="+mn-lt"/>
              </a:rPr>
              <a:t> у </a:t>
            </a:r>
            <a:r>
              <a:rPr lang="ru-RU" sz="1800" dirty="0" err="1">
                <a:ea typeface="+mn-lt"/>
                <a:cs typeface="+mn-lt"/>
              </a:rPr>
              <a:t>виділенні</a:t>
            </a:r>
            <a:r>
              <a:rPr lang="ru-RU" sz="1800" dirty="0">
                <a:ea typeface="+mn-lt"/>
                <a:cs typeface="+mn-lt"/>
              </a:rPr>
              <a:t> </a:t>
            </a:r>
            <a:r>
              <a:rPr lang="ru-RU" sz="1800" b="1" dirty="0" err="1">
                <a:ea typeface="+mn-lt"/>
                <a:cs typeface="+mn-lt"/>
              </a:rPr>
              <a:t>підшлункового</a:t>
            </a:r>
            <a:r>
              <a:rPr lang="ru-RU" sz="1800" dirty="0">
                <a:ea typeface="+mn-lt"/>
                <a:cs typeface="+mn-lt"/>
              </a:rPr>
              <a:t> (</a:t>
            </a:r>
            <a:r>
              <a:rPr lang="ru-RU" sz="1800" b="1" dirty="0" err="1">
                <a:ea typeface="+mn-lt"/>
                <a:cs typeface="+mn-lt"/>
              </a:rPr>
              <a:t>панкреатичного</a:t>
            </a:r>
            <a:r>
              <a:rPr lang="ru-RU" sz="1800" dirty="0">
                <a:ea typeface="+mn-lt"/>
                <a:cs typeface="+mn-lt"/>
              </a:rPr>
              <a:t>) соку, </a:t>
            </a:r>
            <a:r>
              <a:rPr lang="ru-RU" sz="1800" dirty="0" err="1">
                <a:ea typeface="+mn-lt"/>
                <a:cs typeface="+mn-lt"/>
              </a:rPr>
              <a:t>багатого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травними</a:t>
            </a:r>
            <a:r>
              <a:rPr lang="ru-RU" sz="1800" dirty="0">
                <a:ea typeface="+mn-lt"/>
                <a:cs typeface="+mn-lt"/>
              </a:rPr>
              <a:t> ферментами. </a:t>
            </a:r>
            <a:r>
              <a:rPr lang="ru-RU" sz="1800" dirty="0" err="1">
                <a:ea typeface="+mn-lt"/>
                <a:cs typeface="+mn-lt"/>
              </a:rPr>
              <a:t>Під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дією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ферментів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панкреатичного</a:t>
            </a:r>
            <a:r>
              <a:rPr lang="ru-RU" sz="1800" dirty="0">
                <a:ea typeface="+mn-lt"/>
                <a:cs typeface="+mn-lt"/>
              </a:rPr>
              <a:t> соку в тонкому кишечнику </a:t>
            </a:r>
            <a:r>
              <a:rPr lang="ru-RU" sz="1800" dirty="0" err="1">
                <a:ea typeface="+mn-lt"/>
                <a:cs typeface="+mn-lt"/>
              </a:rPr>
              <a:t>відбувається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остаточне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розщеплення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білків</a:t>
            </a:r>
            <a:r>
              <a:rPr lang="ru-RU" sz="1800" dirty="0">
                <a:ea typeface="+mn-lt"/>
                <a:cs typeface="+mn-lt"/>
              </a:rPr>
              <a:t> до </a:t>
            </a:r>
            <a:r>
              <a:rPr lang="ru-RU" sz="1800" dirty="0" err="1">
                <a:ea typeface="+mn-lt"/>
                <a:cs typeface="+mn-lt"/>
              </a:rPr>
              <a:t>амінокислот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вуглеводів</a:t>
            </a:r>
            <a:r>
              <a:rPr lang="ru-RU" sz="1800" dirty="0">
                <a:ea typeface="+mn-lt"/>
                <a:cs typeface="+mn-lt"/>
              </a:rPr>
              <a:t> — до </a:t>
            </a:r>
            <a:r>
              <a:rPr lang="ru-RU" sz="1800" dirty="0" err="1">
                <a:ea typeface="+mn-lt"/>
                <a:cs typeface="+mn-lt"/>
              </a:rPr>
              <a:t>глюкози</a:t>
            </a:r>
            <a:r>
              <a:rPr lang="ru-RU" sz="1800" dirty="0">
                <a:ea typeface="+mn-lt"/>
                <a:cs typeface="+mn-lt"/>
              </a:rPr>
              <a:t>, а </a:t>
            </a:r>
            <a:r>
              <a:rPr lang="ru-RU" sz="1800" dirty="0" err="1">
                <a:ea typeface="+mn-lt"/>
                <a:cs typeface="+mn-lt"/>
              </a:rPr>
              <a:t>жирів</a:t>
            </a:r>
            <a:r>
              <a:rPr lang="ru-RU" sz="1800" dirty="0">
                <a:ea typeface="+mn-lt"/>
                <a:cs typeface="+mn-lt"/>
              </a:rPr>
              <a:t> — до </a:t>
            </a:r>
            <a:r>
              <a:rPr lang="ru-RU" sz="1800" dirty="0" err="1">
                <a:ea typeface="+mn-lt"/>
                <a:cs typeface="+mn-lt"/>
              </a:rPr>
              <a:t>жирних</a:t>
            </a:r>
            <a:r>
              <a:rPr lang="ru-RU" sz="1800" dirty="0">
                <a:ea typeface="+mn-lt"/>
                <a:cs typeface="+mn-lt"/>
              </a:rPr>
              <a:t> кислот і </a:t>
            </a:r>
            <a:r>
              <a:rPr lang="ru-RU" sz="1800" dirty="0" err="1">
                <a:ea typeface="+mn-lt"/>
                <a:cs typeface="+mn-lt"/>
              </a:rPr>
              <a:t>гліцеролу</a:t>
            </a:r>
            <a:r>
              <a:rPr lang="ru-RU" sz="1800" dirty="0">
                <a:ea typeface="+mn-lt"/>
                <a:cs typeface="+mn-lt"/>
              </a:rPr>
              <a:t>.</a:t>
            </a:r>
            <a:br>
              <a:rPr lang="ru-RU" sz="1800" dirty="0">
                <a:ea typeface="+mn-lt"/>
                <a:cs typeface="+mn-lt"/>
              </a:rPr>
            </a:br>
            <a:r>
              <a:rPr lang="ru-RU" sz="1800" dirty="0">
                <a:ea typeface="+mn-lt"/>
                <a:cs typeface="+mn-lt"/>
              </a:rPr>
              <a:t>  </a:t>
            </a:r>
            <a:br>
              <a:rPr lang="ru-RU" sz="1800" dirty="0">
                <a:ea typeface="+mn-lt"/>
                <a:cs typeface="+mn-lt"/>
              </a:rPr>
            </a:br>
            <a:r>
              <a:rPr lang="ru-RU" sz="1800" dirty="0">
                <a:ea typeface="+mn-lt"/>
                <a:cs typeface="+mn-lt"/>
              </a:rPr>
              <a:t> </a:t>
            </a:r>
          </a:p>
          <a:p>
            <a:pPr>
              <a:buNone/>
            </a:pPr>
            <a:r>
              <a:rPr lang="ru-RU" sz="1800" dirty="0" err="1">
                <a:ea typeface="+mn-lt"/>
                <a:cs typeface="+mn-lt"/>
              </a:rPr>
              <a:t>Найважливіша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функція</a:t>
            </a:r>
            <a:r>
              <a:rPr lang="ru-RU" sz="1800" dirty="0">
                <a:ea typeface="+mn-lt"/>
                <a:cs typeface="+mn-lt"/>
              </a:rPr>
              <a:t> тонкого кишечника — </a:t>
            </a:r>
            <a:r>
              <a:rPr lang="ru-RU" sz="1800" b="1" dirty="0" err="1">
                <a:ea typeface="+mn-lt"/>
                <a:cs typeface="+mn-lt"/>
              </a:rPr>
              <a:t>всмоктування</a:t>
            </a:r>
            <a:r>
              <a:rPr lang="ru-RU" sz="1800" dirty="0">
                <a:ea typeface="+mn-lt"/>
                <a:cs typeface="+mn-lt"/>
              </a:rPr>
              <a:t> </a:t>
            </a:r>
            <a:r>
              <a:rPr lang="ru-RU" sz="1800" dirty="0" err="1">
                <a:ea typeface="+mn-lt"/>
                <a:cs typeface="+mn-lt"/>
              </a:rPr>
              <a:t>продуктів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травлення</a:t>
            </a:r>
            <a:r>
              <a:rPr lang="ru-RU" sz="1800" dirty="0">
                <a:ea typeface="+mn-lt"/>
                <a:cs typeface="+mn-lt"/>
              </a:rPr>
              <a:t>. </a:t>
            </a:r>
            <a:r>
              <a:rPr lang="ru-RU" sz="1800" dirty="0" err="1">
                <a:ea typeface="+mn-lt"/>
                <a:cs typeface="+mn-lt"/>
              </a:rPr>
              <a:t>Слизова</a:t>
            </a:r>
            <a:r>
              <a:rPr lang="ru-RU" sz="1800" dirty="0">
                <a:ea typeface="+mn-lt"/>
                <a:cs typeface="+mn-lt"/>
              </a:rPr>
              <a:t> тонкого кишечника </a:t>
            </a:r>
            <a:r>
              <a:rPr lang="ru-RU" sz="1800" dirty="0" err="1">
                <a:ea typeface="+mn-lt"/>
                <a:cs typeface="+mn-lt"/>
              </a:rPr>
              <a:t>має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особливу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будову</a:t>
            </a:r>
            <a:r>
              <a:rPr lang="ru-RU" sz="1800" dirty="0">
                <a:ea typeface="+mn-lt"/>
                <a:cs typeface="+mn-lt"/>
              </a:rPr>
              <a:t>. Вона </a:t>
            </a:r>
            <a:r>
              <a:rPr lang="ru-RU" sz="1800" dirty="0" err="1">
                <a:ea typeface="+mn-lt"/>
                <a:cs typeface="+mn-lt"/>
              </a:rPr>
              <a:t>утворює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численні</a:t>
            </a:r>
            <a:r>
              <a:rPr lang="ru-RU" sz="1800" dirty="0">
                <a:ea typeface="+mn-lt"/>
                <a:cs typeface="+mn-lt"/>
              </a:rPr>
              <a:t> </a:t>
            </a:r>
            <a:r>
              <a:rPr lang="ru-RU" sz="1800" b="1" dirty="0">
                <a:ea typeface="+mn-lt"/>
                <a:cs typeface="+mn-lt"/>
              </a:rPr>
              <a:t>ворсинки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які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багаторазово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збільшують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всмоктувальну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поверхню</a:t>
            </a:r>
            <a:r>
              <a:rPr lang="ru-RU" sz="1800" dirty="0">
                <a:ea typeface="+mn-lt"/>
                <a:cs typeface="+mn-lt"/>
              </a:rPr>
              <a:t>. </a:t>
            </a:r>
            <a:endParaRPr lang="ru-RU" sz="1400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2689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AAEF9B3-6612-E2A5-5395-3450FC6818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8856" y="1319306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None/>
            </a:pPr>
            <a:r>
              <a:rPr lang="ru-RU" sz="2200" b="1" dirty="0" err="1">
                <a:ea typeface="+mn-lt"/>
                <a:cs typeface="+mn-lt"/>
              </a:rPr>
              <a:t>Товстий</a:t>
            </a:r>
            <a:r>
              <a:rPr lang="ru-RU" sz="2200" b="1" dirty="0">
                <a:ea typeface="+mn-lt"/>
                <a:cs typeface="+mn-lt"/>
              </a:rPr>
              <a:t> кишечник</a:t>
            </a:r>
            <a:r>
              <a:rPr lang="ru-RU" sz="2200" dirty="0">
                <a:ea typeface="+mn-lt"/>
                <a:cs typeface="+mn-lt"/>
              </a:rPr>
              <a:t> </a:t>
            </a:r>
            <a:r>
              <a:rPr lang="ru-RU" sz="2200" dirty="0" err="1">
                <a:ea typeface="+mn-lt"/>
                <a:cs typeface="+mn-lt"/>
              </a:rPr>
              <a:t>має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довжину</a:t>
            </a:r>
            <a:r>
              <a:rPr lang="ru-RU" sz="2200" dirty="0">
                <a:ea typeface="+mn-lt"/>
                <a:cs typeface="+mn-lt"/>
              </a:rPr>
              <a:t> 1,5 - 2 </a:t>
            </a:r>
            <a:r>
              <a:rPr lang="ru-RU" sz="2200" dirty="0" err="1">
                <a:ea typeface="+mn-lt"/>
                <a:cs typeface="+mn-lt"/>
              </a:rPr>
              <a:t>метри</a:t>
            </a:r>
            <a:r>
              <a:rPr lang="ru-RU" sz="2200" dirty="0">
                <a:ea typeface="+mn-lt"/>
                <a:cs typeface="+mn-lt"/>
              </a:rPr>
              <a:t>. </a:t>
            </a:r>
            <a:r>
              <a:rPr lang="ru-RU" sz="2200" dirty="0" err="1">
                <a:ea typeface="+mn-lt"/>
                <a:cs typeface="+mn-lt"/>
              </a:rPr>
              <a:t>Він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має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вигляд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букви</a:t>
            </a:r>
            <a:r>
              <a:rPr lang="ru-RU" sz="2200" dirty="0">
                <a:ea typeface="+mn-lt"/>
                <a:cs typeface="+mn-lt"/>
              </a:rPr>
              <a:t> «П». У </a:t>
            </a:r>
            <a:r>
              <a:rPr lang="ru-RU" sz="2200" dirty="0" err="1">
                <a:ea typeface="+mn-lt"/>
                <a:cs typeface="+mn-lt"/>
              </a:rPr>
              <a:t>ньому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виділяють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сліпу</a:t>
            </a:r>
            <a:r>
              <a:rPr lang="ru-RU" sz="2200" dirty="0">
                <a:ea typeface="+mn-lt"/>
                <a:cs typeface="+mn-lt"/>
              </a:rPr>
              <a:t> кишку з </a:t>
            </a:r>
            <a:r>
              <a:rPr lang="ru-RU" sz="2200" dirty="0" err="1">
                <a:ea typeface="+mn-lt"/>
                <a:cs typeface="+mn-lt"/>
              </a:rPr>
              <a:t>апендиксом</a:t>
            </a:r>
            <a:r>
              <a:rPr lang="ru-RU" sz="2200" dirty="0">
                <a:ea typeface="+mn-lt"/>
                <a:cs typeface="+mn-lt"/>
              </a:rPr>
              <a:t>, </a:t>
            </a:r>
            <a:r>
              <a:rPr lang="ru-RU" sz="2200" dirty="0" err="1">
                <a:ea typeface="+mn-lt"/>
                <a:cs typeface="+mn-lt"/>
              </a:rPr>
              <a:t>ободову</a:t>
            </a:r>
            <a:r>
              <a:rPr lang="ru-RU" sz="2200" dirty="0">
                <a:ea typeface="+mn-lt"/>
                <a:cs typeface="+mn-lt"/>
              </a:rPr>
              <a:t> і </a:t>
            </a:r>
            <a:r>
              <a:rPr lang="ru-RU" sz="2200" dirty="0" err="1">
                <a:ea typeface="+mn-lt"/>
                <a:cs typeface="+mn-lt"/>
              </a:rPr>
              <a:t>пряму</a:t>
            </a:r>
            <a:r>
              <a:rPr lang="ru-RU" sz="2200" dirty="0">
                <a:ea typeface="+mn-lt"/>
                <a:cs typeface="+mn-lt"/>
              </a:rPr>
              <a:t> кишки. У </a:t>
            </a:r>
            <a:r>
              <a:rPr lang="ru-RU" sz="2200" dirty="0" err="1">
                <a:ea typeface="+mn-lt"/>
                <a:cs typeface="+mn-lt"/>
              </a:rPr>
              <a:t>товстій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кишці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відбувається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всмоктування</a:t>
            </a:r>
            <a:r>
              <a:rPr lang="ru-RU" sz="2200" dirty="0">
                <a:ea typeface="+mn-lt"/>
                <a:cs typeface="+mn-lt"/>
              </a:rPr>
              <a:t> води, </a:t>
            </a:r>
            <a:r>
              <a:rPr lang="ru-RU" sz="2200" dirty="0" err="1">
                <a:ea typeface="+mn-lt"/>
                <a:cs typeface="+mn-lt"/>
              </a:rPr>
              <a:t>продуктів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перетравлення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клітковини</a:t>
            </a:r>
            <a:r>
              <a:rPr lang="ru-RU" sz="2200" dirty="0">
                <a:ea typeface="+mn-lt"/>
                <a:cs typeface="+mn-lt"/>
              </a:rPr>
              <a:t> і </a:t>
            </a:r>
            <a:r>
              <a:rPr lang="ru-RU" sz="2200" dirty="0" err="1">
                <a:ea typeface="+mn-lt"/>
                <a:cs typeface="+mn-lt"/>
              </a:rPr>
              <a:t>формування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калових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мас</a:t>
            </a:r>
            <a:r>
              <a:rPr lang="ru-RU" sz="2200" dirty="0">
                <a:ea typeface="+mn-lt"/>
                <a:cs typeface="+mn-lt"/>
              </a:rPr>
              <a:t>.</a:t>
            </a:r>
            <a:endParaRPr lang="ru-RU" sz="2200" dirty="0"/>
          </a:p>
          <a:p>
            <a:pPr marL="0" indent="0">
              <a:buNone/>
            </a:pPr>
            <a:endParaRPr lang="ru-RU" sz="2200" dirty="0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ru-RU" sz="2200" dirty="0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F81B3CD3-A0B7-8704-E0BB-5E47AD54C1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03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614409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E938327-3A76-52AF-0E2F-BCA1148F59C7}"/>
              </a:ext>
            </a:extLst>
          </p:cNvPr>
          <p:cNvSpPr txBox="1"/>
          <p:nvPr/>
        </p:nvSpPr>
        <p:spPr>
          <a:xfrm>
            <a:off x="0" y="1719532"/>
            <a:ext cx="5025006" cy="3785419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 err="1"/>
              <a:t>Останній</a:t>
            </a:r>
            <a:r>
              <a:rPr lang="en-US" sz="2000" dirty="0"/>
              <a:t> </a:t>
            </a:r>
            <a:r>
              <a:rPr lang="en-US" sz="2000" dirty="0" err="1"/>
              <a:t>відділ</a:t>
            </a:r>
            <a:r>
              <a:rPr lang="en-US" sz="2000" dirty="0"/>
              <a:t> </a:t>
            </a:r>
            <a:r>
              <a:rPr lang="en-US" sz="2000" dirty="0" err="1"/>
              <a:t>товстого</a:t>
            </a:r>
            <a:r>
              <a:rPr lang="en-US" sz="2000" dirty="0"/>
              <a:t> </a:t>
            </a:r>
            <a:r>
              <a:rPr lang="en-US" sz="2000" dirty="0" err="1"/>
              <a:t>кишечника</a:t>
            </a:r>
            <a:r>
              <a:rPr lang="en-US" sz="2000" dirty="0"/>
              <a:t>, </a:t>
            </a:r>
            <a:r>
              <a:rPr lang="en-US" sz="2000" dirty="0" err="1"/>
              <a:t>де</a:t>
            </a:r>
            <a:r>
              <a:rPr lang="en-US" sz="2000" dirty="0"/>
              <a:t> </a:t>
            </a:r>
            <a:r>
              <a:rPr lang="en-US" sz="2000" dirty="0" err="1"/>
              <a:t>відсутні</a:t>
            </a:r>
            <a:r>
              <a:rPr lang="en-US" sz="2000" dirty="0"/>
              <a:t> </a:t>
            </a:r>
            <a:r>
              <a:rPr lang="en-US" sz="2000" dirty="0" err="1"/>
              <a:t>ворсинки</a:t>
            </a:r>
            <a:r>
              <a:rPr lang="en-US" sz="2000" dirty="0"/>
              <a:t>. В </a:t>
            </a:r>
            <a:r>
              <a:rPr lang="en-US" sz="2000" dirty="0" err="1"/>
              <a:t>ній</a:t>
            </a:r>
            <a:r>
              <a:rPr lang="en-US" sz="2000" dirty="0"/>
              <a:t> </a:t>
            </a:r>
            <a:r>
              <a:rPr lang="en-US" sz="2000" dirty="0" err="1"/>
              <a:t>живуть</a:t>
            </a:r>
            <a:r>
              <a:rPr lang="en-US" sz="2000" dirty="0"/>
              <a:t> </a:t>
            </a:r>
            <a:r>
              <a:rPr lang="en-US" sz="2000" dirty="0" err="1"/>
              <a:t>корисні</a:t>
            </a:r>
            <a:r>
              <a:rPr lang="en-US" sz="2000" dirty="0"/>
              <a:t> </a:t>
            </a:r>
            <a:r>
              <a:rPr lang="en-US" sz="2000" dirty="0" err="1"/>
              <a:t>мікроорганізми</a:t>
            </a:r>
            <a:r>
              <a:rPr lang="en-US" sz="2000" dirty="0"/>
              <a:t>, </a:t>
            </a:r>
            <a:r>
              <a:rPr lang="en-US" sz="2000" dirty="0" err="1"/>
              <a:t>відбувається</a:t>
            </a:r>
            <a:r>
              <a:rPr lang="en-US" sz="2000" dirty="0"/>
              <a:t> </a:t>
            </a:r>
            <a:r>
              <a:rPr lang="en-US" sz="2000" dirty="0" err="1"/>
              <a:t>всмоктування</a:t>
            </a:r>
            <a:r>
              <a:rPr lang="en-US" sz="2000" dirty="0"/>
              <a:t> </a:t>
            </a:r>
            <a:r>
              <a:rPr lang="en-US" sz="2000" dirty="0" err="1"/>
              <a:t>води</a:t>
            </a:r>
            <a:r>
              <a:rPr lang="en-US" sz="2000" dirty="0"/>
              <a:t>, NaCl, </a:t>
            </a:r>
            <a:r>
              <a:rPr lang="en-US" sz="2000" dirty="0" err="1"/>
              <a:t>там</a:t>
            </a:r>
            <a:r>
              <a:rPr lang="en-US" sz="2000" dirty="0"/>
              <a:t> </a:t>
            </a:r>
            <a:r>
              <a:rPr lang="en-US" sz="2000" dirty="0" err="1"/>
              <a:t>розщеплюється</a:t>
            </a:r>
            <a:r>
              <a:rPr lang="en-US" sz="2000" dirty="0"/>
              <a:t> </a:t>
            </a:r>
            <a:r>
              <a:rPr lang="en-US" sz="2000" dirty="0" err="1"/>
              <a:t>клітковина</a:t>
            </a:r>
            <a:r>
              <a:rPr lang="en-US" sz="2000" dirty="0"/>
              <a:t>. </a:t>
            </a:r>
            <a:r>
              <a:rPr lang="en-US" sz="2000" dirty="0" err="1"/>
              <a:t>Неперетравлені</a:t>
            </a:r>
            <a:r>
              <a:rPr lang="en-US" sz="2000" dirty="0"/>
              <a:t> </a:t>
            </a:r>
            <a:r>
              <a:rPr lang="en-US" sz="2000" dirty="0" err="1"/>
              <a:t>залишки</a:t>
            </a:r>
            <a:r>
              <a:rPr lang="en-US" sz="2000" dirty="0"/>
              <a:t> </a:t>
            </a:r>
            <a:r>
              <a:rPr lang="en-US" sz="2000" dirty="0" err="1"/>
              <a:t>накопичуються</a:t>
            </a:r>
            <a:r>
              <a:rPr lang="en-US" sz="2000" dirty="0"/>
              <a:t> в </a:t>
            </a:r>
            <a:r>
              <a:rPr lang="en-US" sz="2000" dirty="0" err="1"/>
              <a:t>прямій</a:t>
            </a:r>
            <a:r>
              <a:rPr lang="en-US" sz="2000" dirty="0"/>
              <a:t> </a:t>
            </a:r>
            <a:r>
              <a:rPr lang="en-US" sz="2000" dirty="0" err="1"/>
              <a:t>кишці</a:t>
            </a:r>
            <a:r>
              <a:rPr lang="en-US" sz="2000" dirty="0"/>
              <a:t> і </a:t>
            </a:r>
            <a:r>
              <a:rPr lang="en-US" sz="2000" dirty="0" err="1"/>
              <a:t>видаляються</a:t>
            </a:r>
            <a:r>
              <a:rPr lang="en-US" sz="2000" dirty="0"/>
              <a:t> </a:t>
            </a:r>
            <a:r>
              <a:rPr lang="en-US" sz="2000" dirty="0" err="1"/>
              <a:t>через</a:t>
            </a:r>
            <a:r>
              <a:rPr lang="en-US" sz="2000" dirty="0"/>
              <a:t> </a:t>
            </a:r>
            <a:r>
              <a:rPr lang="en-US" sz="2000" dirty="0" err="1"/>
              <a:t>анальний</a:t>
            </a:r>
            <a:r>
              <a:rPr lang="en-US" sz="2000" dirty="0"/>
              <a:t> </a:t>
            </a:r>
            <a:r>
              <a:rPr lang="en-US" sz="2000" dirty="0" err="1"/>
              <a:t>отвір</a:t>
            </a:r>
            <a:r>
              <a:rPr lang="en-US" sz="2000" dirty="0"/>
              <a:t>. </a:t>
            </a:r>
            <a:endParaRPr lang="ru-RU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 err="1"/>
              <a:t>Випорожнення</a:t>
            </a:r>
            <a:r>
              <a:rPr lang="en-US" sz="2000" dirty="0"/>
              <a:t> — </a:t>
            </a:r>
            <a:r>
              <a:rPr lang="en-US" sz="2000" b="1" dirty="0" err="1"/>
              <a:t>дефекація</a:t>
            </a:r>
            <a:r>
              <a:rPr lang="en-US" sz="2000" dirty="0"/>
              <a:t> — </a:t>
            </a:r>
            <a:r>
              <a:rPr lang="en-US" sz="2000" dirty="0" err="1"/>
              <a:t>відбувається</a:t>
            </a:r>
            <a:r>
              <a:rPr lang="en-US" sz="2000" dirty="0"/>
              <a:t> </a:t>
            </a:r>
            <a:r>
              <a:rPr lang="en-US" sz="2000" dirty="0" err="1"/>
              <a:t>рефлекторно</a:t>
            </a:r>
            <a:r>
              <a:rPr lang="en-US" sz="2000" dirty="0"/>
              <a:t>.​</a:t>
            </a:r>
            <a:endParaRPr lang="ru-RU" dirty="0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8AE797DA-CF43-B8CC-7116-58B4BDDE82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18957" y="1292384"/>
            <a:ext cx="6378764" cy="408308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1555989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87190228-0DEF-A314-6B32-66CB5DB656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9186" y="1036833"/>
            <a:ext cx="7975905" cy="438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6897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79A27B55-46D8-EBC1-5641-620BFDCC53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67431" y="-42169"/>
            <a:ext cx="6974790" cy="6942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735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258</Words>
  <Application>Microsoft Office PowerPoint</Application>
  <PresentationFormat>Широкий екран</PresentationFormat>
  <Paragraphs>122</Paragraphs>
  <Slides>39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39</vt:i4>
      </vt:variant>
    </vt:vector>
  </HeadingPairs>
  <TitlesOfParts>
    <vt:vector size="44" baseType="lpstr">
      <vt:lpstr>Arial</vt:lpstr>
      <vt:lpstr>Calibri</vt:lpstr>
      <vt:lpstr>Calibri Light</vt:lpstr>
      <vt:lpstr>MathJax_Main</vt:lpstr>
      <vt:lpstr>Тема Office</vt:lpstr>
      <vt:lpstr>Дихальна система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Кровоносна система</vt:lpstr>
      <vt:lpstr>Презентація PowerPoint</vt:lpstr>
      <vt:lpstr>Функції крові:</vt:lpstr>
      <vt:lpstr>Презентація PowerPoint</vt:lpstr>
      <vt:lpstr>Презентація PowerPoint</vt:lpstr>
      <vt:lpstr>Будова серця </vt:lpstr>
      <vt:lpstr>Презентація PowerPoint</vt:lpstr>
      <vt:lpstr>Лімфатична система </vt:lpstr>
      <vt:lpstr>Презентація PowerPoint</vt:lpstr>
      <vt:lpstr>Згортання крові </vt:lpstr>
      <vt:lpstr>Робота серця</vt:lpstr>
      <vt:lpstr>Презентація PowerPoint</vt:lpstr>
      <vt:lpstr>Кола кровообігу </vt:lpstr>
      <vt:lpstr>Презентація PowerPoint</vt:lpstr>
      <vt:lpstr>Вимірювання тиску </vt:lpstr>
      <vt:lpstr>Травна система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Vlad</cp:lastModifiedBy>
  <cp:revision>677</cp:revision>
  <dcterms:created xsi:type="dcterms:W3CDTF">2023-02-23T19:27:59Z</dcterms:created>
  <dcterms:modified xsi:type="dcterms:W3CDTF">2023-02-24T07:53:14Z</dcterms:modified>
</cp:coreProperties>
</file>