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5DA6-2A4B-4CBD-AF8E-883AE357F97C}" type="datetimeFigureOut">
              <a:rPr lang="ru-UA" smtClean="0"/>
              <a:t>09.02.2023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0407-62BF-4C25-9123-F82E3623A660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50319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5DA6-2A4B-4CBD-AF8E-883AE357F97C}" type="datetimeFigureOut">
              <a:rPr lang="ru-UA" smtClean="0"/>
              <a:t>09.02.2023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0407-62BF-4C25-9123-F82E3623A660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77325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5DA6-2A4B-4CBD-AF8E-883AE357F97C}" type="datetimeFigureOut">
              <a:rPr lang="ru-UA" smtClean="0"/>
              <a:t>09.02.2023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0407-62BF-4C25-9123-F82E3623A660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20130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5DA6-2A4B-4CBD-AF8E-883AE357F97C}" type="datetimeFigureOut">
              <a:rPr lang="ru-UA" smtClean="0"/>
              <a:t>09.02.2023</a:t>
            </a:fld>
            <a:endParaRPr lang="ru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0407-62BF-4C25-9123-F82E3623A660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370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5DA6-2A4B-4CBD-AF8E-883AE357F97C}" type="datetimeFigureOut">
              <a:rPr lang="ru-UA" smtClean="0"/>
              <a:t>09.02.2023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0407-62BF-4C25-9123-F82E3623A660}" type="slidenum">
              <a:rPr lang="ru-UA" smtClean="0"/>
              <a:t>‹№›</a:t>
            </a:fld>
            <a:endParaRPr lang="ru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605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5DA6-2A4B-4CBD-AF8E-883AE357F97C}" type="datetimeFigureOut">
              <a:rPr lang="ru-UA" smtClean="0"/>
              <a:t>09.02.2023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0407-62BF-4C25-9123-F82E3623A660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85998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5DA6-2A4B-4CBD-AF8E-883AE357F97C}" type="datetimeFigureOut">
              <a:rPr lang="ru-UA" smtClean="0"/>
              <a:t>09.02.2023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0407-62BF-4C25-9123-F82E3623A660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92089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5DA6-2A4B-4CBD-AF8E-883AE357F97C}" type="datetimeFigureOut">
              <a:rPr lang="ru-UA" smtClean="0"/>
              <a:t>09.02.2023</a:t>
            </a:fld>
            <a:endParaRPr lang="ru-U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U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0407-62BF-4C25-9123-F82E3623A660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91032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CBBE5DA6-2A4B-4CBD-AF8E-883AE357F97C}" type="datetimeFigureOut">
              <a:rPr lang="ru-UA" smtClean="0"/>
              <a:t>09.02.2023</a:t>
            </a:fld>
            <a:endParaRPr lang="ru-U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U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0407-62BF-4C25-9123-F82E3623A660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31251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5DA6-2A4B-4CBD-AF8E-883AE357F97C}" type="datetimeFigureOut">
              <a:rPr lang="ru-UA" smtClean="0"/>
              <a:t>09.02.2023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0407-62BF-4C25-9123-F82E3623A660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51169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E5DA6-2A4B-4CBD-AF8E-883AE357F97C}" type="datetimeFigureOut">
              <a:rPr lang="ru-UA" smtClean="0"/>
              <a:t>09.02.2023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A0407-62BF-4C25-9123-F82E3623A660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8990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BBE5DA6-2A4B-4CBD-AF8E-883AE357F97C}" type="datetimeFigureOut">
              <a:rPr lang="ru-UA" smtClean="0"/>
              <a:t>09.02.2023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9DFA0407-62BF-4C25-9123-F82E3623A660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4860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4133CD-3D28-4702-BB0D-CB2A4EDE5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6963" y="2235200"/>
            <a:ext cx="9144000" cy="2387600"/>
          </a:xfrm>
        </p:spPr>
        <p:txBody>
          <a:bodyPr>
            <a:normAutofit/>
          </a:bodyPr>
          <a:lstStyle/>
          <a:p>
            <a:r>
              <a:rPr lang="uk-UA" b="1" dirty="0"/>
              <a:t>Вступ. Предмет курсу «</a:t>
            </a:r>
            <a:r>
              <a:rPr lang="uk-UA" b="1" dirty="0" err="1"/>
              <a:t>Домедична</a:t>
            </a:r>
            <a:r>
              <a:rPr lang="uk-UA" b="1" dirty="0"/>
              <a:t> допомога» як навчальна дисципліна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30397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89999-A9CF-4694-B49D-ABBA429C7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784" y="210091"/>
            <a:ext cx="7729728" cy="1188720"/>
          </a:xfrm>
        </p:spPr>
        <p:txBody>
          <a:bodyPr>
            <a:normAutofit/>
          </a:bodyPr>
          <a:lstStyle/>
          <a:p>
            <a:r>
              <a:rPr lang="uk-UA" b="1" dirty="0"/>
              <a:t>Мета</a:t>
            </a:r>
            <a:r>
              <a:rPr lang="uk-UA" dirty="0"/>
              <a:t> навчальної дисципліни «</a:t>
            </a:r>
            <a:r>
              <a:rPr lang="ru-RU" dirty="0"/>
              <a:t>Д</a:t>
            </a:r>
            <a:r>
              <a:rPr lang="uk-UA" dirty="0" err="1"/>
              <a:t>омедичної</a:t>
            </a:r>
            <a:r>
              <a:rPr lang="uk-UA" dirty="0"/>
              <a:t> допомоги»:</a:t>
            </a:r>
            <a:endParaRPr lang="ru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40C55B6-4B65-4DE4-8476-E3B302949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495" y="1713390"/>
            <a:ext cx="11336785" cy="4026637"/>
          </a:xfrm>
        </p:spPr>
        <p:txBody>
          <a:bodyPr>
            <a:normAutofit/>
          </a:bodyPr>
          <a:lstStyle/>
          <a:p>
            <a:r>
              <a:rPr lang="ru-RU" sz="2400" dirty="0"/>
              <a:t>     </a:t>
            </a:r>
            <a:r>
              <a:rPr lang="ru-RU" sz="2400" dirty="0" err="1"/>
              <a:t>Сформувати</a:t>
            </a:r>
            <a:r>
              <a:rPr lang="ru-RU" sz="2400" dirty="0"/>
              <a:t> у </a:t>
            </a:r>
            <a:r>
              <a:rPr lang="ru-RU" sz="2400" dirty="0" err="1"/>
              <a:t>студентів</a:t>
            </a:r>
            <a:r>
              <a:rPr lang="ru-RU" sz="2400" dirty="0"/>
              <a:t> </a:t>
            </a:r>
            <a:r>
              <a:rPr lang="ru-RU" sz="2400" dirty="0" err="1"/>
              <a:t>знання</a:t>
            </a:r>
            <a:r>
              <a:rPr lang="ru-RU" sz="2400" dirty="0"/>
              <a:t> </a:t>
            </a:r>
            <a:r>
              <a:rPr lang="ru-RU" sz="2400" dirty="0" err="1"/>
              <a:t>щодо</a:t>
            </a:r>
            <a:r>
              <a:rPr lang="ru-RU" sz="2400" dirty="0"/>
              <a:t> </a:t>
            </a:r>
            <a:r>
              <a:rPr lang="ru-RU" sz="2400" dirty="0" err="1"/>
              <a:t>основних</a:t>
            </a:r>
            <a:r>
              <a:rPr lang="ru-RU" sz="2400" dirty="0"/>
              <a:t> </a:t>
            </a:r>
            <a:r>
              <a:rPr lang="ru-RU" sz="2400" dirty="0" err="1"/>
              <a:t>принципів</a:t>
            </a:r>
            <a:r>
              <a:rPr lang="ru-RU" sz="2400" dirty="0"/>
              <a:t> і правил </a:t>
            </a:r>
            <a:r>
              <a:rPr lang="ru-RU" sz="2400" dirty="0" err="1"/>
              <a:t>надання</a:t>
            </a:r>
            <a:r>
              <a:rPr lang="ru-RU" sz="2400" dirty="0"/>
              <a:t> </a:t>
            </a:r>
            <a:r>
              <a:rPr lang="ru-RU" sz="2400" dirty="0" err="1"/>
              <a:t>домедичної</a:t>
            </a:r>
            <a:r>
              <a:rPr lang="ru-RU" sz="2400" dirty="0"/>
              <a:t> </a:t>
            </a:r>
            <a:r>
              <a:rPr lang="ru-RU" sz="2400" dirty="0" err="1"/>
              <a:t>допомоги</a:t>
            </a:r>
            <a:r>
              <a:rPr lang="ru-RU" sz="2400" dirty="0"/>
              <a:t> </a:t>
            </a:r>
            <a:r>
              <a:rPr lang="ru-RU" sz="2400" dirty="0" err="1"/>
              <a:t>потерпілим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нещасних</a:t>
            </a:r>
            <a:r>
              <a:rPr lang="ru-RU" sz="2400" dirty="0"/>
              <a:t> </a:t>
            </a:r>
            <a:r>
              <a:rPr lang="ru-RU" sz="2400" dirty="0" err="1"/>
              <a:t>випадків</a:t>
            </a:r>
            <a:r>
              <a:rPr lang="ru-RU" sz="2400" dirty="0"/>
              <a:t> і </a:t>
            </a:r>
            <a:r>
              <a:rPr lang="ru-RU" sz="2400" dirty="0" err="1"/>
              <a:t>хворим</a:t>
            </a:r>
            <a:r>
              <a:rPr lang="ru-RU" sz="2400" dirty="0"/>
              <a:t>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гострими</a:t>
            </a:r>
            <a:r>
              <a:rPr lang="ru-RU" sz="2400" dirty="0"/>
              <a:t> </a:t>
            </a:r>
            <a:r>
              <a:rPr lang="ru-RU" sz="2400" dirty="0" err="1"/>
              <a:t>захворюваннями</a:t>
            </a:r>
            <a:r>
              <a:rPr lang="ru-RU" sz="2400" dirty="0"/>
              <a:t>; </a:t>
            </a:r>
            <a:r>
              <a:rPr lang="ru-RU" sz="2400" dirty="0" err="1"/>
              <a:t>навчити</a:t>
            </a:r>
            <a:r>
              <a:rPr lang="ru-RU" sz="2400" dirty="0"/>
              <a:t> </a:t>
            </a:r>
            <a:r>
              <a:rPr lang="ru-RU" sz="2400" dirty="0" err="1"/>
              <a:t>швидко</a:t>
            </a:r>
            <a:r>
              <a:rPr lang="ru-RU" sz="2400" dirty="0"/>
              <a:t> </a:t>
            </a:r>
            <a:r>
              <a:rPr lang="ru-RU" sz="2400" dirty="0" err="1"/>
              <a:t>орієнтуватись</a:t>
            </a:r>
            <a:r>
              <a:rPr lang="ru-RU" sz="2400" dirty="0"/>
              <a:t> у </a:t>
            </a:r>
            <a:r>
              <a:rPr lang="ru-RU" sz="2400" dirty="0" err="1"/>
              <a:t>складних</a:t>
            </a:r>
            <a:r>
              <a:rPr lang="ru-RU" sz="2400" dirty="0"/>
              <a:t> </a:t>
            </a:r>
            <a:r>
              <a:rPr lang="ru-RU" sz="2400" dirty="0" err="1"/>
              <a:t>ситуаціях</a:t>
            </a:r>
            <a:r>
              <a:rPr lang="ru-RU" sz="2400" dirty="0"/>
              <a:t> </a:t>
            </a:r>
            <a:r>
              <a:rPr lang="ru-RU" sz="2400" dirty="0" err="1"/>
              <a:t>нещасних</a:t>
            </a:r>
            <a:r>
              <a:rPr lang="ru-RU" sz="2400" dirty="0"/>
              <a:t> </a:t>
            </a:r>
            <a:r>
              <a:rPr lang="ru-RU" sz="2400" dirty="0" err="1"/>
              <a:t>випадків</a:t>
            </a:r>
            <a:r>
              <a:rPr lang="ru-RU" sz="2400" dirty="0"/>
              <a:t>, правильно </a:t>
            </a:r>
            <a:r>
              <a:rPr lang="ru-RU" sz="2400" dirty="0" err="1"/>
              <a:t>визначати</a:t>
            </a:r>
            <a:r>
              <a:rPr lang="ru-RU" sz="2400" dirty="0"/>
              <a:t> вид і характер </a:t>
            </a:r>
            <a:r>
              <a:rPr lang="ru-RU" sz="2400" dirty="0" err="1"/>
              <a:t>ушкоджень</a:t>
            </a:r>
            <a:r>
              <a:rPr lang="ru-RU" sz="2400" dirty="0"/>
              <a:t>, </a:t>
            </a:r>
            <a:r>
              <a:rPr lang="ru-RU" sz="2400" dirty="0" err="1"/>
              <a:t>захворювань</a:t>
            </a:r>
            <a:r>
              <a:rPr lang="ru-RU" sz="2400" dirty="0"/>
              <a:t>, </a:t>
            </a:r>
            <a:r>
              <a:rPr lang="ru-RU" sz="2400" dirty="0" err="1"/>
              <a:t>оберати</a:t>
            </a:r>
            <a:r>
              <a:rPr lang="ru-RU" sz="2400" dirty="0"/>
              <a:t> </a:t>
            </a:r>
            <a:r>
              <a:rPr lang="ru-RU" sz="2400" dirty="0" err="1"/>
              <a:t>спосіб</a:t>
            </a:r>
            <a:r>
              <a:rPr lang="ru-RU" sz="2400" dirty="0"/>
              <a:t> </a:t>
            </a:r>
            <a:r>
              <a:rPr lang="ru-RU" sz="2400" dirty="0" err="1"/>
              <a:t>надання</a:t>
            </a:r>
            <a:r>
              <a:rPr lang="ru-RU" sz="2400" dirty="0"/>
              <a:t> </a:t>
            </a:r>
            <a:r>
              <a:rPr lang="ru-RU" sz="2400" dirty="0" err="1"/>
              <a:t>домедичної</a:t>
            </a:r>
            <a:r>
              <a:rPr lang="ru-RU" sz="2400" dirty="0"/>
              <a:t> </a:t>
            </a:r>
            <a:r>
              <a:rPr lang="ru-RU" sz="2400" dirty="0" err="1"/>
              <a:t>допомоги</a:t>
            </a:r>
            <a:r>
              <a:rPr lang="ru-RU" sz="2400" dirty="0"/>
              <a:t> при </a:t>
            </a:r>
            <a:r>
              <a:rPr lang="ru-RU" sz="2400" dirty="0" err="1"/>
              <a:t>невідкладних</a:t>
            </a:r>
            <a:r>
              <a:rPr lang="ru-RU" sz="2400" dirty="0"/>
              <a:t> станах та </a:t>
            </a:r>
            <a:r>
              <a:rPr lang="ru-RU" sz="2400" dirty="0" err="1"/>
              <a:t>кваліфіковано</a:t>
            </a:r>
            <a:r>
              <a:rPr lang="ru-RU" sz="2400" dirty="0"/>
              <a:t> </a:t>
            </a:r>
            <a:r>
              <a:rPr lang="ru-RU" sz="2400" dirty="0" err="1"/>
              <a:t>здійснити</a:t>
            </a:r>
            <a:r>
              <a:rPr lang="ru-RU" sz="2400" dirty="0"/>
              <a:t> </a:t>
            </a:r>
            <a:r>
              <a:rPr lang="ru-RU" sz="2400" dirty="0" err="1"/>
              <a:t>її</a:t>
            </a:r>
            <a:r>
              <a:rPr lang="ru-RU" sz="2400" dirty="0"/>
              <a:t>.</a:t>
            </a:r>
            <a:endParaRPr lang="ru-UA" sz="2400" dirty="0"/>
          </a:p>
        </p:txBody>
      </p:sp>
      <p:pic>
        <p:nvPicPr>
          <p:cNvPr id="1026" name="Picture 2" descr="Створено чат-бот для надання першої домедичної допомоги | Хмельницька  міська рада">
            <a:extLst>
              <a:ext uri="{FF2B5EF4-FFF2-40B4-BE49-F238E27FC236}">
                <a16:creationId xmlns:a16="http://schemas.microsoft.com/office/drawing/2014/main" id="{B4D6179C-49CD-4A04-9168-55CB62DC6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724" y="4359156"/>
            <a:ext cx="2695575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408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2B85D9-C83C-4305-AC85-5B7ADF6D0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65702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Предметом</a:t>
            </a:r>
            <a:r>
              <a:rPr lang="ru-RU" dirty="0"/>
              <a:t> </a:t>
            </a:r>
            <a:r>
              <a:rPr lang="ru-RU" dirty="0" err="1"/>
              <a:t>вивчення</a:t>
            </a:r>
            <a:r>
              <a:rPr lang="ru-RU" dirty="0"/>
              <a:t> </a:t>
            </a:r>
            <a:r>
              <a:rPr lang="ru-RU" dirty="0" err="1"/>
              <a:t>навчальної</a:t>
            </a:r>
            <a:r>
              <a:rPr lang="ru-RU" dirty="0"/>
              <a:t> </a:t>
            </a:r>
            <a:r>
              <a:rPr lang="ru-RU" dirty="0" err="1"/>
              <a:t>дисципліни</a:t>
            </a:r>
            <a:r>
              <a:rPr lang="ru-RU" dirty="0"/>
              <a:t> «</a:t>
            </a:r>
            <a:r>
              <a:rPr lang="ru-RU" dirty="0" err="1"/>
              <a:t>Домедична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r>
              <a:rPr lang="ru-RU" dirty="0"/>
              <a:t>» є </a:t>
            </a:r>
            <a:endParaRPr lang="ru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88BFBD3-600E-4B70-A5CB-6B5015E23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94" y="1775535"/>
            <a:ext cx="10955045" cy="2467991"/>
          </a:xfrm>
        </p:spPr>
        <p:txBody>
          <a:bodyPr/>
          <a:lstStyle/>
          <a:p>
            <a:r>
              <a:rPr lang="ru-RU" dirty="0"/>
              <a:t>     </a:t>
            </a:r>
            <a:r>
              <a:rPr lang="ru-RU" sz="2400" dirty="0" err="1"/>
              <a:t>Організація</a:t>
            </a:r>
            <a:r>
              <a:rPr lang="ru-RU" sz="2400" dirty="0"/>
              <a:t> та методика </a:t>
            </a:r>
            <a:r>
              <a:rPr lang="ru-RU" sz="2400" dirty="0" err="1"/>
              <a:t>проведення</a:t>
            </a:r>
            <a:r>
              <a:rPr lang="ru-RU" sz="2400" dirty="0"/>
              <a:t> комплексу </a:t>
            </a:r>
            <a:r>
              <a:rPr lang="ru-RU" sz="2400" dirty="0" err="1"/>
              <a:t>термінових</a:t>
            </a:r>
            <a:r>
              <a:rPr lang="ru-RU" sz="2400" dirty="0"/>
              <a:t> </a:t>
            </a:r>
            <a:r>
              <a:rPr lang="ru-RU" sz="2400" dirty="0" err="1"/>
              <a:t>заходів</a:t>
            </a:r>
            <a:r>
              <a:rPr lang="ru-RU" sz="2400" dirty="0"/>
              <a:t>, </a:t>
            </a:r>
            <a:r>
              <a:rPr lang="ru-RU" sz="2400" dirty="0" err="1"/>
              <a:t>спрямованих</a:t>
            </a:r>
            <a:r>
              <a:rPr lang="ru-RU" sz="2400" dirty="0"/>
              <a:t> на </a:t>
            </a:r>
            <a:r>
              <a:rPr lang="ru-RU" sz="2400" dirty="0" err="1"/>
              <a:t>припинення</a:t>
            </a:r>
            <a:r>
              <a:rPr lang="ru-RU" sz="2400" dirty="0"/>
              <a:t> </a:t>
            </a:r>
            <a:r>
              <a:rPr lang="ru-RU" sz="2400" dirty="0" err="1"/>
              <a:t>дії</a:t>
            </a:r>
            <a:r>
              <a:rPr lang="ru-RU" sz="2400" dirty="0"/>
              <a:t> фактора (</a:t>
            </a:r>
            <a:r>
              <a:rPr lang="ru-RU" sz="2400" dirty="0" err="1"/>
              <a:t>джерела</a:t>
            </a:r>
            <a:r>
              <a:rPr lang="ru-RU" sz="2400" dirty="0"/>
              <a:t>) </a:t>
            </a:r>
            <a:r>
              <a:rPr lang="ru-RU" sz="2400" dirty="0" err="1"/>
              <a:t>ураження</a:t>
            </a:r>
            <a:r>
              <a:rPr lang="ru-RU" sz="2400" dirty="0"/>
              <a:t>, </a:t>
            </a:r>
            <a:r>
              <a:rPr lang="ru-RU" sz="2400" dirty="0" err="1"/>
              <a:t>усунення</a:t>
            </a:r>
            <a:r>
              <a:rPr lang="ru-RU" sz="2400" dirty="0"/>
              <a:t> </a:t>
            </a:r>
            <a:r>
              <a:rPr lang="ru-RU" sz="2400" dirty="0" err="1"/>
              <a:t>явищ</a:t>
            </a:r>
            <a:r>
              <a:rPr lang="ru-RU" sz="2400" dirty="0"/>
              <a:t>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загрожують</a:t>
            </a:r>
            <a:r>
              <a:rPr lang="ru-RU" sz="2400" dirty="0"/>
              <a:t> </a:t>
            </a:r>
            <a:r>
              <a:rPr lang="ru-RU" sz="2400" dirty="0" err="1"/>
              <a:t>життю</a:t>
            </a:r>
            <a:r>
              <a:rPr lang="ru-RU" sz="2400" dirty="0"/>
              <a:t>, </a:t>
            </a:r>
            <a:r>
              <a:rPr lang="ru-RU" sz="2400" dirty="0" err="1"/>
              <a:t>полегшення</a:t>
            </a:r>
            <a:r>
              <a:rPr lang="ru-RU" sz="2400" dirty="0"/>
              <a:t> </a:t>
            </a:r>
            <a:r>
              <a:rPr lang="ru-RU" sz="2400" dirty="0" err="1"/>
              <a:t>страждань</a:t>
            </a:r>
            <a:r>
              <a:rPr lang="ru-RU" sz="2400" dirty="0"/>
              <a:t> і </a:t>
            </a:r>
            <a:r>
              <a:rPr lang="ru-RU" sz="2400" dirty="0" err="1"/>
              <a:t>підготовку</a:t>
            </a:r>
            <a:r>
              <a:rPr lang="ru-RU" sz="2400" dirty="0"/>
              <a:t> </a:t>
            </a:r>
            <a:r>
              <a:rPr lang="ru-RU" sz="2400" dirty="0" err="1"/>
              <a:t>потерпілого</a:t>
            </a:r>
            <a:r>
              <a:rPr lang="ru-RU" sz="2400" dirty="0"/>
              <a:t> для </a:t>
            </a:r>
            <a:r>
              <a:rPr lang="ru-RU" sz="2400" dirty="0" err="1"/>
              <a:t>відправлення</a:t>
            </a:r>
            <a:r>
              <a:rPr lang="ru-RU" sz="2400" dirty="0"/>
              <a:t> до </a:t>
            </a:r>
            <a:r>
              <a:rPr lang="ru-RU" sz="2400" dirty="0" err="1"/>
              <a:t>лікувально-профілактичного</a:t>
            </a:r>
            <a:r>
              <a:rPr lang="ru-RU" sz="2400" dirty="0"/>
              <a:t> закладу, </a:t>
            </a:r>
            <a:r>
              <a:rPr lang="ru-RU" sz="2400" dirty="0" err="1"/>
              <a:t>що</a:t>
            </a:r>
            <a:r>
              <a:rPr lang="ru-RU" sz="2400" dirty="0"/>
              <a:t> </a:t>
            </a:r>
            <a:r>
              <a:rPr lang="ru-RU" sz="2400" dirty="0" err="1"/>
              <a:t>здійснюються</a:t>
            </a:r>
            <a:r>
              <a:rPr lang="ru-RU" sz="2400" dirty="0"/>
              <a:t> в </a:t>
            </a:r>
            <a:r>
              <a:rPr lang="ru-RU" sz="2400" dirty="0" err="1"/>
              <a:t>разі</a:t>
            </a:r>
            <a:r>
              <a:rPr lang="ru-RU" sz="2400" dirty="0"/>
              <a:t> </a:t>
            </a:r>
            <a:r>
              <a:rPr lang="ru-RU" sz="2400" dirty="0" err="1"/>
              <a:t>нещасних</a:t>
            </a:r>
            <a:r>
              <a:rPr lang="ru-RU" sz="2400" dirty="0"/>
              <a:t> </a:t>
            </a:r>
            <a:r>
              <a:rPr lang="ru-RU" sz="2400" dirty="0" err="1"/>
              <a:t>випадків</a:t>
            </a:r>
            <a:r>
              <a:rPr lang="ru-RU" sz="2400" dirty="0"/>
              <a:t> і </a:t>
            </a:r>
            <a:r>
              <a:rPr lang="ru-RU" sz="2400" dirty="0" err="1"/>
              <a:t>раптових</a:t>
            </a:r>
            <a:r>
              <a:rPr lang="ru-RU" sz="2400" dirty="0"/>
              <a:t> </a:t>
            </a:r>
            <a:r>
              <a:rPr lang="ru-RU" sz="2400" dirty="0" err="1"/>
              <a:t>захворювань</a:t>
            </a:r>
            <a:r>
              <a:rPr lang="ru-RU" sz="2400" dirty="0"/>
              <a:t>.</a:t>
            </a:r>
            <a:endParaRPr lang="ru-UA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2D6293-E202-4CCE-BBB9-95430E8DA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424" y="3842727"/>
            <a:ext cx="4782983" cy="284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80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A6F19F-449D-4AB2-99C2-D01416B77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92335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Основними</a:t>
            </a:r>
            <a:r>
              <a:rPr lang="ru-RU" b="1" dirty="0"/>
              <a:t> </a:t>
            </a:r>
            <a:r>
              <a:rPr lang="ru-RU" b="1" dirty="0" err="1"/>
              <a:t>завданнями</a:t>
            </a:r>
            <a:r>
              <a:rPr lang="ru-RU" b="1" dirty="0"/>
              <a:t> </a:t>
            </a:r>
            <a:r>
              <a:rPr lang="ru-RU" dirty="0" err="1"/>
              <a:t>вивчення</a:t>
            </a:r>
            <a:r>
              <a:rPr lang="ru-RU" dirty="0"/>
              <a:t> </a:t>
            </a:r>
            <a:r>
              <a:rPr lang="ru-RU" dirty="0" err="1"/>
              <a:t>дисципліни</a:t>
            </a:r>
            <a:r>
              <a:rPr lang="ru-RU" dirty="0"/>
              <a:t> «</a:t>
            </a:r>
            <a:r>
              <a:rPr lang="ru-RU" dirty="0" err="1"/>
              <a:t>Домедична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r>
              <a:rPr lang="ru-RU" dirty="0"/>
              <a:t>» є:</a:t>
            </a:r>
            <a:br>
              <a:rPr lang="ru-RU" dirty="0"/>
            </a:br>
            <a:endParaRPr lang="ru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5280B7E-01AC-47BC-BF71-75662A48C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289" y="1869327"/>
            <a:ext cx="11922711" cy="4593617"/>
          </a:xfrm>
        </p:spPr>
        <p:txBody>
          <a:bodyPr>
            <a:noAutofit/>
          </a:bodyPr>
          <a:lstStyle/>
          <a:p>
            <a:r>
              <a:rPr lang="uk-UA" sz="2400" dirty="0"/>
              <a:t>– виховання у студентів культури здоров’я як частини загальнолюдської культури;</a:t>
            </a:r>
            <a:endParaRPr lang="ru-UA" sz="2400" dirty="0"/>
          </a:p>
          <a:p>
            <a:r>
              <a:rPr lang="uk-UA" sz="2400" dirty="0"/>
              <a:t>– оволодіння знаннями, вміннями та навичками щодо забезпечення повного та своєчасного проведення серцево-легеневої реанімації, зупинки кровотечі;</a:t>
            </a:r>
            <a:endParaRPr lang="ru-UA" sz="2400" dirty="0"/>
          </a:p>
          <a:p>
            <a:r>
              <a:rPr lang="uk-UA" sz="2400" dirty="0"/>
              <a:t>– оволодіння навичками щодо накладання пов'язок та транспортної іммобілізації постраждалим із метою збереження їм життя;</a:t>
            </a:r>
            <a:endParaRPr lang="ru-UA" sz="2400" dirty="0"/>
          </a:p>
          <a:p>
            <a:r>
              <a:rPr lang="uk-UA" sz="2400" dirty="0"/>
              <a:t>– навчання знанням про причини, ознаки, заходи та методів надання </a:t>
            </a:r>
            <a:r>
              <a:rPr lang="uk-UA" sz="2400" dirty="0" err="1"/>
              <a:t>домедичної</a:t>
            </a:r>
            <a:r>
              <a:rPr lang="uk-UA" sz="2400" dirty="0"/>
              <a:t> допомоги при травмах та невідкладних станах;</a:t>
            </a:r>
            <a:endParaRPr lang="ru-UA" sz="2400" dirty="0"/>
          </a:p>
          <a:p>
            <a:r>
              <a:rPr lang="uk-UA" sz="2400" dirty="0"/>
              <a:t>– оволодіння знаннями про основи асептики і антисептики;</a:t>
            </a:r>
            <a:endParaRPr lang="ru-UA" sz="2400" dirty="0"/>
          </a:p>
          <a:p>
            <a:r>
              <a:rPr lang="uk-UA" sz="2400" dirty="0"/>
              <a:t>– оволодіння правилам безпечної поведінки у різних небезпечних ситуаціях природного, техногенного та соціального характеру.</a:t>
            </a: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2294835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A4A6EF-E70F-4410-B50C-2F64462EA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4604" y="192335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Невідкладна</a:t>
            </a:r>
            <a:r>
              <a:rPr lang="ru-RU" dirty="0"/>
              <a:t> </a:t>
            </a:r>
            <a:r>
              <a:rPr lang="ru-RU" dirty="0" err="1"/>
              <a:t>медична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різною</a:t>
            </a:r>
            <a:r>
              <a:rPr lang="ru-RU" dirty="0"/>
              <a:t>; у </a:t>
            </a:r>
            <a:r>
              <a:rPr lang="ru-RU" dirty="0" err="1"/>
              <a:t>залежності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того,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надає</a:t>
            </a:r>
            <a:r>
              <a:rPr lang="ru-RU" dirty="0"/>
              <a:t>, </a:t>
            </a:r>
            <a:r>
              <a:rPr lang="ru-RU" dirty="0" err="1"/>
              <a:t>розрізняють</a:t>
            </a:r>
            <a:r>
              <a:rPr lang="ru-RU" dirty="0"/>
              <a:t>:</a:t>
            </a:r>
            <a:endParaRPr lang="ru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C74794B-EF43-4047-B0CB-06941C627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799" y="1775535"/>
            <a:ext cx="8300621" cy="435893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•	</a:t>
            </a:r>
            <a:r>
              <a:rPr lang="ru-RU" sz="2400" dirty="0"/>
              <a:t>першу </a:t>
            </a:r>
            <a:r>
              <a:rPr lang="ru-RU" sz="2400" dirty="0" err="1"/>
              <a:t>медичну</a:t>
            </a:r>
            <a:r>
              <a:rPr lang="ru-RU" sz="2400" dirty="0"/>
              <a:t> </a:t>
            </a:r>
            <a:r>
              <a:rPr lang="ru-RU" sz="2400" dirty="0" err="1"/>
              <a:t>некваліфіковану</a:t>
            </a:r>
            <a:r>
              <a:rPr lang="ru-RU" sz="2400" dirty="0"/>
              <a:t> </a:t>
            </a:r>
            <a:r>
              <a:rPr lang="ru-RU" sz="2400" dirty="0" err="1"/>
              <a:t>допомогу</a:t>
            </a:r>
            <a:r>
              <a:rPr lang="ru-RU" sz="2400" dirty="0"/>
              <a:t> (</a:t>
            </a:r>
            <a:r>
              <a:rPr lang="ru-RU" sz="2400" dirty="0" err="1"/>
              <a:t>домедичну</a:t>
            </a:r>
            <a:r>
              <a:rPr lang="ru-RU" sz="2400" dirty="0"/>
              <a:t> </a:t>
            </a:r>
            <a:r>
              <a:rPr lang="ru-RU" sz="2400" dirty="0" err="1"/>
              <a:t>допомогу</a:t>
            </a:r>
            <a:r>
              <a:rPr lang="ru-RU" sz="2400" dirty="0"/>
              <a:t>), яка </a:t>
            </a:r>
            <a:r>
              <a:rPr lang="ru-RU" sz="2400" dirty="0" err="1"/>
              <a:t>здійснюється</a:t>
            </a:r>
            <a:r>
              <a:rPr lang="ru-RU" sz="2400" dirty="0"/>
              <a:t> не </a:t>
            </a:r>
            <a:r>
              <a:rPr lang="ru-RU" sz="2400" dirty="0" err="1"/>
              <a:t>медичним</a:t>
            </a:r>
            <a:r>
              <a:rPr lang="ru-RU" sz="2400" dirty="0"/>
              <a:t> </a:t>
            </a:r>
            <a:r>
              <a:rPr lang="ru-RU" sz="2400" dirty="0" err="1"/>
              <a:t>працівником</a:t>
            </a:r>
            <a:r>
              <a:rPr lang="ru-RU" sz="2400" dirty="0"/>
              <a:t>, </a:t>
            </a:r>
            <a:r>
              <a:rPr lang="ru-RU" sz="2400" dirty="0" err="1"/>
              <a:t>який</a:t>
            </a:r>
            <a:r>
              <a:rPr lang="ru-RU" sz="2400" dirty="0"/>
              <a:t> часто не </a:t>
            </a:r>
            <a:r>
              <a:rPr lang="ru-RU" sz="2400" dirty="0" err="1"/>
              <a:t>має</a:t>
            </a:r>
            <a:r>
              <a:rPr lang="ru-RU" sz="2400" dirty="0"/>
              <a:t> </a:t>
            </a:r>
            <a:r>
              <a:rPr lang="ru-RU" sz="2400" dirty="0" err="1"/>
              <a:t>необхідних</a:t>
            </a:r>
            <a:r>
              <a:rPr lang="ru-RU" sz="2400" dirty="0"/>
              <a:t> </a:t>
            </a:r>
            <a:r>
              <a:rPr lang="ru-RU" sz="2400" dirty="0" err="1"/>
              <a:t>засобів</a:t>
            </a:r>
            <a:r>
              <a:rPr lang="ru-RU" sz="2400" dirty="0"/>
              <a:t> та </a:t>
            </a:r>
            <a:r>
              <a:rPr lang="ru-RU" sz="2400" dirty="0" err="1"/>
              <a:t>медикаментів</a:t>
            </a:r>
            <a:r>
              <a:rPr lang="ru-RU" sz="2400" dirty="0"/>
              <a:t>;</a:t>
            </a:r>
          </a:p>
          <a:p>
            <a:r>
              <a:rPr lang="ru-RU" sz="2400" dirty="0"/>
              <a:t>•	першу </a:t>
            </a:r>
            <a:r>
              <a:rPr lang="ru-RU" sz="2400" dirty="0" err="1"/>
              <a:t>медичну</a:t>
            </a:r>
            <a:r>
              <a:rPr lang="ru-RU" sz="2400" dirty="0"/>
              <a:t> </a:t>
            </a:r>
            <a:r>
              <a:rPr lang="ru-RU" sz="2400" dirty="0" err="1"/>
              <a:t>кваліфіковану</a:t>
            </a:r>
            <a:r>
              <a:rPr lang="ru-RU" sz="2400" dirty="0"/>
              <a:t> (</a:t>
            </a:r>
            <a:r>
              <a:rPr lang="ru-RU" sz="2400" dirty="0" err="1"/>
              <a:t>долікарську</a:t>
            </a:r>
            <a:r>
              <a:rPr lang="ru-RU" sz="2400" dirty="0"/>
              <a:t>) </a:t>
            </a:r>
            <a:r>
              <a:rPr lang="ru-RU" sz="2400" dirty="0" err="1"/>
              <a:t>допомогу</a:t>
            </a:r>
            <a:r>
              <a:rPr lang="ru-RU" sz="2400" dirty="0"/>
              <a:t>, яка </a:t>
            </a:r>
            <a:r>
              <a:rPr lang="ru-RU" sz="2400" dirty="0" err="1"/>
              <a:t>здійснюється</a:t>
            </a:r>
            <a:r>
              <a:rPr lang="ru-RU" sz="2400" dirty="0"/>
              <a:t> </a:t>
            </a:r>
            <a:r>
              <a:rPr lang="ru-RU" sz="2400" dirty="0" err="1"/>
              <a:t>медичним</a:t>
            </a:r>
            <a:r>
              <a:rPr lang="ru-RU" sz="2400" dirty="0"/>
              <a:t> </a:t>
            </a:r>
            <a:r>
              <a:rPr lang="ru-RU" sz="2400" dirty="0" err="1"/>
              <a:t>працівником</a:t>
            </a:r>
            <a:r>
              <a:rPr lang="ru-RU" sz="2400" dirty="0"/>
              <a:t>, </a:t>
            </a:r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пройшов</a:t>
            </a:r>
            <a:r>
              <a:rPr lang="ru-RU" sz="2400" dirty="0"/>
              <a:t> </a:t>
            </a:r>
            <a:r>
              <a:rPr lang="ru-RU" sz="2400" dirty="0" err="1"/>
              <a:t>спеціальну</a:t>
            </a:r>
            <a:r>
              <a:rPr lang="ru-RU" sz="2400" dirty="0"/>
              <a:t> </a:t>
            </a:r>
            <a:r>
              <a:rPr lang="ru-RU" sz="2400" dirty="0" err="1"/>
              <a:t>підготовку</a:t>
            </a:r>
            <a:r>
              <a:rPr lang="ru-RU" sz="2400" dirty="0"/>
              <a:t> з </a:t>
            </a:r>
            <a:r>
              <a:rPr lang="ru-RU" sz="2400" dirty="0" err="1"/>
              <a:t>надання</a:t>
            </a:r>
            <a:r>
              <a:rPr lang="ru-RU" sz="2400" dirty="0"/>
              <a:t> </a:t>
            </a:r>
            <a:r>
              <a:rPr lang="ru-RU" sz="2400" dirty="0" err="1"/>
              <a:t>першої</a:t>
            </a:r>
            <a:r>
              <a:rPr lang="ru-RU" sz="2400" dirty="0"/>
              <a:t> </a:t>
            </a:r>
            <a:r>
              <a:rPr lang="ru-RU" sz="2400" dirty="0" err="1"/>
              <a:t>допомоги</a:t>
            </a:r>
            <a:r>
              <a:rPr lang="ru-RU" sz="2400" dirty="0"/>
              <a:t> (фельдшер, </a:t>
            </a:r>
            <a:r>
              <a:rPr lang="ru-RU" sz="2400" dirty="0" err="1"/>
              <a:t>медична</a:t>
            </a:r>
            <a:r>
              <a:rPr lang="ru-RU" sz="2400" dirty="0"/>
              <a:t> сестра, лаборант, </a:t>
            </a:r>
            <a:r>
              <a:rPr lang="ru-RU" sz="2400" dirty="0" err="1"/>
              <a:t>зубний</a:t>
            </a:r>
            <a:r>
              <a:rPr lang="ru-RU" sz="2400" dirty="0"/>
              <a:t> </a:t>
            </a:r>
            <a:r>
              <a:rPr lang="ru-RU" sz="2400" dirty="0" err="1"/>
              <a:t>технік</a:t>
            </a:r>
            <a:r>
              <a:rPr lang="ru-RU" sz="2400" dirty="0"/>
              <a:t> і т. д.);</a:t>
            </a:r>
          </a:p>
          <a:p>
            <a:r>
              <a:rPr lang="ru-RU" sz="2400" dirty="0"/>
              <a:t>•	першу </a:t>
            </a:r>
            <a:r>
              <a:rPr lang="ru-RU" sz="2400" dirty="0" err="1"/>
              <a:t>лікарську</a:t>
            </a:r>
            <a:r>
              <a:rPr lang="ru-RU" sz="2400" dirty="0"/>
              <a:t> </a:t>
            </a:r>
            <a:r>
              <a:rPr lang="ru-RU" sz="2400" dirty="0" err="1"/>
              <a:t>медичну</a:t>
            </a:r>
            <a:r>
              <a:rPr lang="ru-RU" sz="2400" dirty="0"/>
              <a:t> </a:t>
            </a:r>
            <a:r>
              <a:rPr lang="ru-RU" sz="2400" dirty="0" err="1"/>
              <a:t>допомогу</a:t>
            </a:r>
            <a:r>
              <a:rPr lang="ru-RU" sz="2400" dirty="0"/>
              <a:t>, яка </a:t>
            </a:r>
            <a:r>
              <a:rPr lang="ru-RU" sz="2400" dirty="0" err="1"/>
              <a:t>здійснюється</a:t>
            </a:r>
            <a:r>
              <a:rPr lang="ru-RU" sz="2400" dirty="0"/>
              <a:t> </a:t>
            </a:r>
            <a:r>
              <a:rPr lang="ru-RU" sz="2400" dirty="0" err="1"/>
              <a:t>лікарем</a:t>
            </a:r>
            <a:r>
              <a:rPr lang="ru-RU" sz="2400" dirty="0"/>
              <a:t>, </a:t>
            </a:r>
            <a:r>
              <a:rPr lang="ru-RU" sz="2400" dirty="0" err="1"/>
              <a:t>який</a:t>
            </a:r>
            <a:r>
              <a:rPr lang="ru-RU" sz="2400" dirty="0"/>
              <a:t> </a:t>
            </a:r>
            <a:r>
              <a:rPr lang="ru-RU" sz="2400" dirty="0" err="1"/>
              <a:t>має</a:t>
            </a:r>
            <a:r>
              <a:rPr lang="ru-RU" sz="2400" dirty="0"/>
              <a:t> у </a:t>
            </a:r>
            <a:r>
              <a:rPr lang="ru-RU" sz="2400" dirty="0" err="1"/>
              <a:t>своєму</a:t>
            </a:r>
            <a:r>
              <a:rPr lang="ru-RU" sz="2400" dirty="0"/>
              <a:t> </a:t>
            </a:r>
            <a:r>
              <a:rPr lang="ru-RU" sz="2400" dirty="0" err="1"/>
              <a:t>розпорядженні</a:t>
            </a:r>
            <a:r>
              <a:rPr lang="ru-RU" sz="2400" dirty="0"/>
              <a:t> </a:t>
            </a:r>
            <a:r>
              <a:rPr lang="ru-RU" sz="2400" dirty="0" err="1"/>
              <a:t>необхідні</a:t>
            </a:r>
            <a:r>
              <a:rPr lang="ru-RU" sz="2400" dirty="0"/>
              <a:t> </a:t>
            </a:r>
            <a:r>
              <a:rPr lang="ru-RU" sz="2400" dirty="0" err="1"/>
              <a:t>інструменти</a:t>
            </a:r>
            <a:r>
              <a:rPr lang="ru-RU" sz="2400" dirty="0"/>
              <a:t>, </a:t>
            </a:r>
            <a:r>
              <a:rPr lang="ru-RU" sz="2400" dirty="0" err="1"/>
              <a:t>апарати</a:t>
            </a:r>
            <a:r>
              <a:rPr lang="ru-RU" sz="2400" dirty="0"/>
              <a:t>, </a:t>
            </a:r>
            <a:r>
              <a:rPr lang="ru-RU" sz="2400" dirty="0" err="1"/>
              <a:t>медикаменти</a:t>
            </a:r>
            <a:r>
              <a:rPr lang="ru-RU" sz="2400" dirty="0"/>
              <a:t>, кров та </a:t>
            </a:r>
            <a:r>
              <a:rPr lang="ru-RU" sz="2400" dirty="0" err="1"/>
              <a:t>кровозамінники</a:t>
            </a:r>
            <a:r>
              <a:rPr lang="ru-RU" sz="2400" dirty="0"/>
              <a:t> та </a:t>
            </a:r>
            <a:r>
              <a:rPr lang="ru-RU" sz="2400" dirty="0" err="1"/>
              <a:t>інше</a:t>
            </a:r>
            <a:r>
              <a:rPr lang="ru-RU" sz="2400" dirty="0"/>
              <a:t>.</a:t>
            </a:r>
          </a:p>
          <a:p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052C66-3A4E-4000-88E5-A7E30E127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0420" y="1775535"/>
            <a:ext cx="3731580" cy="371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46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DA708F-ED71-4E48-BB18-F74A0F988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439" y="227846"/>
            <a:ext cx="7729728" cy="1188720"/>
          </a:xfrm>
        </p:spPr>
        <p:txBody>
          <a:bodyPr/>
          <a:lstStyle/>
          <a:p>
            <a:r>
              <a:rPr lang="ru-RU" dirty="0"/>
              <a:t>Перша </a:t>
            </a:r>
            <a:r>
              <a:rPr lang="ru-RU" dirty="0" err="1"/>
              <a:t>медична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r>
              <a:rPr lang="ru-RU" dirty="0"/>
              <a:t> (&lt;30 </a:t>
            </a:r>
            <a:r>
              <a:rPr lang="ru-RU" dirty="0" err="1"/>
              <a:t>хв</a:t>
            </a:r>
            <a:r>
              <a:rPr lang="ru-RU" dirty="0"/>
              <a:t>.)</a:t>
            </a:r>
            <a:r>
              <a:rPr lang="uk-UA" dirty="0"/>
              <a:t>:</a:t>
            </a:r>
            <a:endParaRPr lang="ru-UA" dirty="0"/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27CBE0EA-D282-4A23-AFC7-5831226D4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17" y="1620529"/>
            <a:ext cx="11982013" cy="72659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Першу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особи,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трапився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нещасний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раптово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тяжкий стан,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загрожує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F26BFC6-CF0E-49BE-96FE-E55CC2D82FA2}"/>
              </a:ext>
            </a:extLst>
          </p:cNvPr>
          <p:cNvSpPr/>
          <p:nvPr/>
        </p:nvSpPr>
        <p:spPr>
          <a:xfrm>
            <a:off x="287045" y="2802719"/>
            <a:ext cx="65842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Врятування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хворих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вражаючих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небезпечних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вивезення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себе: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Врятування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хворого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призвести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Заходи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асфіксією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Тимчасова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кровотечі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Накладення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асептичної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E2604D6-3C1D-4538-982E-2B268033E71D}"/>
              </a:ext>
            </a:extLst>
          </p:cNvPr>
          <p:cNvSpPr/>
          <p:nvPr/>
        </p:nvSpPr>
        <p:spPr>
          <a:xfrm>
            <a:off x="7007439" y="3228041"/>
            <a:ext cx="4666696" cy="2248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800"/>
              </a:lnSpc>
              <a:spcAft>
                <a:spcPts val="600"/>
              </a:spcAft>
            </a:pPr>
            <a:r>
              <a:rPr lang="uk-UA" b="1" spc="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Основні принципи надання </a:t>
            </a:r>
            <a:r>
              <a:rPr lang="ru-RU" b="1" spc="6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домедичної</a:t>
            </a:r>
            <a:r>
              <a:rPr lang="uk-UA" b="1" spc="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допомоги</a:t>
            </a:r>
            <a:r>
              <a:rPr lang="uk-UA" spc="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ts val="1800"/>
              </a:lnSpc>
              <a:spcAft>
                <a:spcPts val="9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pc="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правильність і доцільність (якщо ви не впевнені в своїх діях – краще утриматись; головне правило </a:t>
            </a:r>
            <a:r>
              <a:rPr lang="ru-RU" spc="6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домедично</a:t>
            </a:r>
            <a:r>
              <a:rPr lang="uk-UA" spc="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 допомоги – не нашкодити);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ts val="1800"/>
              </a:lnSpc>
              <a:spcAft>
                <a:spcPts val="9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pc="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швидкість;</a:t>
            </a:r>
            <a:endParaRPr lang="ru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ts val="18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uk-UA" spc="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продуманість, рішучість, спокій.</a:t>
            </a:r>
            <a:endParaRPr lang="ru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05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405A13-8745-4FA5-A4D1-38D8584F5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785" y="174579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Існує</a:t>
            </a:r>
            <a:r>
              <a:rPr lang="ru-RU" dirty="0"/>
              <a:t>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протипоказань</a:t>
            </a:r>
            <a:r>
              <a:rPr lang="ru-RU" dirty="0"/>
              <a:t> до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домеичної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потерпілому</a:t>
            </a:r>
            <a:r>
              <a:rPr lang="ru-RU" dirty="0"/>
              <a:t>, ось </a:t>
            </a:r>
            <a:r>
              <a:rPr lang="ru-RU" dirty="0" err="1"/>
              <a:t>деякі</a:t>
            </a:r>
            <a:r>
              <a:rPr lang="ru-RU" dirty="0"/>
              <a:t> з них:</a:t>
            </a:r>
            <a:endParaRPr lang="ru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DEF98C0-01DF-4D3C-96AF-46722EEE9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963" y="1615736"/>
            <a:ext cx="11419643" cy="5067685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dirty="0"/>
              <a:t>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аваріях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завалах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намагайтеся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дістати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потерпілого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додасте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травм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погіршите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непритомності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намагайтеся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западанню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язика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витягти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назовні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Просто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переверніть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ознобі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намагайтеся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зігріти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загортайте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ковдрами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обкладайте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грілками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опіків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кидайтеся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змащувати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маслом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жирним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кремом. Перше,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охолодити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обпалену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судомному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нападі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намагайтеся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розтискати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зуби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потерпілому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вставляючи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ними будь-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71012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7E76CD-E61B-4277-8EA6-838B7E596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666" y="221943"/>
            <a:ext cx="11780668" cy="1531974"/>
          </a:xfrm>
        </p:spPr>
        <p:txBody>
          <a:bodyPr>
            <a:normAutofit/>
          </a:bodyPr>
          <a:lstStyle/>
          <a:p>
            <a:r>
              <a:rPr lang="ru-RU" dirty="0"/>
              <a:t>При </a:t>
            </a:r>
            <a:r>
              <a:rPr lang="ru-RU" dirty="0" err="1"/>
              <a:t>наданні</a:t>
            </a:r>
            <a:r>
              <a:rPr lang="ru-RU" dirty="0"/>
              <a:t> </a:t>
            </a:r>
            <a:r>
              <a:rPr lang="ru-RU" dirty="0" err="1"/>
              <a:t>домедичної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 </a:t>
            </a:r>
            <a:r>
              <a:rPr lang="ru-RU" dirty="0" err="1"/>
              <a:t>захистити</a:t>
            </a:r>
            <a:r>
              <a:rPr lang="ru-RU" dirty="0"/>
              <a:t> себе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інфекційних</a:t>
            </a:r>
            <a:r>
              <a:rPr lang="ru-RU" dirty="0"/>
              <a:t> </a:t>
            </a:r>
            <a:r>
              <a:rPr lang="ru-RU" dirty="0" err="1"/>
              <a:t>захворювань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небезпек</a:t>
            </a:r>
            <a:r>
              <a:rPr lang="ru-RU" dirty="0"/>
              <a:t>. </a:t>
            </a:r>
            <a:endParaRPr lang="ru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21377E5-C814-448D-9CA7-8D5932D4B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654" y="2130641"/>
            <a:ext cx="11888680" cy="472735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захистити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себе,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домедичної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перевіряйте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небезпек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загрозу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вашу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безпеку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перш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наближатися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хворої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пораненої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Перевіряйте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потерпілого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пульс,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дихання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свідомість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Уникайте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прямого контакту з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кров'ю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блювотними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масами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біологічними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рідинами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Одягайте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захисне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спорядження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нітрилові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вінілові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рукавички.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Мийте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руки водою з милом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обробляйте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антисептиком перед і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відразу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домедичної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Викликайте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швидку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потерпілий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потребує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негайної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180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5C92A3-C138-4D30-A6D9-33FF609C1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035" y="236723"/>
            <a:ext cx="7729728" cy="1188720"/>
          </a:xfrm>
        </p:spPr>
        <p:txBody>
          <a:bodyPr/>
          <a:lstStyle/>
          <a:p>
            <a:r>
              <a:rPr lang="uk-UA" b="1" dirty="0"/>
              <a:t>Основні групи заходів</a:t>
            </a:r>
            <a:r>
              <a:rPr lang="ru-RU" b="1" dirty="0"/>
              <a:t>:</a:t>
            </a:r>
            <a:endParaRPr lang="ru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83D2009-8882-43A0-93F1-9CC65A975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854" y="1859872"/>
            <a:ext cx="11844291" cy="5007006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Домедична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Негайне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ушкоджуючих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струм,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температура,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здавлення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вагою)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постраждалого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умов,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витягання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води,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палаючого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накопичились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отруйні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гази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домедичної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постраждалому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характеру та виду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нещасного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раптового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кровотечі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накладання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рану,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штучне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дихання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протиотрути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доставки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хворого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постраждалого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061755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ECEAF9-0939-4E1F-A835-7D5655FA6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2460" y="289990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 </a:t>
            </a:r>
            <a:r>
              <a:rPr lang="ru-RU" dirty="0" err="1"/>
              <a:t>наданні</a:t>
            </a:r>
            <a:r>
              <a:rPr lang="ru-RU" dirty="0"/>
              <a:t> </a:t>
            </a:r>
            <a:r>
              <a:rPr lang="ru-RU" dirty="0" err="1"/>
              <a:t>домедичної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дотримуватися</a:t>
            </a:r>
            <a:r>
              <a:rPr lang="ru-RU" dirty="0"/>
              <a:t> </a:t>
            </a:r>
            <a:r>
              <a:rPr lang="ru-RU" dirty="0" err="1"/>
              <a:t>наступних</a:t>
            </a:r>
            <a:r>
              <a:rPr lang="ru-RU" dirty="0"/>
              <a:t> </a:t>
            </a:r>
            <a:r>
              <a:rPr lang="ru-RU" dirty="0" err="1"/>
              <a:t>принципів</a:t>
            </a:r>
            <a:r>
              <a:rPr lang="ru-RU" dirty="0"/>
              <a:t>:</a:t>
            </a:r>
            <a:endParaRPr lang="ru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7FB995C-4DD3-4533-8274-2832F4904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669002"/>
            <a:ext cx="12192000" cy="5188998"/>
          </a:xfrm>
        </p:spPr>
        <p:txBody>
          <a:bodyPr>
            <a:normAutofit/>
          </a:bodyPr>
          <a:lstStyle/>
          <a:p>
            <a:r>
              <a:rPr lang="ru-RU" dirty="0"/>
              <a:t>•	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будь-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 за все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(103)!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доцільними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обміркованими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рішучими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швидкими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зосередженими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Перш за все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з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ушкоджуючих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витягти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води,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палаючого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накопичилися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гази,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погасити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палаючий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правильно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постраждалого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На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огляду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постраждалого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послідовність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З'ясовують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виходячи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ними.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першу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готують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постраждалого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Організують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постраждалого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заклад.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Доглядають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постраждалим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хворим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відправлення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лікувальний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заклад.</a:t>
            </a:r>
          </a:p>
        </p:txBody>
      </p:sp>
    </p:spTree>
    <p:extLst>
      <p:ext uri="{BB962C8B-B14F-4D97-AF65-F5344CB8AC3E}">
        <p14:creationId xmlns:p14="http://schemas.microsoft.com/office/powerpoint/2010/main" val="2989498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17AC4D8-D38D-4627-B1D4-6758ADE62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48436"/>
            <a:ext cx="12192000" cy="50411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Непритомність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тяжкій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ураженні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струмом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утопленні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ядусі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отруєнні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ряді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знепритомніти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(стан, коли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постраждалий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лежить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нерухомо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реагує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Непритомність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головного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прямому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ушкодженні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крововилив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електротравма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кровопостачання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крововтрата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тяжке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припиненні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ядуха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втоплення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здавлювання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вагою);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неспроможності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збагачуватися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киснем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отруєння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речовин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діабеті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лихоманці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переохолодженні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перегріванні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гіпотермія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удар,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гіпертермія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ряді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6CCA1E8-978F-4A34-B294-147EF2F69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4604" y="139069"/>
            <a:ext cx="7729728" cy="1188720"/>
          </a:xfrm>
        </p:spPr>
        <p:txBody>
          <a:bodyPr/>
          <a:lstStyle/>
          <a:p>
            <a:r>
              <a:rPr lang="uk-UA" b="1" dirty="0"/>
              <a:t>Виявлення </a:t>
            </a:r>
            <a:r>
              <a:rPr lang="uk-UA" b="1"/>
              <a:t>ознак життя</a:t>
            </a:r>
            <a:r>
              <a:rPr lang="ru-RU" b="1"/>
              <a:t>: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6023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75A139B-2443-4DBC-BCBD-3F8563D1E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36" y="62144"/>
            <a:ext cx="12002728" cy="67958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Ознаками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є:</a:t>
            </a:r>
          </a:p>
          <a:p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серцебиття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Серцебиття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рукою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вухом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грудини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пульсу 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артеріях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Пульс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шиї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(сонна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ділянці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променевозап'ясткового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суглоба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променева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паху (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стегнова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артерія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дихання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Дихання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грудної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клітки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живота,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зволоженням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дзеркала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прикладають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носа та рота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постраждалого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шматочка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бинта,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підносять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носових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отворів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зіниць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око пучком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світла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ліхтариком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то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спостерігається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звуження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зіниць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позитивна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зіниці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денному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освітленні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перевірити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так: на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деякий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закривають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око рукою,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відводять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руку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убік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помітно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звуження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зіниці</a:t>
            </a:r>
            <a:r>
              <a:rPr lang="ru-RU" sz="2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1998537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илка">
  <a:themeElements>
    <a:clrScheme name="Поси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и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и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Посилка</Template>
  <TotalTime>209</TotalTime>
  <Words>457</Words>
  <Application>Microsoft Office PowerPoint</Application>
  <PresentationFormat>Широкий екран</PresentationFormat>
  <Paragraphs>77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Corbel</vt:lpstr>
      <vt:lpstr>Gill Sans MT</vt:lpstr>
      <vt:lpstr>Symbol</vt:lpstr>
      <vt:lpstr>Times New Roman</vt:lpstr>
      <vt:lpstr>Посилка</vt:lpstr>
      <vt:lpstr>Вступ. Предмет курсу «Домедична допомога» як навчальна дисципліна</vt:lpstr>
      <vt:lpstr>Мета навчальної дисципліни «Домедичної допомоги»:</vt:lpstr>
      <vt:lpstr>Предметом вивчення навчальної дисципліни «Домедична Допомога» є </vt:lpstr>
      <vt:lpstr>Основними завданнями вивчення дисципліни «Домедична допомога» є: </vt:lpstr>
      <vt:lpstr>Невідкладна медична допомога може бути різною; у залежності від того, хто її надає, розрізняють:</vt:lpstr>
      <vt:lpstr>Перша медична допомога (&lt;30 хв.):</vt:lpstr>
      <vt:lpstr>Існує дуже багато протипоказань до надання домеичної допомоги потерпілому, ось деякі з них:</vt:lpstr>
      <vt:lpstr>При наданні домедичної допомоги важливо захистити себе від інфекційних захворювань та інших небезпек. </vt:lpstr>
      <vt:lpstr>Основні групи заходів:</vt:lpstr>
      <vt:lpstr>При наданні домедичної допомоги слід дотримуватися наступних принципів:</vt:lpstr>
      <vt:lpstr>Виявлення ознак життя: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Вступ. Предмет курсу «Домедична допомога» як навчальна дисципліна</dc:title>
  <dc:creator>Vlad</dc:creator>
  <cp:lastModifiedBy>Vlad</cp:lastModifiedBy>
  <cp:revision>15</cp:revision>
  <dcterms:created xsi:type="dcterms:W3CDTF">2023-02-09T16:16:40Z</dcterms:created>
  <dcterms:modified xsi:type="dcterms:W3CDTF">2023-02-09T22:10:37Z</dcterms:modified>
</cp:coreProperties>
</file>