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67AE0A-7418-4B3A-757F-D44E7C17B6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9365731C-086D-F649-7D39-74D5CB4B8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4BD98A9-D8AF-1A68-CD33-3722D4D70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B49-59CA-40F5-B3C5-F81AA38FEA38}" type="datetimeFigureOut">
              <a:rPr lang="uk-UA" smtClean="0"/>
              <a:t>04.06.2023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B298D8B-BB70-3618-4EF0-15A8CF5C4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8E8D872-F617-A9F9-5AC0-070DDA3AC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6D37-A844-4CF1-84A5-C6F7173D2A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499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A814CC-7D5B-1FF4-F3D7-F6B12DF40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04D7A69-2185-15EA-1B05-C15A9CCC9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7C04B99-8615-23EC-736A-56C1ABF9F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B49-59CA-40F5-B3C5-F81AA38FEA38}" type="datetimeFigureOut">
              <a:rPr lang="uk-UA" smtClean="0"/>
              <a:t>04.06.2023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1721B28-6F9D-517C-D6F0-B9652BCC6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ADE2836-2E94-0E86-E625-AF04C42A2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6D37-A844-4CF1-84A5-C6F7173D2A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65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6C06FD-E33C-695F-6321-5F49E1B13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861B762-7951-67EA-38FD-6BD1C605C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172FEC38-B890-F4AF-A53E-CB56C6743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B49-59CA-40F5-B3C5-F81AA38FEA38}" type="datetimeFigureOut">
              <a:rPr lang="uk-UA" smtClean="0"/>
              <a:t>04.06.2023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055C46B2-26A1-38CD-DA03-104B71DA1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D5576A3-233A-CD8A-DF1A-6C83BE752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6D37-A844-4CF1-84A5-C6F7173D2A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199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453BCC-B86E-34A5-1FAC-F8C326D90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D2B14FF-E777-D053-F2F3-37DDBEEDA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3DC6033F-CBF9-953A-A167-5B2E39BD8E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F01021A-2733-BF3B-9907-CABD44A62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B49-59CA-40F5-B3C5-F81AA38FEA38}" type="datetimeFigureOut">
              <a:rPr lang="uk-UA" smtClean="0"/>
              <a:t>04.06.2023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DC633C69-3D90-CB40-C7F0-914828526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991C8FE-EB4E-CE45-A95F-0F80BFB23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6D37-A844-4CF1-84A5-C6F7173D2A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965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56C501-3358-AF6F-212F-7411D8D9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0213E3A-9D5D-2C8C-149F-4E0B3E6A7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A4F59C42-E98B-E8B2-346D-50823CF58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24AA6AA2-2E2D-E9A9-7BC3-6C24A3700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8D0407A2-3E5B-38B1-757E-98602EADD9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AD6FD8A9-37DE-D692-280C-CAC276C19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B49-59CA-40F5-B3C5-F81AA38FEA38}" type="datetimeFigureOut">
              <a:rPr lang="uk-UA" smtClean="0"/>
              <a:t>04.06.2023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282C6A84-1C03-846E-B50C-22BB9AC5C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7BB21CC8-EE34-377E-B4E5-298AA853E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6D37-A844-4CF1-84A5-C6F7173D2A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97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697D58-C6C1-D9CB-9FAF-48D546AA8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207AE029-BB17-0DE6-5389-638CBF2B5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B49-59CA-40F5-B3C5-F81AA38FEA38}" type="datetimeFigureOut">
              <a:rPr lang="uk-UA" smtClean="0"/>
              <a:t>04.06.2023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6B4CBA3E-FCA8-C610-45A9-BF6EA9B33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FC04A50F-6E7B-8B0E-A414-1788E4B73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6D37-A844-4CF1-84A5-C6F7173D2A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6218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E4F5DF89-B02D-F2B8-4756-EA152CBC0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B49-59CA-40F5-B3C5-F81AA38FEA38}" type="datetimeFigureOut">
              <a:rPr lang="uk-UA" smtClean="0"/>
              <a:t>04.06.2023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A9FE1C5A-7B1E-6799-E462-F23A79127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C4392A99-080B-B5EF-4882-5E5DEB2B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6D37-A844-4CF1-84A5-C6F7173D2A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682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37D15B-CDBF-2168-732D-67BC37FB5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D826EC1-0446-AA07-E39A-96828D40A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589F908-3032-7077-AFEE-C59DFCA05B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60D1B3D-4A92-CDC4-1E5D-1D73106F7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B49-59CA-40F5-B3C5-F81AA38FEA38}" type="datetimeFigureOut">
              <a:rPr lang="uk-UA" smtClean="0"/>
              <a:t>04.06.2023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A78BCA5-9DB2-793E-9D70-3F25E7922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6F152CA6-C41E-108D-A933-FE3F332EA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6D37-A844-4CF1-84A5-C6F7173D2A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6214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5A55C7-0A98-3839-4A6C-5328372FF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05B7FCD2-982D-D16C-F986-D8F33B6DA3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FEE5611A-EA31-DF3A-A7EC-587B2B73B5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091D436A-2742-AC67-6ED7-FDF327CF7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B49-59CA-40F5-B3C5-F81AA38FEA38}" type="datetimeFigureOut">
              <a:rPr lang="uk-UA" smtClean="0"/>
              <a:t>04.06.2023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272715BF-53BA-5AE4-52DF-62CD8B33E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CBD7321-B043-8B95-31D2-DF1B0E950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6D37-A844-4CF1-84A5-C6F7173D2A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8192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C8297-7940-75C1-43A3-42ABCA6F2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CFDABEAD-D2A3-1250-1B2A-81C2A87FE3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E9372D9-6502-7471-015B-4406DDBEF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B49-59CA-40F5-B3C5-F81AA38FEA38}" type="datetimeFigureOut">
              <a:rPr lang="uk-UA" smtClean="0"/>
              <a:t>04.06.2023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CC09D9B-4011-DD71-2965-6023606ED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5DB3D0A-CF2B-E2E2-A210-DF3FA3F31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6D37-A844-4CF1-84A5-C6F7173D2A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2176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3961F2A4-BD6B-4EE2-2C56-5EE656AB8E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1C80208E-8297-CF8E-7730-FEE20CC32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6D4825B-B7E6-E611-E9D5-8E5175872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C9B49-59CA-40F5-B3C5-F81AA38FEA38}" type="datetimeFigureOut">
              <a:rPr lang="uk-UA" smtClean="0"/>
              <a:t>04.06.2023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DC3D7E37-0D66-ACB5-2D95-CE101F938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181E839-4848-2D78-9BFC-E5F531181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646D37-A844-4CF1-84A5-C6F7173D2A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751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C2112FDF-7621-A257-1B7B-3F09E9BC4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088A33E8-3ADD-FB60-F49A-9252DF608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AF142B5-A28F-E101-1BD5-D24D4EE461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C9B49-59CA-40F5-B3C5-F81AA38FEA38}" type="datetimeFigureOut">
              <a:rPr lang="uk-UA" smtClean="0"/>
              <a:t>04.06.2023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D401893-FDBA-648C-8855-7A99623849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2E8EF21-23C4-BAF5-79AC-041CE5118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46D37-A844-4CF1-84A5-C6F7173D2A9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973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310255" cy="3324946"/>
          </a:xfrm>
        </p:spPr>
        <p:txBody>
          <a:bodyPr/>
          <a:lstStyle/>
          <a:p>
            <a:r>
              <a:rPr lang="uk-UA" dirty="0" smtClean="0"/>
              <a:t>Тема : Демонтаж кондиціонера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1983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336F59-E2B9-AB13-4D48-51EA320312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uk-UA" b="1" i="0" noProof="1">
                <a:solidFill>
                  <a:srgbClr val="222933"/>
                </a:solidFill>
                <a:effectLst/>
                <a:latin typeface="Noto Sans" panose="020B0502040204020203" pitchFamily="34" charset="0"/>
              </a:rPr>
              <a:t>Як проводиться демонтаж кондиціонера</a:t>
            </a:r>
            <a:br>
              <a:rPr lang="uk-UA" b="1" i="0" noProof="1">
                <a:solidFill>
                  <a:srgbClr val="222933"/>
                </a:solidFill>
                <a:effectLst/>
                <a:latin typeface="Noto Sans" panose="020B0502040204020203" pitchFamily="34" charset="0"/>
              </a:rPr>
            </a:br>
            <a:endParaRPr lang="uk-UA" noProof="1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CF47174F-340C-F017-C346-93D7D54257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85958"/>
            <a:ext cx="9144000" cy="1655762"/>
          </a:xfrm>
        </p:spPr>
        <p:txBody>
          <a:bodyPr>
            <a:normAutofit/>
          </a:bodyPr>
          <a:lstStyle/>
          <a:p>
            <a:r>
              <a:rPr lang="uk-UA" sz="3200" noProof="1"/>
              <a:t>за допомогою манометричного колектора та шестигранників, а також зняти холодоагент до зовнішнього блоку кондиціонера</a:t>
            </a:r>
          </a:p>
        </p:txBody>
      </p:sp>
    </p:spTree>
    <p:extLst>
      <p:ext uri="{BB962C8B-B14F-4D97-AF65-F5344CB8AC3E}">
        <p14:creationId xmlns:p14="http://schemas.microsoft.com/office/powerpoint/2010/main" val="39048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E5D31E6-19F4-3EDA-F168-31E40D62CE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920" y="160898"/>
            <a:ext cx="10002520" cy="4014862"/>
          </a:xfrm>
        </p:spPr>
        <p:txBody>
          <a:bodyPr>
            <a:normAutofit/>
          </a:bodyPr>
          <a:lstStyle/>
          <a:p>
            <a:pPr algn="l"/>
            <a:r>
              <a:rPr lang="uk-UA" sz="2400" b="0" i="0" noProof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Демонтаж кондиціонера - не найбільш часта, але затребувана процедура. Виконати перенесення спліт-системи в поодинці важко. Головний недолік процесу - в тому, що він виконується на висоті. </a:t>
            </a:r>
            <a:endParaRPr lang="en-US" sz="2400" b="0" i="0" noProof="1">
              <a:solidFill>
                <a:srgbClr val="222933"/>
              </a:solidFill>
              <a:effectLst/>
              <a:latin typeface="Noto Sans" panose="020B0502040504020204" pitchFamily="34" charset="0"/>
            </a:endParaRPr>
          </a:p>
          <a:p>
            <a:pPr algn="l"/>
            <a:r>
              <a:rPr lang="uk-UA" sz="2400" b="0" i="0" noProof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Як і </a:t>
            </a:r>
            <a:r>
              <a:rPr lang="uk-UA" sz="2400" b="0" i="0" noProof="1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монтаж кондиціонера</a:t>
            </a:r>
            <a:r>
              <a:rPr lang="uk-UA" sz="2400" b="0" i="0" noProof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, процес передбачає роботу одночасно як з внутрішнім, так і зовнішнім блоком. Важливо, щоб процедура виконувалася з особливою акуратністю. В іншому випадку вам доведеться заправляти пристрій холодоагентом.</a:t>
            </a:r>
          </a:p>
          <a:p>
            <a:endParaRPr lang="uk-UA" sz="2400" noProof="1"/>
          </a:p>
        </p:txBody>
      </p:sp>
    </p:spTree>
    <p:extLst>
      <p:ext uri="{BB962C8B-B14F-4D97-AF65-F5344CB8AC3E}">
        <p14:creationId xmlns:p14="http://schemas.microsoft.com/office/powerpoint/2010/main" val="161102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t="-9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C054A5-E7EE-6A84-BC9B-CA0B9E66F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23" y="153192"/>
            <a:ext cx="10515600" cy="1325563"/>
          </a:xfrm>
        </p:spPr>
        <p:txBody>
          <a:bodyPr>
            <a:noAutofit/>
          </a:bodyPr>
          <a:lstStyle/>
          <a:p>
            <a:r>
              <a:rPr lang="ru-RU" sz="28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 </a:t>
            </a:r>
            <a:r>
              <a:rPr lang="uk-UA" sz="2800" b="1" i="0" noProof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яких</a:t>
            </a:r>
            <a:r>
              <a:rPr lang="ru-RU" sz="28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uk-UA" sz="28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випадках</a:t>
            </a:r>
            <a:r>
              <a:rPr lang="ru-RU" sz="28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sz="2800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може</a:t>
            </a:r>
            <a:r>
              <a:rPr lang="ru-RU" sz="28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sz="2800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знадобитися</a:t>
            </a:r>
            <a:r>
              <a:rPr lang="ru-RU" sz="28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демонтаж </a:t>
            </a:r>
            <a:r>
              <a:rPr lang="ru-RU" sz="2800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кондиціонера</a:t>
            </a:r>
            <a:r>
              <a:rPr lang="en-US" sz="2800" b="1" dirty="0">
                <a:solidFill>
                  <a:srgbClr val="222933"/>
                </a:solidFill>
                <a:latin typeface="Noto Sans" panose="020B0502040504020204" pitchFamily="34" charset="0"/>
              </a:rPr>
              <a:t>?</a:t>
            </a:r>
            <a:r>
              <a:rPr lang="ru-RU" sz="28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/>
            </a:r>
            <a:br>
              <a:rPr lang="ru-RU" sz="28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</a:br>
            <a:endParaRPr lang="uk-UA" sz="28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B6B926D-5496-8404-F0E4-F772FE8EC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23" y="2190419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Професійне перенесення кондиціонера виконується в наступних випадках: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переїзд з житлового будинку, офісу, комерційного приміщення (при бажанні забрати охолоджувальний прилад з собою);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якщо обладнання потребує комплексного технічного обслуговування;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спліт-система заважає сусідам, псує фасад будинку, порушує архітектурний вигляд;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зовнішній блок пошкоджений і потребує ремонту або заміни.</a:t>
            </a:r>
          </a:p>
          <a:p>
            <a:pPr algn="l"/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Найчастіше зняття кондиціонера виконується, якщо мешканці придбали кліматичне обладнання на орендованій квартирі. Щоб уникнути пошкодження устаткування, оздоблення всередині і зовні, варто звернутися за кваліфікованою допомогою.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67757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6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59983D-597C-B323-D53C-5B5331A08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4740" y="482083"/>
            <a:ext cx="7582786" cy="1591266"/>
          </a:xfrm>
        </p:spPr>
        <p:txBody>
          <a:bodyPr>
            <a:noAutofit/>
          </a:bodyPr>
          <a:lstStyle/>
          <a:p>
            <a:r>
              <a:rPr lang="ru-RU" sz="4000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Відмінні</a:t>
            </a:r>
            <a:r>
              <a:rPr lang="ru-RU" sz="40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sz="4000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риси</a:t>
            </a:r>
            <a:r>
              <a:rPr lang="ru-RU" sz="40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sz="4000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перенесення</a:t>
            </a:r>
            <a:r>
              <a:rPr lang="ru-RU" sz="40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sz="4000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кліматичної</a:t>
            </a:r>
            <a:r>
              <a:rPr lang="ru-RU" sz="40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sz="4000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техніки</a:t>
            </a:r>
            <a:r>
              <a:rPr lang="ru-RU" sz="4000" dirty="0"/>
              <a:t/>
            </a:r>
            <a:br>
              <a:rPr lang="ru-RU" sz="4000" dirty="0"/>
            </a:br>
            <a:endParaRPr lang="uk-UA" sz="40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AD14850-B318-31E6-B572-DF7065D3F2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1753" y="2506662"/>
            <a:ext cx="10515600" cy="4351338"/>
          </a:xfrm>
        </p:spPr>
        <p:txBody>
          <a:bodyPr>
            <a:normAutofit/>
          </a:bodyPr>
          <a:lstStyle/>
          <a:p>
            <a:pPr algn="l"/>
            <a:r>
              <a:rPr lang="uk-UA" sz="2000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Результат неумілого розбирання - викид фреону. Визначити це легко, подивившись на стіну після зняття. Якщо на місці залишилася мокра пляма, то процес був проведений неправильно. Повторна установка зажадає дозаправки фреоном, що спричинить вагомі витрати.</a:t>
            </a:r>
          </a:p>
          <a:p>
            <a:pPr algn="l"/>
            <a:r>
              <a:rPr lang="uk-UA" sz="2000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Крім цього, непрофесійний демонтаж кондиціонера може спровокувати затікання вологи у фреоновий контур. Порушення герметичності призводить до таких наслідків: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потрапляння вологи в компресор;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роз'їдання внутрішніх деталей;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обмороження випарника;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sz="2000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вихід з ладу комплексу в цілому.</a:t>
            </a:r>
          </a:p>
          <a:p>
            <a:pPr algn="l"/>
            <a:r>
              <a:rPr lang="uk-UA" sz="2000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Якщо невелика кількість вологи потрапить до масла, яке змащує компресор, він вийде з ладу. Тому найкраще </a:t>
            </a:r>
            <a:r>
              <a:rPr lang="uk-UA" sz="2000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професійно</a:t>
            </a:r>
            <a:r>
              <a:rPr lang="uk-UA" sz="2000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проводити демонтаж спліт-системи.</a:t>
            </a:r>
          </a:p>
          <a:p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49703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8E51B9-2ABB-842F-D497-76E96F774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7979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Як проводиться </a:t>
            </a:r>
            <a:r>
              <a:rPr lang="ru-RU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переміщення</a:t>
            </a:r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кліматичного</a:t>
            </a:r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обладнання</a:t>
            </a:r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: </a:t>
            </a:r>
            <a:r>
              <a:rPr lang="ru-RU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інструкція</a:t>
            </a:r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ru-RU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етапи</a:t>
            </a:r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/>
            </a:r>
            <a:b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32F44AD-A3F4-860F-7B9C-29F8946DC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867" y="4334909"/>
            <a:ext cx="11070265" cy="1853240"/>
          </a:xfrm>
        </p:spPr>
        <p:txBody>
          <a:bodyPr/>
          <a:lstStyle/>
          <a:p>
            <a:pPr marL="0" indent="0" algn="l">
              <a:buNone/>
            </a:pP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Процес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-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багатоетапний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, з рядом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нюансів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, про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які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слід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знати. Перш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ніж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перейти до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процедури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слід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провести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підготовку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endParaRPr lang="uk-UA" dirty="0"/>
          </a:p>
        </p:txBody>
      </p:sp>
      <p:pic>
        <p:nvPicPr>
          <p:cNvPr id="3074" name="Picture 2" descr="Монтаж та Встановлення Кондиціонера у м. Луцьк, Рівне✔️Дізнатись Ціну на монтаж  кондиціонерів - climatexpert.com.ua">
            <a:extLst>
              <a:ext uri="{FF2B5EF4-FFF2-40B4-BE49-F238E27FC236}">
                <a16:creationId xmlns:a16="http://schemas.microsoft.com/office/drawing/2014/main" id="{D7530704-EA9D-D3FF-5123-0B2F2F9D8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532" y="1283365"/>
            <a:ext cx="4573784" cy="305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3404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оманда-Профі&quot; 🧰 Встановлення кондиціонерів в Луцьку ➤ Виклик майстра ☎  +38-068-413-56-18 Телефонуйте зараз!">
            <a:extLst>
              <a:ext uri="{FF2B5EF4-FFF2-40B4-BE49-F238E27FC236}">
                <a16:creationId xmlns:a16="http://schemas.microsoft.com/office/drawing/2014/main" id="{BDB7120A-3E9A-933B-4265-3342A7A072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4660" y="243503"/>
            <a:ext cx="3338624" cy="2143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0C5FD3-6324-45AE-D6DD-C8D0D71B4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80" y="365125"/>
            <a:ext cx="10515600" cy="1325563"/>
          </a:xfrm>
        </p:spPr>
        <p:txBody>
          <a:bodyPr>
            <a:normAutofit/>
          </a:bodyPr>
          <a:lstStyle/>
          <a:p>
            <a:r>
              <a:rPr lang="uk-UA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 чого почати?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7E426395-DA35-7B50-35C6-2AFA10C73E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80" y="2367886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Демонтаж і </a:t>
            </a:r>
            <a:r>
              <a:rPr lang="uk-UA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перевстановлення</a:t>
            </a: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кондиціонера починається з підготовки спліт-системи. Вона передбачає наступне: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розкрутка штуцерних гайок і фіксація манометра до ніпеля;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активація режиму охолодження і перекриття гайки парового штуцера;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повне виключення обладнання з мережі;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відключення мідних трубок від загальної магістралі;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маркування проводів.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Після підготовки можна переходити до демонтажу внутрішнього і зовнішнього блоку.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875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D281DA-34E2-A68D-C3F7-D59948482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Процес перенесення комплексу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189C90AA-067C-6D61-F458-8A11FA595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Демонтаж кондиціонера передбачає наступні етапи: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Включення </a:t>
            </a:r>
            <a:r>
              <a:rPr lang="uk-UA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колектора</a:t>
            </a: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з манометром для створення вакууму і контролю тиску.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Активація обладнання і регулювання температури.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Повне перекриття дренажного виводу.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Герметизація всіх сполучних шлангів і теплообмінника.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Вимкнення техніки і електроживлення.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Комплексний демонтаж електропроводки з подальшим від'єднанням </a:t>
            </a:r>
            <a:r>
              <a:rPr lang="uk-UA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шланга</a:t>
            </a: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07390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B975588-F870-A5DD-71EF-C2733BC51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351338"/>
          </a:xfrm>
        </p:spPr>
        <p:txBody>
          <a:bodyPr/>
          <a:lstStyle/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Розташування заглушок на місці відрізаних металевих труб.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Зняття агрегату і його упаковка в плівку для безпечного транспортування з мінімумом механічних пошкоджень.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Починаючи демонтаж кондиціонера, детально вивчіть фото і відео інструкцію, яка додається до товарів. Важливо не упустити дрібні нюанси, так як від них залежить працездатність комплексу в цілому.</a:t>
            </a:r>
          </a:p>
          <a:p>
            <a:endParaRPr lang="uk-UA" dirty="0"/>
          </a:p>
        </p:txBody>
      </p:sp>
      <p:pic>
        <p:nvPicPr>
          <p:cNvPr id="5122" name="Picture 2" descr="Кондиционер Полная установка кондиционера (20-35 м2) цена в Молдове 1400 MDL">
            <a:extLst>
              <a:ext uri="{FF2B5EF4-FFF2-40B4-BE49-F238E27FC236}">
                <a16:creationId xmlns:a16="http://schemas.microsoft.com/office/drawing/2014/main" id="{26BDE7AA-1A5D-6B85-5898-3A6E020E9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962" y="4175919"/>
            <a:ext cx="380047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86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2E0D658-A761-CF2D-DE0E-869FA30FE7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837" y="368963"/>
            <a:ext cx="6774712" cy="6170059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Робота з внутрішнім блоком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Внутрішній модуль від'єднується поетапно. Спочатку розкрийте систему замикання, а після зніміть блок з планки-кріплення. Необхідно акуратно і дбайливо витягти комплекс, уклавши його в відповідну тару. Так ви убезпечите як зберігання, так і транспортування.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Демонтаж кондиціонера, починаючи з внутрішнього блоку, повинен проводитися акуратно. Не робіть різких рухів, щоб не пошкодити трубки випарника, розташовані в системі замикання. По завершенні місця приєднання закриваються заглушками і різьбовими з'єднаннями. Це допоможе уникнути потрапляння бруду, пилу і вологи в патрубки, до моменту нової фіксації, що досі залишаються відкритими.</a:t>
            </a:r>
          </a:p>
          <a:p>
            <a:endParaRPr lang="uk-UA" dirty="0"/>
          </a:p>
        </p:txBody>
      </p:sp>
      <p:pic>
        <p:nvPicPr>
          <p:cNvPr id="6146" name="Picture 2" descr="Самостоятельно чистим сплит-систему - разборка внутреннего блока. Как  почистить кондиционер дома самостоятельно: готовим климатическую технику к  летнему сезону Как разобрать сплит систему внутренний блок starwind">
            <a:extLst>
              <a:ext uri="{FF2B5EF4-FFF2-40B4-BE49-F238E27FC236}">
                <a16:creationId xmlns:a16="http://schemas.microsoft.com/office/drawing/2014/main" id="{1D2CE3AF-A040-0D29-27D0-6872E5952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625" y="1464115"/>
            <a:ext cx="4745375" cy="355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01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E9E1F3A-B36B-02A1-D482-801D6A3AD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982" y="145680"/>
            <a:ext cx="6774711" cy="6935603"/>
          </a:xfrm>
        </p:spPr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Робота із зовнішнім модулем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Перш за все забезпечте вільний доступ до зовнішнього блоку, так як він розміщується на зовнішній стіні будівлі. У багатоквартирному будинку демонтаж кондиціонера проводиться тільки за допомогою спеціальної техніки. Далі потрібно дотримуватися тільки наступну послідовність: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від'єднуються фреонові і електричні дроти;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блок відкручується зі стінового кронштейна і опускається за допомогою строп.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Демонтаж </a:t>
            </a: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кондиціонера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заправленого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холодоагентом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, не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рекомендується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проводити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Поштовх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різкий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зсув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може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спровокувати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вибух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Заздалегідь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ознайомтеся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з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інструкцією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і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працездатністю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техніки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</a:t>
            </a:r>
            <a:endParaRPr lang="uk-UA" b="0" i="0" dirty="0">
              <a:solidFill>
                <a:srgbClr val="222933"/>
              </a:solidFill>
              <a:effectLst/>
              <a:latin typeface="Noto Sans" panose="020B0502040504020204" pitchFamily="34" charset="0"/>
            </a:endParaRPr>
          </a:p>
          <a:p>
            <a:endParaRPr lang="uk-UA" dirty="0"/>
          </a:p>
        </p:txBody>
      </p:sp>
      <p:pic>
        <p:nvPicPr>
          <p:cNvPr id="7170" name="Picture 2" descr="≋ Етап 8: Установка зовнішнього блоку кондиціонера • Монтаж зовнішнього  блоку на даху, на балконі">
            <a:extLst>
              <a:ext uri="{FF2B5EF4-FFF2-40B4-BE49-F238E27FC236}">
                <a16:creationId xmlns:a16="http://schemas.microsoft.com/office/drawing/2014/main" id="{75FE2B91-4F56-8AD8-3D93-351F36B94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693" y="1577053"/>
            <a:ext cx="4903588" cy="327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73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420B04-7A74-F7F0-AA98-AE410A919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246" y="173740"/>
            <a:ext cx="9241466" cy="1219126"/>
          </a:xfrm>
        </p:spPr>
        <p:txBody>
          <a:bodyPr>
            <a:normAutofit fontScale="90000"/>
          </a:bodyPr>
          <a:lstStyle/>
          <a:p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Які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інструменти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знадобляться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в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процесі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зняття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?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451BE76-EC7D-38CD-9FD4-2F9D02AD6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531" y="1687401"/>
            <a:ext cx="6689651" cy="4468849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Для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зняття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спліт-системи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використовують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наступний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набір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інструментів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розвідні, торцеві, ріжкові 13-і ключі;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шестигранники;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боко</a:t>
            </a: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- та труборізи;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хрестові викрутки;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манометричні станції;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шуруповерт;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набір заглушок;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изолента</a:t>
            </a: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8196" name="Picture 4" descr="Демонтаж кондиціонера - зняття внутрішнього блоку">
            <a:extLst>
              <a:ext uri="{FF2B5EF4-FFF2-40B4-BE49-F238E27FC236}">
                <a16:creationId xmlns:a16="http://schemas.microsoft.com/office/drawing/2014/main" id="{42FAD64F-8C66-9A12-A467-BB3FE3FE1D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3182" y="1985299"/>
            <a:ext cx="6243083" cy="3511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8319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A5DC347B-25FF-9683-DB97-3718C5F6B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144" y="698574"/>
            <a:ext cx="10515600" cy="4351338"/>
          </a:xfrm>
        </p:spPr>
        <p:txBody>
          <a:bodyPr/>
          <a:lstStyle/>
          <a:p>
            <a:pPr algn="l"/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У 90%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випадків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такого набору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досить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Якщо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в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процесі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у вас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виникли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труднощі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розширте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арсенал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викруток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 Для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зняття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зовнішнього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блоку буде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потрібно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придбання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страхувального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троса,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висотного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обладнання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pPr algn="l"/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Вибираючи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професійне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зняття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комплексу,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отримуєте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гарантію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якісного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виконання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поставленого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завдання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 До того ж на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виклик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фахівці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приїжджають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з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усім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необхідним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обладнанням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що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виключає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зайві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витрати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endParaRPr lang="uk-UA" dirty="0"/>
          </a:p>
        </p:txBody>
      </p:sp>
      <p:pic>
        <p:nvPicPr>
          <p:cNvPr id="9218" name="Picture 2" descr="Встановлення кондиціонера в Києві | Монтаж кондиціонера | Servis044">
            <a:extLst>
              <a:ext uri="{FF2B5EF4-FFF2-40B4-BE49-F238E27FC236}">
                <a16:creationId xmlns:a16="http://schemas.microsoft.com/office/drawing/2014/main" id="{9EEC0F48-DCC4-BDAF-A353-6C178A430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3505" y="3876675"/>
            <a:ext cx="2667000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5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ACA22A4-7C0F-C6D0-3E1D-F5016307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776" y="145680"/>
            <a:ext cx="6572694" cy="6712319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Демонтаж кондиціонера: ціна, її складові</a:t>
            </a:r>
          </a:p>
          <a:p>
            <a:pPr algn="l"/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У вартість входить наступне: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розбір і зняття зовнішнього і внутрішнього блоку;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демонтаж кріплень і кронштейнів;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робота з </a:t>
            </a:r>
            <a:r>
              <a:rPr lang="uk-UA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міжблочною</a:t>
            </a: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магістраллю, довжина якої сягає 5 м;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вимірювання тиску, перекачування газу.</a:t>
            </a:r>
          </a:p>
          <a:p>
            <a:pPr algn="l"/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Додаткова оплата вимагається, якщо необхідно переміщення обладнання в інше приміщення, транспортування на великі відстані. Заздалегідь обговоріть такі нюанси з виконавцями.</a:t>
            </a:r>
          </a:p>
          <a:p>
            <a:endParaRPr lang="uk-UA" dirty="0"/>
          </a:p>
        </p:txBody>
      </p:sp>
      <p:pic>
        <p:nvPicPr>
          <p:cNvPr id="10242" name="Picture 2" descr="Встановлення кондиціонерів в Івано-Франківську: швидкий монтаж. air.if.ua">
            <a:extLst>
              <a:ext uri="{FF2B5EF4-FFF2-40B4-BE49-F238E27FC236}">
                <a16:creationId xmlns:a16="http://schemas.microsoft.com/office/drawing/2014/main" id="{A172DD8F-C627-2A28-933B-38AEAAE6E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470" y="1430300"/>
            <a:ext cx="4946496" cy="3492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04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F4A7E-AA96-FC42-5CC5-EC5B551A0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Демонтаж кондиціонера: підбір технології</a:t>
            </a:r>
            <a:br>
              <a:rPr lang="uk-UA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145180B-CD33-05AA-A247-5CFA71B4F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Спосіб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і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технологія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підбираються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під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тип пристрою. Через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це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методики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можуть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відрізнятися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uk-UA" dirty="0"/>
          </a:p>
        </p:txBody>
      </p:sp>
      <p:pic>
        <p:nvPicPr>
          <p:cNvPr id="11266" name="Picture 2" descr="Встановлення кондиціонера, дізнатися вартість установки кондиціонера -  Львів, Київ, Україна | Монтаж | ЕСПО">
            <a:extLst>
              <a:ext uri="{FF2B5EF4-FFF2-40B4-BE49-F238E27FC236}">
                <a16:creationId xmlns:a16="http://schemas.microsoft.com/office/drawing/2014/main" id="{58ADDB85-B4EB-3302-F8C7-AB21B99AC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041" y="2957181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278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6430BE-AFF2-ED22-C944-DC7BC0DED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74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Зняття</a:t>
            </a:r>
            <a:r>
              <a:rPr lang="ru-RU" sz="40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комплексу з </a:t>
            </a:r>
            <a:r>
              <a:rPr lang="ru-RU" sz="4000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непрацюючим</a:t>
            </a:r>
            <a:r>
              <a:rPr lang="ru-RU" sz="40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sz="4000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компресором</a:t>
            </a:r>
            <a:endParaRPr lang="uk-UA" sz="40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59ECA507-FEB3-FD95-C858-EC8638087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Представлена ​​технологія може бути застосована в двох ситуаціях: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спліт-система зламалася і вимагає спеціальної лагодження поза домом;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обладнання застаріло, зламалося, неможлива подальша лагодження.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Зламаний компресор не дає безпечно перегнати фреон. Демонтаж кондиціонера з такою несправністю варто починати з відключення від мережі. Після цього шестигранником закрутіть до упору вентилі.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Відгуки фахівців підтверджують, що це найефективніший спосіб герметизації комплексу. Завдяки цьому легко відключити зовнішній модуль від магістралі і зберегти фреон, зосереджений в зовнішньому блоці.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Відкручуючи гайки фіксації, не забувайте, що система - під тиском. Холодоагент почне випаровуватися відразу після того, як ви почнете послаблювати гайки. Продовжувати процедуру демонтажу можна тільки після того, як контур повністю спустошений. Далі продовжуйте процедуру за стандартною технологією!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00950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A1527-6DEA-4A94-E011-C076A3526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03" y="2056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Демонтаж </a:t>
            </a:r>
            <a:r>
              <a:rPr lang="ru-RU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кондиціонера</a:t>
            </a:r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зі</a:t>
            </a:r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збором</a:t>
            </a:r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холодоагенту</a:t>
            </a:r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/>
            </a:r>
            <a:b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</a:b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3B5CC08-04F2-7F17-C57C-55E2DDD29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Зняття і наступний перенос настінного справного кліматичного комплексу починається з перегону холодоагенту. Для цього включіть кондиціонер на охолодження і дочекайтеся, поки компресор повністю запуститься. Зупинити подачу фреону у випарник можна, перекривши крани магістральних трубок. Якщо через пару хвилин ви почули посилений нехарактерний звук компресора, значить, все виконано правильно.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Після цього відключіть пристрій і продовжте демонтаж кондиціонера відключенням від електропроводки. Попередньо в розподільному щитку відключіть захисний автомат. Після цього відключіть техніку від мережі, витягнувши вилку.</a:t>
            </a:r>
          </a:p>
          <a:p>
            <a:pPr marL="0" indent="0" algn="l">
              <a:buNone/>
            </a:pPr>
            <a:r>
              <a:rPr lang="uk-UA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Підніміть</a:t>
            </a: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лицьову панель. Праворуч від фільтраційних блоків розташована кришка з колодкою і проводами. У цій зоні консолідуються всі сполучні елементи зовнішнього і внутрішнього блоків.</a:t>
            </a:r>
          </a:p>
          <a:p>
            <a:pPr marL="0" indent="0" algn="l">
              <a:buNone/>
            </a:pPr>
            <a:r>
              <a:rPr lang="uk-UA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!Обов'язково перевірте тестером наявність або відсутність напруги. Після цього відключіть всі дроти і кабелі. Проведіть аналогічні дії і з зовнішнім модулем. Після цього можна проводити основний демонтаж кондиціонера!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58642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Демонтаж кондиціонера - зняття зовнішнього блоку">
            <a:extLst>
              <a:ext uri="{FF2B5EF4-FFF2-40B4-BE49-F238E27FC236}">
                <a16:creationId xmlns:a16="http://schemas.microsoft.com/office/drawing/2014/main" id="{25FDE6B0-5444-E44E-83A9-2581F385F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981" y="4001294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A9BC00-CF95-927C-38C0-FF802FBDF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Як </a:t>
            </a:r>
            <a:r>
              <a:rPr lang="ru-RU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працювати</a:t>
            </a:r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з </a:t>
            </a:r>
            <a:r>
              <a:rPr lang="ru-RU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холодоагентом</a:t>
            </a:r>
            <a:r>
              <a:rPr lang="ru-RU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1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взимку</a:t>
            </a:r>
            <a:endParaRPr lang="uk-UA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F91E4FB-CE6D-B011-19BF-812218BE1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40526" cy="4851622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Перегін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холодоагенту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взимку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- то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ще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випробування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Компресорне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масло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стає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густішим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,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що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викликає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ряд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труднощів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Якщо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техніка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передбачає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зимову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комплектацію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, то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досить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запустити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та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відігріти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вузли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pPr marL="0" indent="0" algn="l">
              <a:buNone/>
            </a:pP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Для комплексного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прогріву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знадобиться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не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більше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10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хвилин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Після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цього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запустіть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спліт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-систему в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режимі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охолодження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і перекачайте фреон. В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процесі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важливо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дотримуватися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алгоритму, представленного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вище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 Так у вас не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виникне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проблем з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подальшим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підключенням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та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експлуатацією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 </a:t>
            </a:r>
            <a:r>
              <a:rPr lang="ru-RU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обладнання</a:t>
            </a:r>
            <a:r>
              <a:rPr lang="ru-RU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6762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FBE77A-4554-B012-2F19-1FECE4162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37" y="120578"/>
            <a:ext cx="9571075" cy="560460"/>
          </a:xfrm>
        </p:spPr>
        <p:txBody>
          <a:bodyPr>
            <a:normAutofit fontScale="90000"/>
          </a:bodyPr>
          <a:lstStyle/>
          <a:p>
            <a:r>
              <a:rPr lang="uk-UA" sz="3600" b="1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Наслідки неправильного демонтажу</a:t>
            </a:r>
            <a:endParaRPr lang="uk-UA" sz="36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DECD1C0E-49D1-55B6-3B2F-D3F15BC3A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879" y="826164"/>
            <a:ext cx="10515600" cy="4351338"/>
          </a:xfrm>
        </p:spPr>
        <p:txBody>
          <a:bodyPr>
            <a:normAutofit fontScale="62500" lnSpcReduction="20000"/>
          </a:bodyPr>
          <a:lstStyle/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Бажання заощадити часто спонукає відмовитися від цієї послуги. Однак вартість професійного демонтажу невисока, тому не варто відмовлятися від процедури. До того ж некоректний демонтаж може призвести до таких наслідків: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Розгерметизація контуру і як результат - витік фреону. Під час нового монтажу доведеться доплачувати за дозаправку охолоджувальною рідиною.      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Серйозні конструкційні ушкодження, розриви патрубків, втрата окремих деталей і кріплень.      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Попадання в контур пилу, води. Навіть незначне забруднення обов'язково позначиться на роботі компресора. У підсумку він перестане працювати. Вода і конденсат всередині окислюють поверхню </a:t>
            </a:r>
            <a:r>
              <a:rPr lang="uk-UA" b="0" i="0" dirty="0" err="1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фреонотрасси</a:t>
            </a: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 Мідь покриється корозією, що призведе до виходу системи з ладу.     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Можливе падіння модуля з висоти. Розбивання і сильне пошкодження блоку - поширена проблема. Некоректний розбір призводить до падіння модуля. В результаті доведеться відразу ж міняти обладнання, так як воно стане непридатним до експлуатації, тобто </a:t>
            </a:r>
            <a:r>
              <a:rPr lang="uk-UA" b="0" i="0" dirty="0"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купити кондиціонер</a:t>
            </a: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.      </a:t>
            </a:r>
          </a:p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Кондиціонер - дороге устаткування. Переїзд на нове місце проживання або роботи часто супроводжується транспортуванням кліматичної техніки. Щоб пристосування не постраждало, зверніться за професійною допомогою до фахівців. Так ви будете впевнені в тому, що розбирання буде проведена якісно і строго по інструкції.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5177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Стандартний монтаж кондиціонера NORDIS (7-9) від &quot;ТОВ &quot;АЙСТЕКО&quot;&quot; ☎ +380  (67) 880-72-31 Kyivstar">
            <a:extLst>
              <a:ext uri="{FF2B5EF4-FFF2-40B4-BE49-F238E27FC236}">
                <a16:creationId xmlns:a16="http://schemas.microsoft.com/office/drawing/2014/main" id="{2728FDC0-15D7-9AFE-37BB-63D03900F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074" y="3678865"/>
            <a:ext cx="4125389" cy="359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D28A749-DB2A-A601-53A4-CE1B921B0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4482"/>
            <a:ext cx="10515600" cy="4351338"/>
          </a:xfrm>
        </p:spPr>
        <p:txBody>
          <a:bodyPr/>
          <a:lstStyle/>
          <a:p>
            <a:pPr marL="0" indent="0" algn="l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>Якщо ви плануєте робити все самостійно, дізнайтеся про конкретну модель, зважте всі переваги і недоліки. Ознайомтеся з правилами, підберіть метод, який строго відповідає моделі вашого пристрою, а також для більшої впевненост</a:t>
            </a:r>
            <a:r>
              <a:rPr lang="uk-UA" dirty="0">
                <a:solidFill>
                  <a:srgbClr val="222933"/>
                </a:solidFill>
                <a:latin typeface="Noto Sans" panose="020B0502040504020204" pitchFamily="34" charset="0"/>
              </a:rPr>
              <a:t>і проконсультуватись з майстром! </a:t>
            </a:r>
            <a:endParaRPr lang="uk-UA" b="0" i="0" dirty="0">
              <a:solidFill>
                <a:srgbClr val="222933"/>
              </a:solidFill>
              <a:effectLst/>
              <a:latin typeface="Noto Sans" panose="020B0502040504020204" pitchFamily="34" charset="0"/>
            </a:endParaRPr>
          </a:p>
          <a:p>
            <a:pPr marL="0" indent="0">
              <a:buNone/>
            </a:pPr>
            <a: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  <a:t/>
            </a:r>
            <a:br>
              <a:rPr lang="uk-UA" b="0" i="0" dirty="0">
                <a:solidFill>
                  <a:srgbClr val="222933"/>
                </a:solidFill>
                <a:effectLst/>
                <a:latin typeface="Noto Sans" panose="020B0502040504020204" pitchFamily="34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66181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1298</Words>
  <Application>Microsoft Office PowerPoint</Application>
  <PresentationFormat>Широкий екран</PresentationFormat>
  <Paragraphs>95</Paragraphs>
  <Slides>20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Noto Sans</vt:lpstr>
      <vt:lpstr>Тема Office</vt:lpstr>
      <vt:lpstr>Тема : Демонтаж кондиціонера</vt:lpstr>
      <vt:lpstr>Як проводиться демонтаж кондиціонера </vt:lpstr>
      <vt:lpstr>Презентація PowerPoint</vt:lpstr>
      <vt:lpstr>В яких випадках може знадобитися демонтаж кондиціонера? </vt:lpstr>
      <vt:lpstr>Відмінні риси перенесення кліматичної техніки </vt:lpstr>
      <vt:lpstr>Як проводиться переміщення кліматичного обладнання: інструкція, етапи  </vt:lpstr>
      <vt:lpstr>З чого почати?</vt:lpstr>
      <vt:lpstr>Процес перенесення комплексу</vt:lpstr>
      <vt:lpstr>Презентація PowerPoint</vt:lpstr>
      <vt:lpstr>Презентація PowerPoint</vt:lpstr>
      <vt:lpstr>Презентація PowerPoint</vt:lpstr>
      <vt:lpstr>Які інструменти знадобляться в процесі зняття?</vt:lpstr>
      <vt:lpstr>Презентація PowerPoint</vt:lpstr>
      <vt:lpstr>Презентація PowerPoint</vt:lpstr>
      <vt:lpstr>Демонтаж кондиціонера: підбір технології </vt:lpstr>
      <vt:lpstr>Зняття комплексу з непрацюючим компресором</vt:lpstr>
      <vt:lpstr>Демонтаж кондиціонера зі збором холодоагенту </vt:lpstr>
      <vt:lpstr>Як працювати з холодоагентом взимку</vt:lpstr>
      <vt:lpstr>Наслідки неправильного демонтажу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Як проводиться демонтаж кондиціонера </dc:title>
  <dc:creator>Смалюк Владислав</dc:creator>
  <cp:lastModifiedBy>RePack by Diakov</cp:lastModifiedBy>
  <cp:revision>3</cp:revision>
  <dcterms:created xsi:type="dcterms:W3CDTF">2023-05-14T08:53:28Z</dcterms:created>
  <dcterms:modified xsi:type="dcterms:W3CDTF">2023-06-04T13:14:06Z</dcterms:modified>
</cp:coreProperties>
</file>