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0" r:id="rId2"/>
    <p:sldId id="291" r:id="rId3"/>
    <p:sldId id="292" r:id="rId4"/>
    <p:sldId id="293" r:id="rId5"/>
    <p:sldId id="298" r:id="rId6"/>
    <p:sldId id="310" r:id="rId7"/>
    <p:sldId id="256" r:id="rId8"/>
    <p:sldId id="312" r:id="rId9"/>
    <p:sldId id="316" r:id="rId10"/>
    <p:sldId id="329" r:id="rId11"/>
    <p:sldId id="330" r:id="rId12"/>
    <p:sldId id="311" r:id="rId13"/>
    <p:sldId id="257" r:id="rId14"/>
    <p:sldId id="262" r:id="rId15"/>
    <p:sldId id="264" r:id="rId16"/>
    <p:sldId id="266" r:id="rId17"/>
    <p:sldId id="272" r:id="rId18"/>
    <p:sldId id="277" r:id="rId19"/>
    <p:sldId id="288" r:id="rId20"/>
    <p:sldId id="289" r:id="rId21"/>
    <p:sldId id="345" r:id="rId22"/>
    <p:sldId id="346" r:id="rId23"/>
    <p:sldId id="348" r:id="rId24"/>
    <p:sldId id="382" r:id="rId25"/>
    <p:sldId id="381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озділ за замовчуванням" id="{5CA9A639-6C75-4C8A-A871-6CFFC64E2AAE}">
          <p14:sldIdLst>
            <p14:sldId id="290"/>
            <p14:sldId id="291"/>
            <p14:sldId id="292"/>
            <p14:sldId id="293"/>
            <p14:sldId id="298"/>
            <p14:sldId id="310"/>
            <p14:sldId id="256"/>
            <p14:sldId id="312"/>
            <p14:sldId id="316"/>
            <p14:sldId id="329"/>
            <p14:sldId id="330"/>
            <p14:sldId id="311"/>
            <p14:sldId id="257"/>
            <p14:sldId id="262"/>
            <p14:sldId id="264"/>
            <p14:sldId id="266"/>
            <p14:sldId id="272"/>
            <p14:sldId id="277"/>
            <p14:sldId id="288"/>
            <p14:sldId id="289"/>
            <p14:sldId id="345"/>
            <p14:sldId id="346"/>
            <p14:sldId id="348"/>
            <p14:sldId id="382"/>
            <p14:sldId id="38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708333-F026-4D96-9324-5DDDC0A71F53}" v="547" dt="2023-03-02T19:36:50.078"/>
    <p1510:client id="{776376C2-3BF2-4FAB-9E8C-A19E01A74D98}" v="91" dt="2023-03-02T16:40:50.411"/>
    <p1510:client id="{9683CFE0-9231-4C99-A4A0-76FF29F24468}" v="798" dt="2023-03-02T21:01:52.917"/>
    <p1510:client id="{F1F00F08-B084-46D2-ABC9-7453E66F62C0}" v="450" dt="2023-03-02T18:08:11.1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0799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37117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63698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5762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02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5335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8754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5695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41692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727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FFB779-270B-4192-84BA-A697F48306DC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2617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FFB779-270B-4192-84BA-A697F48306DC}" type="datetimeFigureOut">
              <a:rPr lang="ru-RU" smtClean="0"/>
              <a:t>09.03.2023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5DC19C-03DA-4066-9FF7-D0BF1BC6D6F6}" type="slidenum">
              <a:rPr lang="ru-RU" smtClean="0"/>
              <a:t>‹№›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4979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FB946D7-1CA4-446E-8795-007CACFDE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2416F2-BC84-4D7C-80C6-6296C10C3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95338" y="981075"/>
            <a:ext cx="10601325" cy="4552949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7097" y="1428750"/>
            <a:ext cx="9117807" cy="2105026"/>
          </a:xfrm>
        </p:spPr>
        <p:txBody>
          <a:bodyPr>
            <a:normAutofit/>
          </a:bodyPr>
          <a:lstStyle/>
          <a:p>
            <a:r>
              <a:rPr lang="ru-RU" err="1">
                <a:cs typeface="Calibri Light"/>
              </a:rPr>
              <a:t>Видільна</a:t>
            </a:r>
            <a:r>
              <a:rPr lang="ru-RU">
                <a:cs typeface="Calibri Light"/>
              </a:rPr>
              <a:t> система 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37097" y="3960557"/>
            <a:ext cx="9117807" cy="10972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>
                <a:cs typeface="Calibri"/>
              </a:rPr>
              <a:t>Анатомія</a:t>
            </a:r>
            <a:r>
              <a:rPr lang="ru-RU" dirty="0">
                <a:cs typeface="Calibri"/>
              </a:rPr>
              <a:t> і </a:t>
            </a:r>
            <a:r>
              <a:rPr lang="ru-RU" dirty="0" err="1">
                <a:cs typeface="Calibri"/>
              </a:rPr>
              <a:t>фізіологія</a:t>
            </a:r>
            <a:endParaRPr lang="ru-RU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30623A-AB89-4E04-AC9A-2BAFBF85A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52800" y="3771366"/>
            <a:ext cx="5486400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79822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57242CFD-1C1D-87C2-CA44-3CD84D4DAA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3874" y="957532"/>
            <a:ext cx="3936814" cy="5338173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>
              <a:buNone/>
            </a:pPr>
            <a:r>
              <a:rPr lang="ru-RU" sz="1800" b="1" dirty="0" err="1">
                <a:ea typeface="+mn-lt"/>
                <a:cs typeface="+mn-lt"/>
              </a:rPr>
              <a:t>Виділення</a:t>
            </a:r>
            <a:r>
              <a:rPr lang="ru-RU" sz="1800" b="1" dirty="0">
                <a:ea typeface="+mn-lt"/>
                <a:cs typeface="+mn-lt"/>
              </a:rPr>
              <a:t> — </a:t>
            </a:r>
            <a:r>
              <a:rPr lang="ru-RU" sz="1800" b="1" dirty="0" err="1">
                <a:ea typeface="+mn-lt"/>
                <a:cs typeface="+mn-lt"/>
              </a:rPr>
              <a:t>процес</a:t>
            </a:r>
            <a:r>
              <a:rPr lang="ru-RU" sz="1800" b="1" dirty="0">
                <a:ea typeface="+mn-lt"/>
                <a:cs typeface="+mn-lt"/>
              </a:rPr>
              <a:t>, </a:t>
            </a:r>
            <a:r>
              <a:rPr lang="ru-RU" sz="1800" b="1" dirty="0" err="1">
                <a:ea typeface="+mn-lt"/>
                <a:cs typeface="+mn-lt"/>
              </a:rPr>
              <a:t>який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забезпечує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виведення</a:t>
            </a:r>
            <a:r>
              <a:rPr lang="ru-RU" sz="1800" b="1" dirty="0">
                <a:ea typeface="+mn-lt"/>
                <a:cs typeface="+mn-lt"/>
              </a:rPr>
              <a:t> з </a:t>
            </a:r>
            <a:r>
              <a:rPr lang="ru-RU" sz="1800" b="1" dirty="0" err="1">
                <a:ea typeface="+mn-lt"/>
                <a:cs typeface="+mn-lt"/>
              </a:rPr>
              <a:t>організму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продуктів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обміну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речовин</a:t>
            </a:r>
            <a:r>
              <a:rPr lang="ru-RU" sz="1800" b="1" dirty="0">
                <a:ea typeface="+mn-lt"/>
                <a:cs typeface="+mn-lt"/>
              </a:rPr>
              <a:t>, </a:t>
            </a:r>
            <a:r>
              <a:rPr lang="ru-RU" sz="1800" b="1" dirty="0" err="1">
                <a:ea typeface="+mn-lt"/>
                <a:cs typeface="+mn-lt"/>
              </a:rPr>
              <a:t>які</a:t>
            </a:r>
            <a:r>
              <a:rPr lang="ru-RU" sz="1800" b="1" dirty="0">
                <a:ea typeface="+mn-lt"/>
                <a:cs typeface="+mn-lt"/>
              </a:rPr>
              <a:t> не </a:t>
            </a:r>
            <a:r>
              <a:rPr lang="ru-RU" sz="1800" b="1" dirty="0" err="1">
                <a:ea typeface="+mn-lt"/>
                <a:cs typeface="+mn-lt"/>
              </a:rPr>
              <a:t>можуть</a:t>
            </a:r>
            <a:r>
              <a:rPr lang="ru-RU" sz="1800" b="1" dirty="0">
                <a:ea typeface="+mn-lt"/>
                <a:cs typeface="+mn-lt"/>
              </a:rPr>
              <a:t> бути </a:t>
            </a:r>
            <a:r>
              <a:rPr lang="ru-RU" sz="1800" b="1" dirty="0" err="1">
                <a:ea typeface="+mn-lt"/>
                <a:cs typeface="+mn-lt"/>
              </a:rPr>
              <a:t>використані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організмом</a:t>
            </a:r>
            <a:r>
              <a:rPr lang="ru-RU" sz="1800" b="1" dirty="0">
                <a:ea typeface="+mn-lt"/>
                <a:cs typeface="+mn-lt"/>
              </a:rPr>
              <a:t>.</a:t>
            </a:r>
            <a:endParaRPr lang="ru-RU" sz="1800" dirty="0">
              <a:cs typeface="Calibri"/>
            </a:endParaRPr>
          </a:p>
          <a:p>
            <a:pPr>
              <a:buNone/>
            </a:pPr>
            <a:br>
              <a:rPr lang="en-US" sz="1800" dirty="0"/>
            </a:b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dirty="0" err="1">
                <a:ea typeface="+mn-lt"/>
                <a:cs typeface="+mn-lt"/>
              </a:rPr>
              <a:t>Виділення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продуктів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обміну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речовин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здійснюється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різними</a:t>
            </a:r>
            <a:r>
              <a:rPr lang="ru-RU" sz="1800" dirty="0">
                <a:ea typeface="+mn-lt"/>
                <a:cs typeface="+mn-lt"/>
              </a:rPr>
              <a:t> органами:</a:t>
            </a:r>
            <a:endParaRPr lang="ru-RU" sz="1800" dirty="0"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1800" dirty="0">
                <a:ea typeface="+mn-lt"/>
                <a:cs typeface="+mn-lt"/>
              </a:rPr>
              <a:t>через </a:t>
            </a:r>
            <a:r>
              <a:rPr lang="ru-RU" sz="1800" dirty="0" err="1">
                <a:ea typeface="+mn-lt"/>
                <a:cs typeface="+mn-lt"/>
              </a:rPr>
              <a:t>легені</a:t>
            </a:r>
            <a:r>
              <a:rPr lang="ru-RU" sz="1800" dirty="0">
                <a:ea typeface="+mn-lt"/>
                <a:cs typeface="+mn-lt"/>
              </a:rPr>
              <a:t> з </a:t>
            </a:r>
            <a:r>
              <a:rPr lang="ru-RU" sz="1800" dirty="0" err="1">
                <a:ea typeface="+mn-lt"/>
                <a:cs typeface="+mn-lt"/>
              </a:rPr>
              <a:t>організму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людини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видаляються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вуглекислий</a:t>
            </a:r>
            <a:r>
              <a:rPr lang="ru-RU" sz="1800" dirty="0">
                <a:ea typeface="+mn-lt"/>
                <a:cs typeface="+mn-lt"/>
              </a:rPr>
              <a:t> газ і пари води;</a:t>
            </a:r>
            <a:endParaRPr lang="ru-RU" sz="1800" dirty="0"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1800" dirty="0">
                <a:ea typeface="+mn-lt"/>
                <a:cs typeface="+mn-lt"/>
              </a:rPr>
              <a:t>через </a:t>
            </a:r>
            <a:r>
              <a:rPr lang="ru-RU" sz="1800" dirty="0" err="1">
                <a:ea typeface="+mn-lt"/>
                <a:cs typeface="+mn-lt"/>
              </a:rPr>
              <a:t>потові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залози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виводяться</a:t>
            </a:r>
            <a:r>
              <a:rPr lang="ru-RU" sz="1800" dirty="0">
                <a:ea typeface="+mn-lt"/>
                <a:cs typeface="+mn-lt"/>
              </a:rPr>
              <a:t> вода, </a:t>
            </a:r>
            <a:r>
              <a:rPr lang="ru-RU" sz="1800" dirty="0" err="1">
                <a:ea typeface="+mn-lt"/>
                <a:cs typeface="+mn-lt"/>
              </a:rPr>
              <a:t>сечовина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амоніак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солі</a:t>
            </a:r>
            <a:r>
              <a:rPr lang="ru-RU" sz="1800" dirty="0">
                <a:ea typeface="+mn-lt"/>
                <a:cs typeface="+mn-lt"/>
              </a:rPr>
              <a:t>;</a:t>
            </a:r>
            <a:endParaRPr lang="ru-RU" sz="1800" dirty="0">
              <a:cs typeface="Calibri"/>
            </a:endParaRPr>
          </a:p>
          <a:p>
            <a:pPr>
              <a:buFont typeface="Arial"/>
              <a:buChar char="•"/>
            </a:pPr>
            <a:r>
              <a:rPr lang="ru-RU" sz="1800" dirty="0">
                <a:ea typeface="+mn-lt"/>
                <a:cs typeface="+mn-lt"/>
              </a:rPr>
              <a:t>через кишечник (з калом) з </a:t>
            </a:r>
            <a:r>
              <a:rPr lang="ru-RU" sz="1800" dirty="0" err="1">
                <a:ea typeface="+mn-lt"/>
                <a:cs typeface="+mn-lt"/>
              </a:rPr>
              <a:t>організму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видаляються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солі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отруйних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важких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металів</a:t>
            </a:r>
            <a:r>
              <a:rPr lang="ru-RU" sz="1800" dirty="0">
                <a:ea typeface="+mn-lt"/>
                <a:cs typeface="+mn-lt"/>
              </a:rPr>
              <a:t>.</a:t>
            </a:r>
            <a:endParaRPr lang="ru-RU" sz="1800" dirty="0"/>
          </a:p>
          <a:p>
            <a:pPr marL="0" indent="0">
              <a:buNone/>
            </a:pPr>
            <a:r>
              <a:rPr lang="ru-RU" sz="1800" dirty="0" err="1">
                <a:ea typeface="+mn-lt"/>
                <a:cs typeface="+mn-lt"/>
              </a:rPr>
              <a:t>Проте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основними</a:t>
            </a:r>
            <a:r>
              <a:rPr lang="ru-RU" sz="1800" dirty="0">
                <a:ea typeface="+mn-lt"/>
                <a:cs typeface="+mn-lt"/>
              </a:rPr>
              <a:t> органами </a:t>
            </a:r>
            <a:r>
              <a:rPr lang="ru-RU" sz="1800" dirty="0" err="1">
                <a:ea typeface="+mn-lt"/>
                <a:cs typeface="+mn-lt"/>
              </a:rPr>
              <a:t>виділення</a:t>
            </a:r>
            <a:r>
              <a:rPr lang="ru-RU" sz="1800" dirty="0">
                <a:ea typeface="+mn-lt"/>
                <a:cs typeface="+mn-lt"/>
              </a:rPr>
              <a:t> є </a:t>
            </a:r>
            <a:r>
              <a:rPr lang="ru-RU" sz="1800" b="1" dirty="0" err="1">
                <a:ea typeface="+mn-lt"/>
                <a:cs typeface="+mn-lt"/>
              </a:rPr>
              <a:t>нирки</a:t>
            </a:r>
            <a:r>
              <a:rPr lang="ru-RU" sz="1800" dirty="0">
                <a:ea typeface="+mn-lt"/>
                <a:cs typeface="+mn-lt"/>
              </a:rPr>
              <a:t>, через </a:t>
            </a:r>
            <a:r>
              <a:rPr lang="ru-RU" sz="1800" dirty="0" err="1">
                <a:ea typeface="+mn-lt"/>
                <a:cs typeface="+mn-lt"/>
              </a:rPr>
              <a:t>які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видаляються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рідкі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продукти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обміну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речовин</a:t>
            </a:r>
            <a:r>
              <a:rPr lang="ru-RU" sz="1800" dirty="0">
                <a:ea typeface="+mn-lt"/>
                <a:cs typeface="+mn-lt"/>
              </a:rPr>
              <a:t> (</a:t>
            </a:r>
            <a:r>
              <a:rPr lang="ru-RU" sz="1800" dirty="0" err="1">
                <a:ea typeface="+mn-lt"/>
                <a:cs typeface="+mn-lt"/>
              </a:rPr>
              <a:t>продукти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розпаду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білків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що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містять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Нітроген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надлишок</a:t>
            </a:r>
            <a:r>
              <a:rPr lang="ru-RU" sz="1800" dirty="0">
                <a:ea typeface="+mn-lt"/>
                <a:cs typeface="+mn-lt"/>
              </a:rPr>
              <a:t> води, </a:t>
            </a:r>
            <a:r>
              <a:rPr lang="ru-RU" sz="1800" dirty="0" err="1">
                <a:ea typeface="+mn-lt"/>
                <a:cs typeface="+mn-lt"/>
              </a:rPr>
              <a:t>деякі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солі</a:t>
            </a:r>
            <a:r>
              <a:rPr lang="ru-RU" sz="1800" dirty="0">
                <a:ea typeface="+mn-lt"/>
                <a:cs typeface="+mn-lt"/>
              </a:rPr>
              <a:t> та </a:t>
            </a:r>
            <a:r>
              <a:rPr lang="ru-RU" sz="1800" dirty="0" err="1">
                <a:ea typeface="+mn-lt"/>
                <a:cs typeface="+mn-lt"/>
              </a:rPr>
              <a:t>інші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речовини</a:t>
            </a:r>
            <a:r>
              <a:rPr lang="ru-RU" sz="1800" dirty="0">
                <a:ea typeface="+mn-lt"/>
                <a:cs typeface="+mn-lt"/>
              </a:rPr>
              <a:t>). Таким чином, </a:t>
            </a:r>
            <a:r>
              <a:rPr lang="ru-RU" sz="1800" dirty="0" err="1">
                <a:ea typeface="+mn-lt"/>
                <a:cs typeface="+mn-lt"/>
              </a:rPr>
              <a:t>нирки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підтримують</a:t>
            </a:r>
            <a:r>
              <a:rPr lang="ru-RU" sz="1800" dirty="0">
                <a:ea typeface="+mn-lt"/>
                <a:cs typeface="+mn-lt"/>
              </a:rPr>
              <a:t> водно-</a:t>
            </a:r>
            <a:r>
              <a:rPr lang="ru-RU" sz="1800" dirty="0" err="1">
                <a:ea typeface="+mn-lt"/>
                <a:cs typeface="+mn-lt"/>
              </a:rPr>
              <a:t>сольовий</a:t>
            </a:r>
            <a:r>
              <a:rPr lang="ru-RU" sz="1800" dirty="0">
                <a:ea typeface="+mn-lt"/>
                <a:cs typeface="+mn-lt"/>
              </a:rPr>
              <a:t> баланс в </a:t>
            </a:r>
            <a:r>
              <a:rPr lang="ru-RU" sz="1800" dirty="0" err="1">
                <a:ea typeface="+mn-lt"/>
                <a:cs typeface="+mn-lt"/>
              </a:rPr>
              <a:t>організмі</a:t>
            </a:r>
            <a:r>
              <a:rPr lang="ru-RU" sz="1800" dirty="0">
                <a:ea typeface="+mn-lt"/>
                <a:cs typeface="+mn-lt"/>
              </a:rPr>
              <a:t>.</a:t>
            </a:r>
            <a:endParaRPr lang="ru-RU" dirty="0">
              <a:ea typeface="+mn-lt"/>
              <a:cs typeface="+mn-lt"/>
            </a:endParaRPr>
          </a:p>
          <a:p>
            <a:pPr marL="0" indent="0">
              <a:buNone/>
            </a:pPr>
            <a:endParaRPr lang="ru-RU" sz="1400" dirty="0">
              <a:cs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015ADAB5-2721-1C4A-4E00-36B87AB286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1488" y="807593"/>
            <a:ext cx="5988078" cy="523956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9015002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8050D7E-EB72-091D-3DD4-3D91A1B078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8707" y="722223"/>
            <a:ext cx="3200400" cy="4461163"/>
          </a:xfrm>
        </p:spPr>
        <p:txBody>
          <a:bodyPr>
            <a:normAutofit/>
          </a:bodyPr>
          <a:lstStyle/>
          <a:p>
            <a:r>
              <a:rPr lang="ru-RU" dirty="0" err="1">
                <a:solidFill>
                  <a:srgbClr val="FFFFFF"/>
                </a:solidFill>
                <a:cs typeface="Calibri Light"/>
              </a:rPr>
              <a:t>Шкіра</a:t>
            </a:r>
            <a:endParaRPr lang="ru-RU" dirty="0">
              <a:solidFill>
                <a:srgbClr val="FFFFFF"/>
              </a:solidFill>
            </a:endParaRPr>
          </a:p>
        </p:txBody>
      </p:sp>
      <p:sp>
        <p:nvSpPr>
          <p:cNvPr id="19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Объект 2">
            <a:extLst>
              <a:ext uri="{FF2B5EF4-FFF2-40B4-BE49-F238E27FC236}">
                <a16:creationId xmlns:a16="http://schemas.microsoft.com/office/drawing/2014/main" id="{5F73DE72-1B13-5304-BF1F-B7CA9990EB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None/>
            </a:pPr>
            <a:r>
              <a:rPr lang="ru-RU" sz="1300" dirty="0" err="1">
                <a:ea typeface="+mn-lt"/>
                <a:cs typeface="+mn-lt"/>
              </a:rPr>
              <a:t>Зовнішній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покрив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нашого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організму</a:t>
            </a:r>
            <a:r>
              <a:rPr lang="ru-RU" sz="1300" dirty="0">
                <a:ea typeface="+mn-lt"/>
                <a:cs typeface="+mn-lt"/>
              </a:rPr>
              <a:t> представлений </a:t>
            </a:r>
            <a:r>
              <a:rPr lang="ru-RU" sz="1300" b="1" dirty="0" err="1">
                <a:ea typeface="+mn-lt"/>
                <a:cs typeface="+mn-lt"/>
              </a:rPr>
              <a:t>шкірою</a:t>
            </a:r>
            <a:r>
              <a:rPr lang="ru-RU" sz="1300" dirty="0">
                <a:ea typeface="+mn-lt"/>
                <a:cs typeface="+mn-lt"/>
              </a:rPr>
              <a:t>. </a:t>
            </a:r>
            <a:r>
              <a:rPr lang="ru-RU" sz="1300" dirty="0" err="1">
                <a:ea typeface="+mn-lt"/>
                <a:cs typeface="+mn-lt"/>
              </a:rPr>
              <a:t>Шкіра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має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складну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будову</a:t>
            </a:r>
            <a:r>
              <a:rPr lang="ru-RU" sz="1300" dirty="0">
                <a:ea typeface="+mn-lt"/>
                <a:cs typeface="+mn-lt"/>
              </a:rPr>
              <a:t> і </a:t>
            </a:r>
            <a:r>
              <a:rPr lang="ru-RU" sz="1300" dirty="0" err="1">
                <a:ea typeface="+mn-lt"/>
                <a:cs typeface="+mn-lt"/>
              </a:rPr>
              <a:t>виконує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важливі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функції</a:t>
            </a:r>
            <a:r>
              <a:rPr lang="ru-RU" sz="1300" dirty="0">
                <a:ea typeface="+mn-lt"/>
                <a:cs typeface="+mn-lt"/>
              </a:rPr>
              <a:t>:</a:t>
            </a:r>
            <a:endParaRPr lang="ru-RU" sz="1300" dirty="0"/>
          </a:p>
          <a:p>
            <a:pPr>
              <a:buFont typeface="Arial"/>
              <a:buChar char="•"/>
            </a:pPr>
            <a:r>
              <a:rPr lang="ru-RU" sz="1300" dirty="0" err="1">
                <a:ea typeface="+mn-lt"/>
                <a:cs typeface="+mn-lt"/>
              </a:rPr>
              <a:t>шкірний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покрив</a:t>
            </a:r>
            <a:r>
              <a:rPr lang="ru-RU" sz="1300" dirty="0">
                <a:ea typeface="+mn-lt"/>
                <a:cs typeface="+mn-lt"/>
              </a:rPr>
              <a:t> практично </a:t>
            </a:r>
            <a:r>
              <a:rPr lang="ru-RU" sz="1300" dirty="0" err="1">
                <a:ea typeface="+mn-lt"/>
                <a:cs typeface="+mn-lt"/>
              </a:rPr>
              <a:t>непроникний</a:t>
            </a:r>
            <a:r>
              <a:rPr lang="ru-RU" sz="1300" dirty="0">
                <a:ea typeface="+mn-lt"/>
                <a:cs typeface="+mn-lt"/>
              </a:rPr>
              <a:t> для </a:t>
            </a:r>
            <a:r>
              <a:rPr lang="ru-RU" sz="1300" dirty="0" err="1">
                <a:ea typeface="+mn-lt"/>
                <a:cs typeface="+mn-lt"/>
              </a:rPr>
              <a:t>речовин</a:t>
            </a:r>
            <a:r>
              <a:rPr lang="ru-RU" sz="1300" dirty="0">
                <a:ea typeface="+mn-lt"/>
                <a:cs typeface="+mn-lt"/>
              </a:rPr>
              <a:t> і </a:t>
            </a:r>
            <a:r>
              <a:rPr lang="ru-RU" sz="1300" dirty="0" err="1">
                <a:ea typeface="+mn-lt"/>
                <a:cs typeface="+mn-lt"/>
              </a:rPr>
              <a:t>мікроорганізмів</a:t>
            </a:r>
            <a:r>
              <a:rPr lang="ru-RU" sz="1300" dirty="0">
                <a:ea typeface="+mn-lt"/>
                <a:cs typeface="+mn-lt"/>
              </a:rPr>
              <a:t> (</a:t>
            </a:r>
            <a:r>
              <a:rPr lang="ru-RU" sz="1300" b="1" dirty="0" err="1">
                <a:ea typeface="+mn-lt"/>
                <a:cs typeface="+mn-lt"/>
              </a:rPr>
              <a:t>захисна</a:t>
            </a:r>
            <a:r>
              <a:rPr lang="ru-RU" sz="1300" dirty="0">
                <a:ea typeface="+mn-lt"/>
                <a:cs typeface="+mn-lt"/>
              </a:rPr>
              <a:t> </a:t>
            </a:r>
            <a:r>
              <a:rPr lang="ru-RU" sz="1300" dirty="0" err="1">
                <a:ea typeface="+mn-lt"/>
                <a:cs typeface="+mn-lt"/>
              </a:rPr>
              <a:t>функція</a:t>
            </a:r>
            <a:r>
              <a:rPr lang="ru-RU" sz="1300" dirty="0">
                <a:ea typeface="+mn-lt"/>
                <a:cs typeface="+mn-lt"/>
              </a:rPr>
              <a:t>);</a:t>
            </a:r>
            <a:endParaRPr lang="ru-RU" sz="1300" dirty="0"/>
          </a:p>
          <a:p>
            <a:pPr>
              <a:buFont typeface="Arial"/>
              <a:buChar char="•"/>
            </a:pPr>
            <a:r>
              <a:rPr lang="ru-RU" sz="1300" dirty="0" err="1">
                <a:ea typeface="+mn-lt"/>
                <a:cs typeface="+mn-lt"/>
              </a:rPr>
              <a:t>міцна</a:t>
            </a:r>
            <a:r>
              <a:rPr lang="ru-RU" sz="1300" dirty="0">
                <a:ea typeface="+mn-lt"/>
                <a:cs typeface="+mn-lt"/>
              </a:rPr>
              <a:t> і </a:t>
            </a:r>
            <a:r>
              <a:rPr lang="ru-RU" sz="1300" dirty="0" err="1">
                <a:ea typeface="+mn-lt"/>
                <a:cs typeface="+mn-lt"/>
              </a:rPr>
              <a:t>пружна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шкіра</a:t>
            </a:r>
            <a:r>
              <a:rPr lang="ru-RU" sz="1300" dirty="0">
                <a:ea typeface="+mn-lt"/>
                <a:cs typeface="+mn-lt"/>
              </a:rPr>
              <a:t> </a:t>
            </a:r>
            <a:r>
              <a:rPr lang="ru-RU" sz="1300" b="1" dirty="0" err="1">
                <a:ea typeface="+mn-lt"/>
                <a:cs typeface="+mn-lt"/>
              </a:rPr>
              <a:t>захищає</a:t>
            </a:r>
            <a:r>
              <a:rPr lang="ru-RU" sz="1300" dirty="0">
                <a:ea typeface="+mn-lt"/>
                <a:cs typeface="+mn-lt"/>
              </a:rPr>
              <a:t> </a:t>
            </a:r>
            <a:r>
              <a:rPr lang="ru-RU" sz="1300" dirty="0" err="1">
                <a:ea typeface="+mn-lt"/>
                <a:cs typeface="+mn-lt"/>
              </a:rPr>
              <a:t>внутрішні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органи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від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механічних</a:t>
            </a:r>
            <a:r>
              <a:rPr lang="ru-RU" sz="1300" dirty="0">
                <a:ea typeface="+mn-lt"/>
                <a:cs typeface="+mn-lt"/>
              </a:rPr>
              <a:t> і </a:t>
            </a:r>
            <a:r>
              <a:rPr lang="ru-RU" sz="1300" dirty="0" err="1">
                <a:ea typeface="+mn-lt"/>
                <a:cs typeface="+mn-lt"/>
              </a:rPr>
              <a:t>хімічних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впливів</a:t>
            </a:r>
            <a:r>
              <a:rPr lang="ru-RU" sz="1300" dirty="0">
                <a:ea typeface="+mn-lt"/>
                <a:cs typeface="+mn-lt"/>
              </a:rPr>
              <a:t>;</a:t>
            </a:r>
            <a:endParaRPr lang="ru-RU" sz="1300" dirty="0"/>
          </a:p>
          <a:p>
            <a:pPr>
              <a:buFont typeface="Arial"/>
              <a:buChar char="•"/>
            </a:pPr>
            <a:r>
              <a:rPr lang="ru-RU" sz="1300" dirty="0" err="1">
                <a:ea typeface="+mn-lt"/>
                <a:cs typeface="+mn-lt"/>
              </a:rPr>
              <a:t>завдяки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вмісту</a:t>
            </a:r>
            <a:r>
              <a:rPr lang="ru-RU" sz="1300" dirty="0">
                <a:ea typeface="+mn-lt"/>
                <a:cs typeface="+mn-lt"/>
              </a:rPr>
              <a:t> в </a:t>
            </a:r>
            <a:r>
              <a:rPr lang="ru-RU" sz="1300" dirty="0" err="1">
                <a:ea typeface="+mn-lt"/>
                <a:cs typeface="+mn-lt"/>
              </a:rPr>
              <a:t>ній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пігменту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меланіну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шкіра</a:t>
            </a:r>
            <a:r>
              <a:rPr lang="ru-RU" sz="1300" dirty="0">
                <a:ea typeface="+mn-lt"/>
                <a:cs typeface="+mn-lt"/>
              </a:rPr>
              <a:t> </a:t>
            </a:r>
            <a:r>
              <a:rPr lang="ru-RU" sz="1300" b="1" dirty="0" err="1">
                <a:ea typeface="+mn-lt"/>
                <a:cs typeface="+mn-lt"/>
              </a:rPr>
              <a:t>захищає</a:t>
            </a:r>
            <a:r>
              <a:rPr lang="ru-RU" sz="1300" dirty="0">
                <a:ea typeface="+mn-lt"/>
                <a:cs typeface="+mn-lt"/>
              </a:rPr>
              <a:t> </a:t>
            </a:r>
            <a:r>
              <a:rPr lang="ru-RU" sz="1300" dirty="0" err="1">
                <a:ea typeface="+mn-lt"/>
                <a:cs typeface="+mn-lt"/>
              </a:rPr>
              <a:t>внутрішні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органи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від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ультрафіолетових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променів</a:t>
            </a:r>
            <a:r>
              <a:rPr lang="ru-RU" sz="1300" dirty="0">
                <a:ea typeface="+mn-lt"/>
                <a:cs typeface="+mn-lt"/>
              </a:rPr>
              <a:t>;</a:t>
            </a:r>
            <a:endParaRPr lang="ru-RU" sz="1300" dirty="0"/>
          </a:p>
          <a:p>
            <a:pPr>
              <a:buFont typeface="Arial"/>
              <a:buChar char="•"/>
            </a:pPr>
            <a:r>
              <a:rPr lang="ru-RU" sz="1300" dirty="0">
                <a:ea typeface="+mn-lt"/>
                <a:cs typeface="+mn-lt"/>
              </a:rPr>
              <a:t>через </a:t>
            </a:r>
            <a:r>
              <a:rPr lang="ru-RU" sz="1300" dirty="0" err="1">
                <a:ea typeface="+mn-lt"/>
                <a:cs typeface="+mn-lt"/>
              </a:rPr>
              <a:t>шкіру</a:t>
            </a:r>
            <a:r>
              <a:rPr lang="ru-RU" sz="1300" dirty="0">
                <a:ea typeface="+mn-lt"/>
                <a:cs typeface="+mn-lt"/>
              </a:rPr>
              <a:t> з потом </a:t>
            </a:r>
            <a:r>
              <a:rPr lang="ru-RU" sz="1300" dirty="0" err="1">
                <a:ea typeface="+mn-lt"/>
                <a:cs typeface="+mn-lt"/>
              </a:rPr>
              <a:t>виводиться</a:t>
            </a:r>
            <a:r>
              <a:rPr lang="ru-RU" sz="1300" dirty="0">
                <a:ea typeface="+mn-lt"/>
                <a:cs typeface="+mn-lt"/>
              </a:rPr>
              <a:t> вода, </a:t>
            </a:r>
            <a:r>
              <a:rPr lang="ru-RU" sz="1300" dirty="0" err="1">
                <a:ea typeface="+mn-lt"/>
                <a:cs typeface="+mn-lt"/>
              </a:rPr>
              <a:t>мінеральні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солі</a:t>
            </a:r>
            <a:r>
              <a:rPr lang="ru-RU" sz="1300" dirty="0">
                <a:ea typeface="+mn-lt"/>
                <a:cs typeface="+mn-lt"/>
              </a:rPr>
              <a:t> та </a:t>
            </a:r>
            <a:r>
              <a:rPr lang="ru-RU" sz="1300" dirty="0" err="1">
                <a:ea typeface="+mn-lt"/>
                <a:cs typeface="+mn-lt"/>
              </a:rPr>
              <a:t>інші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продукти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обміну</a:t>
            </a:r>
            <a:r>
              <a:rPr lang="ru-RU" sz="1300" dirty="0">
                <a:ea typeface="+mn-lt"/>
                <a:cs typeface="+mn-lt"/>
              </a:rPr>
              <a:t> (</a:t>
            </a:r>
            <a:r>
              <a:rPr lang="ru-RU" sz="1300" b="1" dirty="0" err="1">
                <a:ea typeface="+mn-lt"/>
                <a:cs typeface="+mn-lt"/>
              </a:rPr>
              <a:t>видільна</a:t>
            </a:r>
            <a:r>
              <a:rPr lang="ru-RU" sz="1300" dirty="0">
                <a:ea typeface="+mn-lt"/>
                <a:cs typeface="+mn-lt"/>
              </a:rPr>
              <a:t> </a:t>
            </a:r>
            <a:r>
              <a:rPr lang="ru-RU" sz="1300" dirty="0" err="1">
                <a:ea typeface="+mn-lt"/>
                <a:cs typeface="+mn-lt"/>
              </a:rPr>
              <a:t>функція</a:t>
            </a:r>
            <a:r>
              <a:rPr lang="ru-RU" sz="1300" dirty="0">
                <a:ea typeface="+mn-lt"/>
                <a:cs typeface="+mn-lt"/>
              </a:rPr>
              <a:t>);</a:t>
            </a:r>
            <a:endParaRPr lang="ru-RU" sz="1300" dirty="0"/>
          </a:p>
          <a:p>
            <a:pPr>
              <a:buFont typeface="Arial"/>
              <a:buChar char="•"/>
            </a:pPr>
            <a:r>
              <a:rPr lang="ru-RU" sz="1300" dirty="0" err="1">
                <a:ea typeface="+mn-lt"/>
                <a:cs typeface="+mn-lt"/>
              </a:rPr>
              <a:t>рецептори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шкіри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забезпечують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зв'язок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організму</a:t>
            </a:r>
            <a:r>
              <a:rPr lang="ru-RU" sz="1300" dirty="0">
                <a:ea typeface="+mn-lt"/>
                <a:cs typeface="+mn-lt"/>
              </a:rPr>
              <a:t> з </a:t>
            </a:r>
            <a:r>
              <a:rPr lang="ru-RU" sz="1300" dirty="0" err="1">
                <a:ea typeface="+mn-lt"/>
                <a:cs typeface="+mn-lt"/>
              </a:rPr>
              <a:t>зовнішнім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середовищем</a:t>
            </a:r>
            <a:r>
              <a:rPr lang="ru-RU" sz="1300" dirty="0">
                <a:ea typeface="+mn-lt"/>
                <a:cs typeface="+mn-lt"/>
              </a:rPr>
              <a:t>, </a:t>
            </a:r>
            <a:r>
              <a:rPr lang="ru-RU" sz="1300" dirty="0" err="1">
                <a:ea typeface="+mn-lt"/>
                <a:cs typeface="+mn-lt"/>
              </a:rPr>
              <a:t>сприймають</a:t>
            </a:r>
            <a:r>
              <a:rPr lang="ru-RU" sz="1300" dirty="0">
                <a:ea typeface="+mn-lt"/>
                <a:cs typeface="+mn-lt"/>
              </a:rPr>
              <a:t> холод, тепло, </a:t>
            </a:r>
            <a:r>
              <a:rPr lang="ru-RU" sz="1300" dirty="0" err="1">
                <a:ea typeface="+mn-lt"/>
                <a:cs typeface="+mn-lt"/>
              </a:rPr>
              <a:t>тиск</a:t>
            </a:r>
            <a:r>
              <a:rPr lang="ru-RU" sz="1300" dirty="0">
                <a:ea typeface="+mn-lt"/>
                <a:cs typeface="+mn-lt"/>
              </a:rPr>
              <a:t>, а </a:t>
            </a:r>
            <a:r>
              <a:rPr lang="ru-RU" sz="1300" dirty="0" err="1">
                <a:ea typeface="+mn-lt"/>
                <a:cs typeface="+mn-lt"/>
              </a:rPr>
              <a:t>вільні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нервові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закінчення</a:t>
            </a:r>
            <a:r>
              <a:rPr lang="ru-RU" sz="1300" dirty="0">
                <a:ea typeface="+mn-lt"/>
                <a:cs typeface="+mn-lt"/>
              </a:rPr>
              <a:t> — </a:t>
            </a:r>
            <a:r>
              <a:rPr lang="ru-RU" sz="1300" dirty="0" err="1">
                <a:ea typeface="+mn-lt"/>
                <a:cs typeface="+mn-lt"/>
              </a:rPr>
              <a:t>біль</a:t>
            </a:r>
            <a:r>
              <a:rPr lang="ru-RU" sz="1300" dirty="0">
                <a:ea typeface="+mn-lt"/>
                <a:cs typeface="+mn-lt"/>
              </a:rPr>
              <a:t> (</a:t>
            </a:r>
            <a:r>
              <a:rPr lang="ru-RU" sz="1300" b="1" dirty="0" err="1">
                <a:ea typeface="+mn-lt"/>
                <a:cs typeface="+mn-lt"/>
              </a:rPr>
              <a:t>рецепторна</a:t>
            </a:r>
            <a:r>
              <a:rPr lang="ru-RU" sz="1300" dirty="0">
                <a:ea typeface="+mn-lt"/>
                <a:cs typeface="+mn-lt"/>
              </a:rPr>
              <a:t> </a:t>
            </a:r>
            <a:r>
              <a:rPr lang="ru-RU" sz="1300" dirty="0" err="1">
                <a:ea typeface="+mn-lt"/>
                <a:cs typeface="+mn-lt"/>
              </a:rPr>
              <a:t>функція</a:t>
            </a:r>
            <a:r>
              <a:rPr lang="ru-RU" sz="1300" dirty="0">
                <a:ea typeface="+mn-lt"/>
                <a:cs typeface="+mn-lt"/>
              </a:rPr>
              <a:t>);</a:t>
            </a:r>
            <a:endParaRPr lang="ru-RU" sz="1300" dirty="0"/>
          </a:p>
          <a:p>
            <a:pPr>
              <a:buFont typeface="Arial"/>
              <a:buChar char="•"/>
            </a:pPr>
            <a:r>
              <a:rPr lang="ru-RU" sz="1300" dirty="0" err="1">
                <a:ea typeface="+mn-lt"/>
                <a:cs typeface="+mn-lt"/>
              </a:rPr>
              <a:t>шкіра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виконує</a:t>
            </a:r>
            <a:r>
              <a:rPr lang="ru-RU" sz="1300" dirty="0">
                <a:ea typeface="+mn-lt"/>
                <a:cs typeface="+mn-lt"/>
              </a:rPr>
              <a:t> </a:t>
            </a:r>
            <a:r>
              <a:rPr lang="ru-RU" sz="1300" b="1" dirty="0" err="1">
                <a:ea typeface="+mn-lt"/>
                <a:cs typeface="+mn-lt"/>
              </a:rPr>
              <a:t>терморегуляторну</a:t>
            </a:r>
            <a:r>
              <a:rPr lang="ru-RU" sz="1300" dirty="0">
                <a:ea typeface="+mn-lt"/>
                <a:cs typeface="+mn-lt"/>
              </a:rPr>
              <a:t> </a:t>
            </a:r>
            <a:r>
              <a:rPr lang="ru-RU" sz="1300" dirty="0" err="1">
                <a:ea typeface="+mn-lt"/>
                <a:cs typeface="+mn-lt"/>
              </a:rPr>
              <a:t>функцію</a:t>
            </a:r>
            <a:r>
              <a:rPr lang="ru-RU" sz="1300" dirty="0">
                <a:ea typeface="+mn-lt"/>
                <a:cs typeface="+mn-lt"/>
              </a:rPr>
              <a:t> — </a:t>
            </a:r>
            <a:r>
              <a:rPr lang="ru-RU" sz="1300" dirty="0" err="1">
                <a:ea typeface="+mn-lt"/>
                <a:cs typeface="+mn-lt"/>
              </a:rPr>
              <a:t>зрівноваження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процесів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утворення</a:t>
            </a:r>
            <a:r>
              <a:rPr lang="ru-RU" sz="1300" dirty="0">
                <a:ea typeface="+mn-lt"/>
                <a:cs typeface="+mn-lt"/>
              </a:rPr>
              <a:t> і </a:t>
            </a:r>
            <a:r>
              <a:rPr lang="ru-RU" sz="1300" dirty="0" err="1">
                <a:ea typeface="+mn-lt"/>
                <a:cs typeface="+mn-lt"/>
              </a:rPr>
              <a:t>віддачі</a:t>
            </a:r>
            <a:r>
              <a:rPr lang="ru-RU" sz="1300" dirty="0">
                <a:ea typeface="+mn-lt"/>
                <a:cs typeface="+mn-lt"/>
              </a:rPr>
              <a:t> тепла </a:t>
            </a:r>
            <a:r>
              <a:rPr lang="ru-RU" sz="1300" dirty="0" err="1">
                <a:ea typeface="+mn-lt"/>
                <a:cs typeface="+mn-lt"/>
              </a:rPr>
              <a:t>організмом</a:t>
            </a:r>
            <a:r>
              <a:rPr lang="ru-RU" sz="1300" dirty="0">
                <a:ea typeface="+mn-lt"/>
                <a:cs typeface="+mn-lt"/>
              </a:rPr>
              <a:t>;</a:t>
            </a:r>
            <a:endParaRPr lang="ru-RU" sz="1300" dirty="0"/>
          </a:p>
          <a:p>
            <a:pPr>
              <a:buFont typeface="Arial"/>
              <a:buChar char="•"/>
            </a:pPr>
            <a:r>
              <a:rPr lang="ru-RU" sz="1300" b="1" dirty="0" err="1">
                <a:ea typeface="+mn-lt"/>
                <a:cs typeface="+mn-lt"/>
              </a:rPr>
              <a:t>обмінна</a:t>
            </a:r>
            <a:r>
              <a:rPr lang="ru-RU" sz="1300" b="1" dirty="0">
                <a:ea typeface="+mn-lt"/>
                <a:cs typeface="+mn-lt"/>
              </a:rPr>
              <a:t> </a:t>
            </a:r>
            <a:r>
              <a:rPr lang="ru-RU" sz="1300" b="1" dirty="0" err="1">
                <a:ea typeface="+mn-lt"/>
                <a:cs typeface="+mn-lt"/>
              </a:rPr>
              <a:t>функція</a:t>
            </a:r>
            <a:r>
              <a:rPr lang="ru-RU" sz="1300" dirty="0">
                <a:ea typeface="+mn-lt"/>
                <a:cs typeface="+mn-lt"/>
              </a:rPr>
              <a:t> — у </a:t>
            </a:r>
            <a:r>
              <a:rPr lang="ru-RU" sz="1300" dirty="0" err="1">
                <a:ea typeface="+mn-lt"/>
                <a:cs typeface="+mn-lt"/>
              </a:rPr>
              <a:t>ній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утворюються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деякі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біологічно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активні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речовини</a:t>
            </a:r>
            <a:r>
              <a:rPr lang="ru-RU" sz="1300" dirty="0">
                <a:ea typeface="+mn-lt"/>
                <a:cs typeface="+mn-lt"/>
              </a:rPr>
              <a:t>, </a:t>
            </a:r>
            <a:r>
              <a:rPr lang="ru-RU" sz="1300" dirty="0" err="1">
                <a:ea typeface="+mn-lt"/>
                <a:cs typeface="+mn-lt"/>
              </a:rPr>
              <a:t>зокрема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вітамін</a:t>
            </a:r>
            <a:r>
              <a:rPr lang="ru-RU" sz="1300" dirty="0">
                <a:ea typeface="+mn-lt"/>
                <a:cs typeface="+mn-lt"/>
              </a:rPr>
              <a:t> D, </a:t>
            </a:r>
            <a:r>
              <a:rPr lang="ru-RU" sz="1300" dirty="0" err="1">
                <a:ea typeface="+mn-lt"/>
                <a:cs typeface="+mn-lt"/>
              </a:rPr>
              <a:t>виділяються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продукти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обміну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речовин</a:t>
            </a:r>
            <a:r>
              <a:rPr lang="ru-RU" sz="1300" dirty="0">
                <a:ea typeface="+mn-lt"/>
                <a:cs typeface="+mn-lt"/>
              </a:rPr>
              <a:t> (водо- та </a:t>
            </a:r>
            <a:r>
              <a:rPr lang="ru-RU" sz="1300" dirty="0" err="1">
                <a:ea typeface="+mn-lt"/>
                <a:cs typeface="+mn-lt"/>
              </a:rPr>
              <a:t>газообмін</a:t>
            </a:r>
            <a:r>
              <a:rPr lang="ru-RU" sz="1300" dirty="0">
                <a:ea typeface="+mn-lt"/>
                <a:cs typeface="+mn-lt"/>
              </a:rPr>
              <a:t>, </a:t>
            </a:r>
            <a:r>
              <a:rPr lang="ru-RU" sz="1300" dirty="0" err="1">
                <a:ea typeface="+mn-lt"/>
                <a:cs typeface="+mn-lt"/>
              </a:rPr>
              <a:t>виводиться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надлишок</a:t>
            </a:r>
            <a:r>
              <a:rPr lang="ru-RU" sz="1300" dirty="0">
                <a:ea typeface="+mn-lt"/>
                <a:cs typeface="+mn-lt"/>
              </a:rPr>
              <a:t> солей);</a:t>
            </a:r>
            <a:endParaRPr lang="ru-RU" sz="1300" dirty="0"/>
          </a:p>
          <a:p>
            <a:pPr>
              <a:buFont typeface="Arial"/>
              <a:buChar char="•"/>
            </a:pPr>
            <a:r>
              <a:rPr lang="ru-RU" sz="1300" dirty="0" err="1">
                <a:ea typeface="+mn-lt"/>
                <a:cs typeface="+mn-lt"/>
              </a:rPr>
              <a:t>шкіра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бере</a:t>
            </a:r>
            <a:r>
              <a:rPr lang="ru-RU" sz="1300" dirty="0">
                <a:ea typeface="+mn-lt"/>
                <a:cs typeface="+mn-lt"/>
              </a:rPr>
              <a:t> </a:t>
            </a:r>
            <a:r>
              <a:rPr lang="ru-RU" sz="1300" b="1" dirty="0">
                <a:ea typeface="+mn-lt"/>
                <a:cs typeface="+mn-lt"/>
              </a:rPr>
              <a:t>участь у </a:t>
            </a:r>
            <a:r>
              <a:rPr lang="ru-RU" sz="1300" b="1" dirty="0" err="1">
                <a:ea typeface="+mn-lt"/>
                <a:cs typeface="+mn-lt"/>
              </a:rPr>
              <a:t>розподілі</a:t>
            </a:r>
            <a:r>
              <a:rPr lang="ru-RU" sz="1300" b="1" dirty="0">
                <a:ea typeface="+mn-lt"/>
                <a:cs typeface="+mn-lt"/>
              </a:rPr>
              <a:t> </a:t>
            </a:r>
            <a:r>
              <a:rPr lang="ru-RU" sz="1300" b="1" dirty="0" err="1">
                <a:ea typeface="+mn-lt"/>
                <a:cs typeface="+mn-lt"/>
              </a:rPr>
              <a:t>крові</a:t>
            </a:r>
            <a:r>
              <a:rPr lang="ru-RU" sz="1300" dirty="0">
                <a:ea typeface="+mn-lt"/>
                <a:cs typeface="+mn-lt"/>
              </a:rPr>
              <a:t>;</a:t>
            </a:r>
            <a:endParaRPr lang="ru-RU" sz="1300" dirty="0"/>
          </a:p>
          <a:p>
            <a:pPr>
              <a:buFont typeface="Arial"/>
              <a:buChar char="•"/>
            </a:pPr>
            <a:r>
              <a:rPr lang="ru-RU" sz="1300" b="1" dirty="0" err="1">
                <a:ea typeface="+mn-lt"/>
                <a:cs typeface="+mn-lt"/>
              </a:rPr>
              <a:t>запасна</a:t>
            </a:r>
            <a:r>
              <a:rPr lang="ru-RU" sz="1300" dirty="0">
                <a:ea typeface="+mn-lt"/>
                <a:cs typeface="+mn-lt"/>
              </a:rPr>
              <a:t> </a:t>
            </a:r>
            <a:r>
              <a:rPr lang="ru-RU" sz="1300" dirty="0" err="1">
                <a:ea typeface="+mn-lt"/>
                <a:cs typeface="+mn-lt"/>
              </a:rPr>
              <a:t>функція</a:t>
            </a:r>
            <a:r>
              <a:rPr lang="ru-RU" sz="1300" dirty="0">
                <a:ea typeface="+mn-lt"/>
                <a:cs typeface="+mn-lt"/>
              </a:rPr>
              <a:t> — </a:t>
            </a:r>
            <a:r>
              <a:rPr lang="ru-RU" sz="1300" dirty="0" err="1">
                <a:ea typeface="+mn-lt"/>
                <a:cs typeface="+mn-lt"/>
              </a:rPr>
              <a:t>підшкірна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клітковина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складається</a:t>
            </a:r>
            <a:r>
              <a:rPr lang="ru-RU" sz="1300" dirty="0">
                <a:ea typeface="+mn-lt"/>
                <a:cs typeface="+mn-lt"/>
              </a:rPr>
              <a:t> з </a:t>
            </a:r>
            <a:r>
              <a:rPr lang="ru-RU" sz="1300" dirty="0" err="1">
                <a:ea typeface="+mn-lt"/>
                <a:cs typeface="+mn-lt"/>
              </a:rPr>
              <a:t>жирової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тканини</a:t>
            </a:r>
            <a:r>
              <a:rPr lang="ru-RU" sz="1300" dirty="0">
                <a:ea typeface="+mn-lt"/>
                <a:cs typeface="+mn-lt"/>
              </a:rPr>
              <a:t>, яка є </a:t>
            </a:r>
            <a:r>
              <a:rPr lang="ru-RU" sz="1300" dirty="0" err="1">
                <a:ea typeface="+mn-lt"/>
                <a:cs typeface="+mn-lt"/>
              </a:rPr>
              <a:t>джерелом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енергії</a:t>
            </a:r>
            <a:r>
              <a:rPr lang="ru-RU" sz="1300" dirty="0">
                <a:ea typeface="+mn-lt"/>
                <a:cs typeface="+mn-lt"/>
              </a:rPr>
              <a:t>;</a:t>
            </a:r>
            <a:endParaRPr lang="ru-RU" sz="1300" dirty="0"/>
          </a:p>
          <a:p>
            <a:pPr>
              <a:buFont typeface="Arial"/>
              <a:buChar char="•"/>
            </a:pPr>
            <a:r>
              <a:rPr lang="ru-RU" sz="1300" b="1" dirty="0" err="1">
                <a:ea typeface="+mn-lt"/>
                <a:cs typeface="+mn-lt"/>
              </a:rPr>
              <a:t>секреторна</a:t>
            </a:r>
            <a:r>
              <a:rPr lang="ru-RU" sz="1300" dirty="0">
                <a:ea typeface="+mn-lt"/>
                <a:cs typeface="+mn-lt"/>
              </a:rPr>
              <a:t> </a:t>
            </a:r>
            <a:r>
              <a:rPr lang="ru-RU" sz="1300" dirty="0" err="1">
                <a:ea typeface="+mn-lt"/>
                <a:cs typeface="+mn-lt"/>
              </a:rPr>
              <a:t>функція</a:t>
            </a:r>
            <a:r>
              <a:rPr lang="ru-RU" sz="1300" dirty="0">
                <a:ea typeface="+mn-lt"/>
                <a:cs typeface="+mn-lt"/>
              </a:rPr>
              <a:t> — </a:t>
            </a:r>
            <a:r>
              <a:rPr lang="ru-RU" sz="1300" dirty="0" err="1">
                <a:ea typeface="+mn-lt"/>
                <a:cs typeface="+mn-lt"/>
              </a:rPr>
              <a:t>сальні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залози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виділяють</a:t>
            </a:r>
            <a:r>
              <a:rPr lang="ru-RU" sz="1300" dirty="0">
                <a:ea typeface="+mn-lt"/>
                <a:cs typeface="+mn-lt"/>
              </a:rPr>
              <a:t> жир для </a:t>
            </a:r>
            <a:r>
              <a:rPr lang="ru-RU" sz="1300" dirty="0" err="1">
                <a:ea typeface="+mn-lt"/>
                <a:cs typeface="+mn-lt"/>
              </a:rPr>
              <a:t>змащення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шкіри</a:t>
            </a:r>
            <a:r>
              <a:rPr lang="ru-RU" sz="1300" dirty="0">
                <a:ea typeface="+mn-lt"/>
                <a:cs typeface="+mn-lt"/>
              </a:rPr>
              <a:t> та </a:t>
            </a:r>
            <a:r>
              <a:rPr lang="ru-RU" sz="1300" dirty="0" err="1">
                <a:ea typeface="+mn-lt"/>
                <a:cs typeface="+mn-lt"/>
              </a:rPr>
              <a:t>волосся</a:t>
            </a:r>
            <a:r>
              <a:rPr lang="ru-RU" sz="1300" dirty="0">
                <a:ea typeface="+mn-lt"/>
                <a:cs typeface="+mn-lt"/>
              </a:rPr>
              <a:t>, а </a:t>
            </a:r>
            <a:r>
              <a:rPr lang="ru-RU" sz="1300" dirty="0" err="1">
                <a:ea typeface="+mn-lt"/>
                <a:cs typeface="+mn-lt"/>
              </a:rPr>
              <a:t>молочні</a:t>
            </a:r>
            <a:r>
              <a:rPr lang="ru-RU" sz="1300" dirty="0">
                <a:ea typeface="+mn-lt"/>
                <a:cs typeface="+mn-lt"/>
              </a:rPr>
              <a:t> — молоко для </a:t>
            </a:r>
            <a:r>
              <a:rPr lang="ru-RU" sz="1300" dirty="0" err="1">
                <a:ea typeface="+mn-lt"/>
                <a:cs typeface="+mn-lt"/>
              </a:rPr>
              <a:t>вигодовування</a:t>
            </a:r>
            <a:r>
              <a:rPr lang="ru-RU" sz="1300" dirty="0">
                <a:ea typeface="+mn-lt"/>
                <a:cs typeface="+mn-lt"/>
              </a:rPr>
              <a:t> </a:t>
            </a:r>
            <a:r>
              <a:rPr lang="ru-RU" sz="1300" dirty="0" err="1">
                <a:ea typeface="+mn-lt"/>
                <a:cs typeface="+mn-lt"/>
              </a:rPr>
              <a:t>дітей</a:t>
            </a:r>
            <a:r>
              <a:rPr lang="ru-RU" sz="1300" dirty="0">
                <a:ea typeface="+mn-lt"/>
                <a:cs typeface="+mn-lt"/>
              </a:rPr>
              <a:t>.</a:t>
            </a:r>
            <a:endParaRPr lang="ru-RU" sz="1300" dirty="0"/>
          </a:p>
          <a:p>
            <a:pPr marL="0" indent="0">
              <a:buNone/>
            </a:pPr>
            <a:endParaRPr lang="ru-RU" sz="13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7926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8">
            <a:extLst>
              <a:ext uri="{FF2B5EF4-FFF2-40B4-BE49-F238E27FC236}">
                <a16:creationId xmlns:a16="http://schemas.microsoft.com/office/drawing/2014/main" id="{B5FA7C47-B7C1-4D2E-AB49-ED23BA34BA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596EE156-ABF1-4329-A6BA-03B4254E08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521144" y="911116"/>
            <a:ext cx="687754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19B9933F-AAB3-444A-8BB5-9CA194A8BC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0" y="1370435"/>
            <a:ext cx="527226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Freeform 7">
            <a:extLst>
              <a:ext uri="{FF2B5EF4-FFF2-40B4-BE49-F238E27FC236}">
                <a16:creationId xmlns:a16="http://schemas.microsoft.com/office/drawing/2014/main" id="{7D20183A-0B1D-4A1F-89B1-ADBEDBC6E5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00164" y="643467"/>
            <a:ext cx="409371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id="{131031D3-26CD-4214-A9A4-5857EFA15A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795529" y="644382"/>
            <a:ext cx="3856024" cy="525164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D77BC80-6592-0DDC-708B-07D1AEAC8D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635" y="2546161"/>
            <a:ext cx="3200451" cy="298592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2400">
                <a:solidFill>
                  <a:srgbClr val="FEFFFF"/>
                </a:solidFill>
                <a:ea typeface="+mn-lt"/>
                <a:cs typeface="+mn-lt"/>
              </a:rPr>
              <a:t>Шкіра складається з трьох шарів: </a:t>
            </a:r>
            <a:r>
              <a:rPr lang="ru-RU" sz="2400" b="1">
                <a:solidFill>
                  <a:srgbClr val="FEFFFF"/>
                </a:solidFill>
                <a:ea typeface="+mn-lt"/>
                <a:cs typeface="+mn-lt"/>
              </a:rPr>
              <a:t>епідермісу</a:t>
            </a:r>
            <a:r>
              <a:rPr lang="ru-RU" sz="2400">
                <a:solidFill>
                  <a:srgbClr val="FEFFFF"/>
                </a:solidFill>
                <a:ea typeface="+mn-lt"/>
                <a:cs typeface="+mn-lt"/>
              </a:rPr>
              <a:t>, </a:t>
            </a:r>
            <a:r>
              <a:rPr lang="ru-RU" sz="2400" b="1">
                <a:solidFill>
                  <a:srgbClr val="FEFFFF"/>
                </a:solidFill>
                <a:ea typeface="+mn-lt"/>
                <a:cs typeface="+mn-lt"/>
              </a:rPr>
              <a:t>дерми</a:t>
            </a:r>
            <a:r>
              <a:rPr lang="ru-RU" sz="2400">
                <a:solidFill>
                  <a:srgbClr val="FEFFFF"/>
                </a:solidFill>
                <a:ea typeface="+mn-lt"/>
                <a:cs typeface="+mn-lt"/>
              </a:rPr>
              <a:t> (власне шкіри) і </a:t>
            </a:r>
            <a:r>
              <a:rPr lang="ru-RU" sz="2400" b="1">
                <a:solidFill>
                  <a:srgbClr val="FEFFFF"/>
                </a:solidFill>
                <a:ea typeface="+mn-lt"/>
                <a:cs typeface="+mn-lt"/>
              </a:rPr>
              <a:t>підшкірної жирової клітковини</a:t>
            </a:r>
            <a:r>
              <a:rPr lang="ru-RU" sz="2400">
                <a:solidFill>
                  <a:srgbClr val="FEFFFF"/>
                </a:solidFill>
                <a:ea typeface="+mn-lt"/>
                <a:cs typeface="+mn-lt"/>
              </a:rPr>
              <a:t>.</a:t>
            </a:r>
            <a:endParaRPr lang="ru-RU" sz="2400">
              <a:solidFill>
                <a:srgbClr val="FEFFFF"/>
              </a:solidFill>
            </a:endParaRPr>
          </a:p>
          <a:p>
            <a:pPr marL="0" indent="0">
              <a:buNone/>
            </a:pPr>
            <a:endParaRPr lang="ru-RU" sz="2400">
              <a:solidFill>
                <a:srgbClr val="FEFFFF"/>
              </a:solidFill>
              <a:cs typeface="Calibri" panose="020F0502020204030204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89FA5F66-C2F8-81E6-51FB-AEF8D17C71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50715" y="998961"/>
            <a:ext cx="6539075" cy="3972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75098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E2A087E-7747-53CF-991C-A338542FC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4214" y="1049892"/>
            <a:ext cx="3505494" cy="3785419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>
              <a:buNone/>
            </a:pPr>
            <a:r>
              <a:rPr lang="ru-RU" sz="2000" dirty="0" err="1">
                <a:ea typeface="+mn-lt"/>
                <a:cs typeface="+mn-lt"/>
              </a:rPr>
              <a:t>Сечовидільна</a:t>
            </a:r>
            <a:r>
              <a:rPr lang="ru-RU" sz="2000" dirty="0">
                <a:ea typeface="+mn-lt"/>
                <a:cs typeface="+mn-lt"/>
              </a:rPr>
              <a:t> система </a:t>
            </a:r>
            <a:r>
              <a:rPr lang="ru-RU" sz="2000" dirty="0" err="1">
                <a:ea typeface="+mn-lt"/>
                <a:cs typeface="+mn-lt"/>
              </a:rPr>
              <a:t>складається</a:t>
            </a:r>
            <a:r>
              <a:rPr lang="ru-RU" sz="2000" dirty="0">
                <a:ea typeface="+mn-lt"/>
                <a:cs typeface="+mn-lt"/>
              </a:rPr>
              <a:t> з </a:t>
            </a:r>
            <a:r>
              <a:rPr lang="ru-RU" sz="2000" b="1" dirty="0" err="1">
                <a:ea typeface="+mn-lt"/>
                <a:cs typeface="+mn-lt"/>
              </a:rPr>
              <a:t>нирок</a:t>
            </a:r>
            <a:r>
              <a:rPr lang="ru-RU" sz="2000" b="1" dirty="0">
                <a:ea typeface="+mn-lt"/>
                <a:cs typeface="+mn-lt"/>
              </a:rPr>
              <a:t>, </a:t>
            </a:r>
            <a:r>
              <a:rPr lang="ru-RU" sz="2000" b="1" dirty="0" err="1">
                <a:ea typeface="+mn-lt"/>
                <a:cs typeface="+mn-lt"/>
              </a:rPr>
              <a:t>сечоводів</a:t>
            </a:r>
            <a:r>
              <a:rPr lang="ru-RU" sz="2000" b="1" dirty="0">
                <a:ea typeface="+mn-lt"/>
                <a:cs typeface="+mn-lt"/>
              </a:rPr>
              <a:t>, </a:t>
            </a:r>
            <a:r>
              <a:rPr lang="ru-RU" sz="2000" b="1" dirty="0" err="1">
                <a:ea typeface="+mn-lt"/>
                <a:cs typeface="+mn-lt"/>
              </a:rPr>
              <a:t>сечового</a:t>
            </a:r>
            <a:r>
              <a:rPr lang="ru-RU" sz="2000" b="1" dirty="0">
                <a:ea typeface="+mn-lt"/>
                <a:cs typeface="+mn-lt"/>
              </a:rPr>
              <a:t> </a:t>
            </a:r>
            <a:r>
              <a:rPr lang="ru-RU" sz="2000" b="1" dirty="0" err="1">
                <a:ea typeface="+mn-lt"/>
                <a:cs typeface="+mn-lt"/>
              </a:rPr>
              <a:t>міхура</a:t>
            </a:r>
            <a:r>
              <a:rPr lang="ru-RU" sz="2000" b="1" dirty="0">
                <a:ea typeface="+mn-lt"/>
                <a:cs typeface="+mn-lt"/>
              </a:rPr>
              <a:t> і </a:t>
            </a:r>
            <a:r>
              <a:rPr lang="ru-RU" sz="2000" b="1" dirty="0" err="1">
                <a:ea typeface="+mn-lt"/>
                <a:cs typeface="+mn-lt"/>
              </a:rPr>
              <a:t>сечовипускального</a:t>
            </a:r>
            <a:r>
              <a:rPr lang="ru-RU" sz="2000" b="1" dirty="0">
                <a:ea typeface="+mn-lt"/>
                <a:cs typeface="+mn-lt"/>
              </a:rPr>
              <a:t> каналу (</a:t>
            </a:r>
            <a:r>
              <a:rPr lang="ru-RU" sz="2000" b="1" dirty="0" err="1">
                <a:ea typeface="+mn-lt"/>
                <a:cs typeface="+mn-lt"/>
              </a:rPr>
              <a:t>сечівник</a:t>
            </a:r>
            <a:r>
              <a:rPr lang="ru-RU" sz="2000" b="1" dirty="0">
                <a:ea typeface="+mn-lt"/>
                <a:cs typeface="+mn-lt"/>
              </a:rPr>
              <a:t>, уретра)</a:t>
            </a:r>
            <a:r>
              <a:rPr lang="ru-RU" sz="2000" dirty="0">
                <a:ea typeface="+mn-lt"/>
                <a:cs typeface="+mn-lt"/>
              </a:rPr>
              <a:t>.</a:t>
            </a:r>
          </a:p>
          <a:p>
            <a:pPr>
              <a:buNone/>
            </a:pPr>
            <a:r>
              <a:rPr lang="ru-RU" sz="2000" b="1" dirty="0" err="1">
                <a:ea typeface="+mn-lt"/>
                <a:cs typeface="+mn-lt"/>
              </a:rPr>
              <a:t>Нирки</a:t>
            </a:r>
            <a:r>
              <a:rPr lang="ru-RU" sz="2000" dirty="0">
                <a:ea typeface="+mn-lt"/>
                <a:cs typeface="+mn-lt"/>
              </a:rPr>
              <a:t> — </a:t>
            </a:r>
            <a:r>
              <a:rPr lang="ru-RU" sz="2000" dirty="0" err="1">
                <a:ea typeface="+mn-lt"/>
                <a:cs typeface="+mn-lt"/>
              </a:rPr>
              <a:t>парні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квасолеподібні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органи</a:t>
            </a:r>
            <a:r>
              <a:rPr lang="ru-RU" sz="2000" dirty="0">
                <a:ea typeface="+mn-lt"/>
                <a:cs typeface="+mn-lt"/>
              </a:rPr>
              <a:t>, </a:t>
            </a:r>
            <a:r>
              <a:rPr lang="ru-RU" sz="2000" dirty="0" err="1">
                <a:ea typeface="+mn-lt"/>
                <a:cs typeface="+mn-lt"/>
              </a:rPr>
              <a:t>розташовані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біля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задньої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стінки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черевної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порожнини</a:t>
            </a:r>
            <a:r>
              <a:rPr lang="ru-RU" sz="2000" dirty="0">
                <a:ea typeface="+mn-lt"/>
                <a:cs typeface="+mn-lt"/>
              </a:rPr>
              <a:t> на </a:t>
            </a:r>
            <a:r>
              <a:rPr lang="ru-RU" sz="2000" dirty="0" err="1">
                <a:ea typeface="+mn-lt"/>
                <a:cs typeface="+mn-lt"/>
              </a:rPr>
              <a:t>рівні</a:t>
            </a:r>
            <a:r>
              <a:rPr lang="ru-RU" sz="2000" dirty="0">
                <a:ea typeface="+mn-lt"/>
                <a:cs typeface="+mn-lt"/>
              </a:rPr>
              <a:t> 1-го і 2-го </a:t>
            </a:r>
            <a:r>
              <a:rPr lang="ru-RU" sz="2000" dirty="0" err="1">
                <a:ea typeface="+mn-lt"/>
                <a:cs typeface="+mn-lt"/>
              </a:rPr>
              <a:t>поперекових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хребців</a:t>
            </a:r>
            <a:r>
              <a:rPr lang="ru-RU" sz="2000" dirty="0">
                <a:ea typeface="+mn-lt"/>
                <a:cs typeface="+mn-lt"/>
              </a:rPr>
              <a:t>.</a:t>
            </a:r>
            <a:br>
              <a:rPr lang="ru-RU" sz="2000" dirty="0">
                <a:ea typeface="+mn-lt"/>
                <a:cs typeface="+mn-lt"/>
              </a:rPr>
            </a:b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Увігнутий</a:t>
            </a:r>
            <a:r>
              <a:rPr lang="ru-RU" sz="2000" dirty="0">
                <a:ea typeface="+mn-lt"/>
                <a:cs typeface="+mn-lt"/>
              </a:rPr>
              <a:t> край </a:t>
            </a:r>
            <a:r>
              <a:rPr lang="ru-RU" sz="2000" dirty="0" err="1">
                <a:ea typeface="+mn-lt"/>
                <a:cs typeface="+mn-lt"/>
              </a:rPr>
              <a:t>нирок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звернений</a:t>
            </a:r>
            <a:r>
              <a:rPr lang="ru-RU" sz="2000" dirty="0">
                <a:ea typeface="+mn-lt"/>
                <a:cs typeface="+mn-lt"/>
              </a:rPr>
              <a:t> до хребта. У </a:t>
            </a:r>
            <a:r>
              <a:rPr lang="ru-RU" sz="2000" dirty="0" err="1">
                <a:ea typeface="+mn-lt"/>
                <a:cs typeface="+mn-lt"/>
              </a:rPr>
              <a:t>цьому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місці</a:t>
            </a:r>
            <a:r>
              <a:rPr lang="ru-RU" sz="2000" dirty="0">
                <a:ea typeface="+mn-lt"/>
                <a:cs typeface="+mn-lt"/>
              </a:rPr>
              <a:t> в </a:t>
            </a:r>
            <a:r>
              <a:rPr lang="ru-RU" sz="2000" dirty="0" err="1">
                <a:ea typeface="+mn-lt"/>
                <a:cs typeface="+mn-lt"/>
              </a:rPr>
              <a:t>нирку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входять</a:t>
            </a:r>
            <a:r>
              <a:rPr lang="ru-RU" sz="2000" dirty="0">
                <a:ea typeface="+mn-lt"/>
                <a:cs typeface="+mn-lt"/>
              </a:rPr>
              <a:t> і </a:t>
            </a:r>
            <a:r>
              <a:rPr lang="ru-RU" sz="2000" dirty="0" err="1">
                <a:ea typeface="+mn-lt"/>
                <a:cs typeface="+mn-lt"/>
              </a:rPr>
              <a:t>виходять</a:t>
            </a:r>
            <a:r>
              <a:rPr lang="ru-RU" sz="2000" dirty="0">
                <a:ea typeface="+mn-lt"/>
                <a:cs typeface="+mn-lt"/>
              </a:rPr>
              <a:t> з </a:t>
            </a:r>
            <a:r>
              <a:rPr lang="ru-RU" sz="2000" dirty="0" err="1">
                <a:ea typeface="+mn-lt"/>
                <a:cs typeface="+mn-lt"/>
              </a:rPr>
              <a:t>неї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кровоносні</a:t>
            </a:r>
            <a:r>
              <a:rPr lang="ru-RU" sz="2000" dirty="0">
                <a:ea typeface="+mn-lt"/>
                <a:cs typeface="+mn-lt"/>
              </a:rPr>
              <a:t> </a:t>
            </a:r>
            <a:r>
              <a:rPr lang="ru-RU" sz="2000" dirty="0" err="1">
                <a:ea typeface="+mn-lt"/>
                <a:cs typeface="+mn-lt"/>
              </a:rPr>
              <a:t>судини</a:t>
            </a:r>
            <a:r>
              <a:rPr lang="ru-RU" sz="2000" dirty="0">
                <a:ea typeface="+mn-lt"/>
                <a:cs typeface="+mn-lt"/>
              </a:rPr>
              <a:t>.</a:t>
            </a:r>
            <a:endParaRPr lang="ru-RU" dirty="0"/>
          </a:p>
          <a:p>
            <a:pPr>
              <a:buNone/>
            </a:pPr>
            <a:endParaRPr lang="ru-RU" sz="2000" dirty="0">
              <a:cs typeface="Calibri"/>
            </a:endParaRPr>
          </a:p>
          <a:p>
            <a:pPr marL="0" indent="0">
              <a:buNone/>
            </a:pPr>
            <a:endParaRPr lang="ru-RU" sz="2000" dirty="0">
              <a:cs typeface="Calibri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39450273-C494-6904-61A9-D15159104B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862" y="2223511"/>
            <a:ext cx="6019331" cy="240773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151187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1CC55D-ED54-4C5C-95E6-10947BD110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DE889C7-FAD6-4397-98E2-05D503484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1083484"/>
            <a:ext cx="355196" cy="673460"/>
            <a:chOff x="0" y="823811"/>
            <a:chExt cx="355196" cy="67346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823811"/>
              <a:ext cx="87363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9341" y="823811"/>
              <a:ext cx="195855" cy="67346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id="{3873B707-463F-40B0-8227-E8CC6C67EB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65085" y="2090569"/>
            <a:ext cx="429768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9CA3656-8622-C46D-26C4-3E0E960E90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719" y="2330505"/>
            <a:ext cx="4559425" cy="397958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None/>
            </a:pPr>
            <a:r>
              <a:rPr lang="ru-RU" sz="1700">
                <a:ea typeface="+mn-lt"/>
                <a:cs typeface="+mn-lt"/>
              </a:rPr>
              <a:t>Діяльність нирок регулюється нейрогуморальним механізмом.</a:t>
            </a:r>
            <a:br>
              <a:rPr lang="ru-RU" sz="1700">
                <a:ea typeface="+mn-lt"/>
                <a:cs typeface="+mn-lt"/>
              </a:rPr>
            </a:b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b="1">
                <a:ea typeface="+mn-lt"/>
                <a:cs typeface="+mn-lt"/>
              </a:rPr>
              <a:t>Нервова регуляція</a:t>
            </a:r>
            <a:r>
              <a:rPr lang="ru-RU" sz="1700">
                <a:ea typeface="+mn-lt"/>
                <a:cs typeface="+mn-lt"/>
              </a:rPr>
              <a:t>. У кровоносних судинах містяться осмо- і хеморецептори, що передають інформацію про тиск крові і склад рідини до гіпоталамусу по провідних шляхах вегетативної нервової системи.</a:t>
            </a:r>
            <a:br>
              <a:rPr lang="ru-RU" sz="1700">
                <a:ea typeface="+mn-lt"/>
                <a:cs typeface="+mn-lt"/>
              </a:rPr>
            </a:br>
            <a:r>
              <a:rPr lang="ru-RU" sz="1700">
                <a:ea typeface="+mn-lt"/>
                <a:cs typeface="+mn-lt"/>
              </a:rPr>
              <a:t> </a:t>
            </a:r>
            <a:r>
              <a:rPr lang="ru-RU" sz="1700" b="1">
                <a:ea typeface="+mn-lt"/>
                <a:cs typeface="+mn-lt"/>
              </a:rPr>
              <a:t>Гуморальна регуляція</a:t>
            </a:r>
            <a:r>
              <a:rPr lang="ru-RU" sz="1700">
                <a:ea typeface="+mn-lt"/>
                <a:cs typeface="+mn-lt"/>
              </a:rPr>
              <a:t> діяльності нирок здійснюється гормонами гіпофізу, кори надниркових залоз, паращитовидних залоз.</a:t>
            </a:r>
            <a:br>
              <a:rPr lang="ru-RU" sz="1700">
                <a:ea typeface="+mn-lt"/>
                <a:cs typeface="+mn-lt"/>
              </a:rPr>
            </a:br>
            <a:r>
              <a:rPr lang="ru-RU" sz="1700">
                <a:ea typeface="+mn-lt"/>
                <a:cs typeface="+mn-lt"/>
              </a:rPr>
              <a:t> Ознакою захворювання нирок є присутність у сечі білка, цукру, підвищення кількості лейкоцитів або еритроцитів крові.</a:t>
            </a:r>
          </a:p>
          <a:p>
            <a:pPr marL="0" indent="0">
              <a:buNone/>
            </a:pPr>
            <a:endParaRPr lang="ru-RU" sz="1700">
              <a:cs typeface="Calibri" panose="020F0502020204030204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13237C8-E62C-4F0D-A318-BD6FB6C2D1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513853"/>
            <a:ext cx="6009366" cy="583457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30CC3A09-0753-0FDB-C938-FCD631C470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3343" y="1631788"/>
            <a:ext cx="5704935" cy="391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8558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FB946D7-1CA4-446E-8795-007CACFDE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2416F2-BC84-4D7C-80C6-6296C10C3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95338" y="981075"/>
            <a:ext cx="10601325" cy="4552949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7097" y="1428750"/>
            <a:ext cx="9117807" cy="2105026"/>
          </a:xfrm>
        </p:spPr>
        <p:txBody>
          <a:bodyPr>
            <a:normAutofit/>
          </a:bodyPr>
          <a:lstStyle/>
          <a:p>
            <a:r>
              <a:rPr lang="ru-RU" err="1">
                <a:cs typeface="Calibri Light"/>
              </a:rPr>
              <a:t>Ендокринна</a:t>
            </a:r>
            <a:r>
              <a:rPr lang="ru-RU">
                <a:cs typeface="Calibri Light"/>
              </a:rPr>
              <a:t> система 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37097" y="3960557"/>
            <a:ext cx="9117807" cy="109721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dirty="0" err="1">
                <a:cs typeface="Calibri"/>
              </a:rPr>
              <a:t>Анатомія</a:t>
            </a:r>
            <a:r>
              <a:rPr lang="ru-RU" dirty="0">
                <a:cs typeface="Calibri"/>
              </a:rPr>
              <a:t> і </a:t>
            </a:r>
            <a:r>
              <a:rPr lang="ru-RU" dirty="0" err="1">
                <a:cs typeface="Calibri"/>
              </a:rPr>
              <a:t>фізіологія</a:t>
            </a:r>
            <a:endParaRPr lang="ru-RU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30623A-AB89-4E04-AC9A-2BAFBF85A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52800" y="3771366"/>
            <a:ext cx="5486400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51651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B831B6F-405A-4B47-B9BB-5CA88F2858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4164A80D-40D1-4753-5B9B-B40A84358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8001740" cy="6001305"/>
          </a:xfrm>
          <a:prstGeom prst="rect">
            <a:avLst/>
          </a:prstGeom>
        </p:spPr>
      </p:pic>
      <p:sp>
        <p:nvSpPr>
          <p:cNvPr id="11" name="sketch line">
            <a:extLst>
              <a:ext uri="{FF2B5EF4-FFF2-40B4-BE49-F238E27FC236}">
                <a16:creationId xmlns:a16="http://schemas.microsoft.com/office/drawing/2014/main" id="{953EE71A-6488-4203-A7C4-77102FD0DC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39128" y="2372868"/>
            <a:ext cx="3255095" cy="18288"/>
          </a:xfrm>
          <a:custGeom>
            <a:avLst/>
            <a:gdLst>
              <a:gd name="connsiteX0" fmla="*/ 0 w 3255095"/>
              <a:gd name="connsiteY0" fmla="*/ 0 h 18288"/>
              <a:gd name="connsiteX1" fmla="*/ 618468 w 3255095"/>
              <a:gd name="connsiteY1" fmla="*/ 0 h 18288"/>
              <a:gd name="connsiteX2" fmla="*/ 1269487 w 3255095"/>
              <a:gd name="connsiteY2" fmla="*/ 0 h 18288"/>
              <a:gd name="connsiteX3" fmla="*/ 1953057 w 3255095"/>
              <a:gd name="connsiteY3" fmla="*/ 0 h 18288"/>
              <a:gd name="connsiteX4" fmla="*/ 2636627 w 3255095"/>
              <a:gd name="connsiteY4" fmla="*/ 0 h 18288"/>
              <a:gd name="connsiteX5" fmla="*/ 3255095 w 3255095"/>
              <a:gd name="connsiteY5" fmla="*/ 0 h 18288"/>
              <a:gd name="connsiteX6" fmla="*/ 3255095 w 3255095"/>
              <a:gd name="connsiteY6" fmla="*/ 18288 h 18288"/>
              <a:gd name="connsiteX7" fmla="*/ 2538974 w 3255095"/>
              <a:gd name="connsiteY7" fmla="*/ 18288 h 18288"/>
              <a:gd name="connsiteX8" fmla="*/ 1822853 w 3255095"/>
              <a:gd name="connsiteY8" fmla="*/ 18288 h 18288"/>
              <a:gd name="connsiteX9" fmla="*/ 1171834 w 3255095"/>
              <a:gd name="connsiteY9" fmla="*/ 18288 h 18288"/>
              <a:gd name="connsiteX10" fmla="*/ 0 w 3255095"/>
              <a:gd name="connsiteY10" fmla="*/ 18288 h 18288"/>
              <a:gd name="connsiteX11" fmla="*/ 0 w 3255095"/>
              <a:gd name="connsiteY11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255095" h="18288" fill="none" extrusionOk="0">
                <a:moveTo>
                  <a:pt x="0" y="0"/>
                </a:moveTo>
                <a:cubicBezTo>
                  <a:pt x="240201" y="-22123"/>
                  <a:pt x="462021" y="-19623"/>
                  <a:pt x="618468" y="0"/>
                </a:cubicBezTo>
                <a:cubicBezTo>
                  <a:pt x="774915" y="19623"/>
                  <a:pt x="974734" y="2035"/>
                  <a:pt x="1269487" y="0"/>
                </a:cubicBezTo>
                <a:cubicBezTo>
                  <a:pt x="1564240" y="-2035"/>
                  <a:pt x="1733579" y="10639"/>
                  <a:pt x="1953057" y="0"/>
                </a:cubicBezTo>
                <a:cubicBezTo>
                  <a:pt x="2172535" y="-10639"/>
                  <a:pt x="2453962" y="14018"/>
                  <a:pt x="2636627" y="0"/>
                </a:cubicBezTo>
                <a:cubicBezTo>
                  <a:pt x="2819292" y="-14018"/>
                  <a:pt x="3121375" y="5399"/>
                  <a:pt x="3255095" y="0"/>
                </a:cubicBezTo>
                <a:cubicBezTo>
                  <a:pt x="3254386" y="8157"/>
                  <a:pt x="3254682" y="12125"/>
                  <a:pt x="3255095" y="18288"/>
                </a:cubicBezTo>
                <a:cubicBezTo>
                  <a:pt x="3088545" y="23203"/>
                  <a:pt x="2687475" y="7419"/>
                  <a:pt x="2538974" y="18288"/>
                </a:cubicBezTo>
                <a:cubicBezTo>
                  <a:pt x="2390473" y="29157"/>
                  <a:pt x="2137381" y="-8959"/>
                  <a:pt x="1822853" y="18288"/>
                </a:cubicBezTo>
                <a:cubicBezTo>
                  <a:pt x="1508325" y="45535"/>
                  <a:pt x="1466437" y="20385"/>
                  <a:pt x="1171834" y="18288"/>
                </a:cubicBezTo>
                <a:cubicBezTo>
                  <a:pt x="877231" y="16191"/>
                  <a:pt x="561097" y="37643"/>
                  <a:pt x="0" y="18288"/>
                </a:cubicBezTo>
                <a:cubicBezTo>
                  <a:pt x="-46" y="12483"/>
                  <a:pt x="-203" y="6491"/>
                  <a:pt x="0" y="0"/>
                </a:cubicBezTo>
                <a:close/>
              </a:path>
              <a:path w="3255095" h="18288" stroke="0" extrusionOk="0">
                <a:moveTo>
                  <a:pt x="0" y="0"/>
                </a:moveTo>
                <a:cubicBezTo>
                  <a:pt x="291965" y="19429"/>
                  <a:pt x="363155" y="8568"/>
                  <a:pt x="618468" y="0"/>
                </a:cubicBezTo>
                <a:cubicBezTo>
                  <a:pt x="873781" y="-8568"/>
                  <a:pt x="904459" y="-19505"/>
                  <a:pt x="1171834" y="0"/>
                </a:cubicBezTo>
                <a:cubicBezTo>
                  <a:pt x="1439209" y="19505"/>
                  <a:pt x="1744369" y="9790"/>
                  <a:pt x="1887955" y="0"/>
                </a:cubicBezTo>
                <a:cubicBezTo>
                  <a:pt x="2031541" y="-9790"/>
                  <a:pt x="2346378" y="21240"/>
                  <a:pt x="2506423" y="0"/>
                </a:cubicBezTo>
                <a:cubicBezTo>
                  <a:pt x="2666468" y="-21240"/>
                  <a:pt x="2990257" y="30414"/>
                  <a:pt x="3255095" y="0"/>
                </a:cubicBezTo>
                <a:cubicBezTo>
                  <a:pt x="3254831" y="4493"/>
                  <a:pt x="3255479" y="9472"/>
                  <a:pt x="3255095" y="18288"/>
                </a:cubicBezTo>
                <a:cubicBezTo>
                  <a:pt x="3120743" y="16690"/>
                  <a:pt x="2759628" y="42462"/>
                  <a:pt x="2604076" y="18288"/>
                </a:cubicBezTo>
                <a:cubicBezTo>
                  <a:pt x="2448524" y="-5886"/>
                  <a:pt x="2184336" y="19599"/>
                  <a:pt x="1887955" y="18288"/>
                </a:cubicBezTo>
                <a:cubicBezTo>
                  <a:pt x="1591574" y="16977"/>
                  <a:pt x="1548845" y="6870"/>
                  <a:pt x="1334589" y="18288"/>
                </a:cubicBezTo>
                <a:cubicBezTo>
                  <a:pt x="1120333" y="29706"/>
                  <a:pt x="996014" y="9662"/>
                  <a:pt x="683570" y="18288"/>
                </a:cubicBezTo>
                <a:cubicBezTo>
                  <a:pt x="371126" y="26914"/>
                  <a:pt x="198687" y="16167"/>
                  <a:pt x="0" y="18288"/>
                </a:cubicBezTo>
                <a:cubicBezTo>
                  <a:pt x="843" y="9577"/>
                  <a:pt x="371" y="690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38100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27DEF8C-3D7C-409A-2C85-F92AFC4DC5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04476" y="383256"/>
            <a:ext cx="3758438" cy="355078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2200" dirty="0" err="1">
                <a:ea typeface="+mn-lt"/>
                <a:cs typeface="+mn-lt"/>
              </a:rPr>
              <a:t>Усі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залози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нашого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організму</a:t>
            </a:r>
            <a:r>
              <a:rPr lang="ru-RU" sz="2200" dirty="0">
                <a:ea typeface="+mn-lt"/>
                <a:cs typeface="+mn-lt"/>
              </a:rPr>
              <a:t> </a:t>
            </a:r>
            <a:r>
              <a:rPr lang="ru-RU" sz="2200" dirty="0" err="1">
                <a:ea typeface="+mn-lt"/>
                <a:cs typeface="+mn-lt"/>
              </a:rPr>
              <a:t>діляться</a:t>
            </a:r>
            <a:r>
              <a:rPr lang="ru-RU" sz="2200" dirty="0">
                <a:ea typeface="+mn-lt"/>
                <a:cs typeface="+mn-lt"/>
              </a:rPr>
              <a:t> на три </a:t>
            </a:r>
            <a:r>
              <a:rPr lang="ru-RU" sz="2200" dirty="0" err="1">
                <a:ea typeface="+mn-lt"/>
                <a:cs typeface="+mn-lt"/>
              </a:rPr>
              <a:t>групи</a:t>
            </a:r>
            <a:r>
              <a:rPr lang="ru-RU" sz="2200" dirty="0">
                <a:ea typeface="+mn-lt"/>
                <a:cs typeface="+mn-lt"/>
              </a:rPr>
              <a:t>: </a:t>
            </a:r>
            <a:r>
              <a:rPr lang="ru-RU" sz="2200" b="1" dirty="0" err="1">
                <a:ea typeface="+mn-lt"/>
                <a:cs typeface="+mn-lt"/>
              </a:rPr>
              <a:t>залози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зовнішньої</a:t>
            </a:r>
            <a:r>
              <a:rPr lang="ru-RU" sz="2200" dirty="0">
                <a:ea typeface="+mn-lt"/>
                <a:cs typeface="+mn-lt"/>
              </a:rPr>
              <a:t>, </a:t>
            </a:r>
            <a:r>
              <a:rPr lang="ru-RU" sz="2200" b="1" dirty="0" err="1">
                <a:ea typeface="+mn-lt"/>
                <a:cs typeface="+mn-lt"/>
              </a:rPr>
              <a:t>внутрішньої</a:t>
            </a:r>
            <a:r>
              <a:rPr lang="ru-RU" sz="2200" dirty="0">
                <a:ea typeface="+mn-lt"/>
                <a:cs typeface="+mn-lt"/>
              </a:rPr>
              <a:t> та </a:t>
            </a:r>
            <a:r>
              <a:rPr lang="ru-RU" sz="2200" b="1" dirty="0" err="1">
                <a:ea typeface="+mn-lt"/>
                <a:cs typeface="+mn-lt"/>
              </a:rPr>
              <a:t>змішаної</a:t>
            </a:r>
            <a:r>
              <a:rPr lang="ru-RU" sz="2200" b="1" dirty="0">
                <a:ea typeface="+mn-lt"/>
                <a:cs typeface="+mn-lt"/>
              </a:rPr>
              <a:t> </a:t>
            </a:r>
            <a:r>
              <a:rPr lang="ru-RU" sz="2200" b="1" dirty="0" err="1">
                <a:ea typeface="+mn-lt"/>
                <a:cs typeface="+mn-lt"/>
              </a:rPr>
              <a:t>секреції</a:t>
            </a:r>
            <a:r>
              <a:rPr lang="ru-RU" sz="2200" dirty="0">
                <a:ea typeface="+mn-lt"/>
                <a:cs typeface="+mn-lt"/>
              </a:rPr>
              <a:t>.</a:t>
            </a:r>
            <a:endParaRPr lang="ru-RU" sz="2200" dirty="0"/>
          </a:p>
          <a:p>
            <a:pPr marL="0" indent="0">
              <a:buNone/>
            </a:pPr>
            <a:endParaRPr lang="ru-RU" sz="2200" dirty="0">
              <a:cs typeface="Calibri" panose="020F0502020204030204"/>
            </a:endParaRP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6CF7B8C-E900-499C-9827-68F4994DACA7}"/>
              </a:ext>
            </a:extLst>
          </p:cNvPr>
          <p:cNvSpPr/>
          <p:nvPr/>
        </p:nvSpPr>
        <p:spPr>
          <a:xfrm>
            <a:off x="7945515" y="4598451"/>
            <a:ext cx="430271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b="1" dirty="0" err="1">
                <a:ea typeface="+mn-lt"/>
                <a:cs typeface="+mn-lt"/>
              </a:rPr>
              <a:t>Ендокринна</a:t>
            </a:r>
            <a:r>
              <a:rPr lang="ru-RU" b="1" dirty="0">
                <a:ea typeface="+mn-lt"/>
                <a:cs typeface="+mn-lt"/>
              </a:rPr>
              <a:t> система</a:t>
            </a:r>
            <a:r>
              <a:rPr lang="ru-RU" dirty="0">
                <a:ea typeface="+mn-lt"/>
                <a:cs typeface="+mn-lt"/>
              </a:rPr>
              <a:t> — </a:t>
            </a:r>
            <a:r>
              <a:rPr lang="ru-RU" dirty="0" err="1">
                <a:ea typeface="+mn-lt"/>
                <a:cs typeface="+mn-lt"/>
              </a:rPr>
              <a:t>це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сукупність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залоз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утворюють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гормони</a:t>
            </a:r>
            <a:r>
              <a:rPr lang="ru-RU" dirty="0">
                <a:ea typeface="+mn-lt"/>
                <a:cs typeface="+mn-lt"/>
              </a:rPr>
              <a:t> та </a:t>
            </a:r>
            <a:r>
              <a:rPr lang="ru-RU" dirty="0" err="1">
                <a:ea typeface="+mn-lt"/>
                <a:cs typeface="+mn-lt"/>
              </a:rPr>
              <a:t>забезпечують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ендокринну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регуляцію</a:t>
            </a:r>
            <a:r>
              <a:rPr lang="ru-RU" dirty="0">
                <a:ea typeface="+mn-lt"/>
                <a:cs typeface="+mn-lt"/>
              </a:rPr>
              <a:t>.</a:t>
            </a:r>
            <a:endParaRPr lang="ru-RU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6130165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2216814E-E040-5506-5515-9F008E5814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431" y="2438400"/>
            <a:ext cx="6586489" cy="3785419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ru-RU" sz="1700">
                <a:ea typeface="+mn-lt"/>
                <a:cs typeface="+mn-lt"/>
              </a:rPr>
              <a:t>В організмі також є залози, одні клітини яких виробляють гормони, а інші — виділяють секрети, які по спеціальним протокам потрапляють у органи або зовнішнє середовище. Такі залози називають </a:t>
            </a:r>
            <a:r>
              <a:rPr lang="ru-RU" sz="1700" b="1">
                <a:ea typeface="+mn-lt"/>
                <a:cs typeface="+mn-lt"/>
              </a:rPr>
              <a:t>залозами змішаної секреції</a:t>
            </a:r>
            <a:r>
              <a:rPr lang="ru-RU" sz="1700">
                <a:ea typeface="+mn-lt"/>
                <a:cs typeface="+mn-lt"/>
              </a:rPr>
              <a:t>.</a:t>
            </a:r>
            <a:endParaRPr lang="ru-RU" sz="1700"/>
          </a:p>
          <a:p>
            <a:pPr>
              <a:buNone/>
            </a:pPr>
            <a:r>
              <a:rPr lang="ru-RU" sz="1700">
                <a:ea typeface="+mn-lt"/>
                <a:cs typeface="+mn-lt"/>
              </a:rPr>
              <a:t>До залоз змішаної секреції належать: </a:t>
            </a:r>
            <a:r>
              <a:rPr lang="ru-RU" sz="1700" b="1">
                <a:ea typeface="+mn-lt"/>
                <a:cs typeface="+mn-lt"/>
              </a:rPr>
              <a:t>частина підшлункової залози</a:t>
            </a:r>
            <a:r>
              <a:rPr lang="ru-RU" sz="1700">
                <a:ea typeface="+mn-lt"/>
                <a:cs typeface="+mn-lt"/>
              </a:rPr>
              <a:t>, </a:t>
            </a:r>
            <a:r>
              <a:rPr lang="ru-RU" sz="1700" b="1">
                <a:ea typeface="+mn-lt"/>
                <a:cs typeface="+mn-lt"/>
              </a:rPr>
              <a:t>статеві</a:t>
            </a:r>
            <a:r>
              <a:rPr lang="ru-RU" sz="1700">
                <a:ea typeface="+mn-lt"/>
                <a:cs typeface="+mn-lt"/>
              </a:rPr>
              <a:t> (</a:t>
            </a:r>
            <a:r>
              <a:rPr lang="ru-RU" sz="1700" b="1">
                <a:ea typeface="+mn-lt"/>
                <a:cs typeface="+mn-lt"/>
              </a:rPr>
              <a:t>яєчка</a:t>
            </a:r>
            <a:r>
              <a:rPr lang="ru-RU" sz="1700">
                <a:ea typeface="+mn-lt"/>
                <a:cs typeface="+mn-lt"/>
              </a:rPr>
              <a:t> у чоловіків і </a:t>
            </a:r>
            <a:r>
              <a:rPr lang="ru-RU" sz="1700" b="1">
                <a:ea typeface="+mn-lt"/>
                <a:cs typeface="+mn-lt"/>
              </a:rPr>
              <a:t>яєчники</a:t>
            </a:r>
            <a:r>
              <a:rPr lang="ru-RU" sz="1700">
                <a:ea typeface="+mn-lt"/>
                <a:cs typeface="+mn-lt"/>
              </a:rPr>
              <a:t> у жінок) та деякі інші залози.</a:t>
            </a:r>
            <a:endParaRPr lang="ru-RU" sz="1700"/>
          </a:p>
          <a:p>
            <a:pPr>
              <a:buNone/>
            </a:pPr>
            <a:r>
              <a:rPr lang="ru-RU" sz="1700" i="1">
                <a:ea typeface="+mn-lt"/>
                <a:cs typeface="+mn-lt"/>
              </a:rPr>
              <a:t>Приклад:</a:t>
            </a:r>
            <a:endParaRPr lang="ru-RU" sz="1700"/>
          </a:p>
          <a:p>
            <a:pPr>
              <a:buNone/>
            </a:pPr>
            <a:r>
              <a:rPr lang="ru-RU" sz="1700" b="1" i="1">
                <a:ea typeface="+mn-lt"/>
                <a:cs typeface="+mn-lt"/>
              </a:rPr>
              <a:t>підшлункова залоза</a:t>
            </a:r>
            <a:r>
              <a:rPr lang="ru-RU" sz="1700" i="1">
                <a:ea typeface="+mn-lt"/>
                <a:cs typeface="+mn-lt"/>
              </a:rPr>
              <a:t> крім гормону </a:t>
            </a:r>
            <a:r>
              <a:rPr lang="ru-RU" sz="1700" b="1" i="1">
                <a:ea typeface="+mn-lt"/>
                <a:cs typeface="+mn-lt"/>
              </a:rPr>
              <a:t>інсуліну</a:t>
            </a:r>
            <a:r>
              <a:rPr lang="ru-RU" sz="1700" i="1">
                <a:ea typeface="+mn-lt"/>
                <a:cs typeface="+mn-lt"/>
              </a:rPr>
              <a:t>, що регулює рівень цукру в крові, виробляє </a:t>
            </a:r>
            <a:r>
              <a:rPr lang="ru-RU" sz="1700" b="1" i="1">
                <a:ea typeface="+mn-lt"/>
                <a:cs typeface="+mn-lt"/>
              </a:rPr>
              <a:t>травний сік</a:t>
            </a:r>
            <a:r>
              <a:rPr lang="ru-RU" sz="1700" i="1">
                <a:ea typeface="+mn-lt"/>
                <a:cs typeface="+mn-lt"/>
              </a:rPr>
              <a:t>, який виділяється в дванадцятипалу кишку.</a:t>
            </a:r>
            <a:br>
              <a:rPr lang="ru-RU" sz="1700" i="1">
                <a:ea typeface="+mn-lt"/>
                <a:cs typeface="+mn-lt"/>
              </a:rPr>
            </a:br>
            <a:r>
              <a:rPr lang="ru-RU" sz="1700" i="1">
                <a:ea typeface="+mn-lt"/>
                <a:cs typeface="+mn-lt"/>
              </a:rPr>
              <a:t> У </a:t>
            </a:r>
            <a:r>
              <a:rPr lang="ru-RU" sz="1700" b="1" i="1">
                <a:ea typeface="+mn-lt"/>
                <a:cs typeface="+mn-lt"/>
              </a:rPr>
              <a:t>статевих залозах</a:t>
            </a:r>
            <a:r>
              <a:rPr lang="ru-RU" sz="1700" i="1">
                <a:ea typeface="+mn-lt"/>
                <a:cs typeface="+mn-lt"/>
              </a:rPr>
              <a:t> утворюються не тільки </a:t>
            </a:r>
            <a:r>
              <a:rPr lang="ru-RU" sz="1700" b="1" i="1">
                <a:ea typeface="+mn-lt"/>
                <a:cs typeface="+mn-lt"/>
              </a:rPr>
              <a:t>статеві гормони</a:t>
            </a:r>
            <a:r>
              <a:rPr lang="ru-RU" sz="1700" i="1">
                <a:ea typeface="+mn-lt"/>
                <a:cs typeface="+mn-lt"/>
              </a:rPr>
              <a:t>, а й </a:t>
            </a:r>
            <a:r>
              <a:rPr lang="ru-RU" sz="1700" b="1" i="1">
                <a:ea typeface="+mn-lt"/>
                <a:cs typeface="+mn-lt"/>
              </a:rPr>
              <a:t>статеві клітини</a:t>
            </a:r>
            <a:r>
              <a:rPr lang="ru-RU" sz="1700" i="1">
                <a:ea typeface="+mn-lt"/>
                <a:cs typeface="+mn-lt"/>
              </a:rPr>
              <a:t> (яйцеклітини, сперматозоїди).</a:t>
            </a:r>
            <a:endParaRPr lang="ru-RU" sz="1700"/>
          </a:p>
          <a:p>
            <a:pPr marL="0" indent="0">
              <a:buNone/>
            </a:pPr>
            <a:endParaRPr lang="ru-RU" sz="1700">
              <a:cs typeface="Calibri" panose="020F0502020204030204"/>
            </a:endParaRPr>
          </a:p>
        </p:txBody>
      </p:sp>
      <p:cxnSp>
        <p:nvCxnSpPr>
          <p:cNvPr id="24" name="Straight Connector 8">
            <a:extLst>
              <a:ext uri="{FF2B5EF4-FFF2-40B4-BE49-F238E27FC236}">
                <a16:creationId xmlns:a16="http://schemas.microsoft.com/office/drawing/2014/main" id="{A7F400EE-A8A5-48AF-B4D6-291B52C6F0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080934" y="2115117"/>
            <a:ext cx="6309360" cy="0"/>
          </a:xfrm>
          <a:prstGeom prst="line">
            <a:avLst/>
          </a:prstGeom>
          <a:ln w="19050">
            <a:solidFill>
              <a:srgbClr val="48FB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FC5F0903-BD96-BA09-8DC9-C99E1BE6E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045" y="1308519"/>
            <a:ext cx="3610514" cy="4226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496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00EDD19-6802-4EC3-95CE-CFFAB042CF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sketch line">
            <a:extLst>
              <a:ext uri="{FF2B5EF4-FFF2-40B4-BE49-F238E27FC236}">
                <a16:creationId xmlns:a16="http://schemas.microsoft.com/office/drawing/2014/main" id="{DB17E863-922E-4C26-BD64-E8FD41D286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9036" y="1677373"/>
            <a:ext cx="10853928" cy="18288"/>
          </a:xfrm>
          <a:custGeom>
            <a:avLst/>
            <a:gdLst>
              <a:gd name="connsiteX0" fmla="*/ 0 w 10853928"/>
              <a:gd name="connsiteY0" fmla="*/ 0 h 18288"/>
              <a:gd name="connsiteX1" fmla="*/ 461292 w 10853928"/>
              <a:gd name="connsiteY1" fmla="*/ 0 h 18288"/>
              <a:gd name="connsiteX2" fmla="*/ 1139662 w 10853928"/>
              <a:gd name="connsiteY2" fmla="*/ 0 h 18288"/>
              <a:gd name="connsiteX3" fmla="*/ 1926572 w 10853928"/>
              <a:gd name="connsiteY3" fmla="*/ 0 h 18288"/>
              <a:gd name="connsiteX4" fmla="*/ 2279325 w 10853928"/>
              <a:gd name="connsiteY4" fmla="*/ 0 h 18288"/>
              <a:gd name="connsiteX5" fmla="*/ 2632078 w 10853928"/>
              <a:gd name="connsiteY5" fmla="*/ 0 h 18288"/>
              <a:gd name="connsiteX6" fmla="*/ 3527527 w 10853928"/>
              <a:gd name="connsiteY6" fmla="*/ 0 h 18288"/>
              <a:gd name="connsiteX7" fmla="*/ 4205897 w 10853928"/>
              <a:gd name="connsiteY7" fmla="*/ 0 h 18288"/>
              <a:gd name="connsiteX8" fmla="*/ 4558650 w 10853928"/>
              <a:gd name="connsiteY8" fmla="*/ 0 h 18288"/>
              <a:gd name="connsiteX9" fmla="*/ 5237020 w 10853928"/>
              <a:gd name="connsiteY9" fmla="*/ 0 h 18288"/>
              <a:gd name="connsiteX10" fmla="*/ 6132469 w 10853928"/>
              <a:gd name="connsiteY10" fmla="*/ 0 h 18288"/>
              <a:gd name="connsiteX11" fmla="*/ 6702301 w 10853928"/>
              <a:gd name="connsiteY11" fmla="*/ 0 h 18288"/>
              <a:gd name="connsiteX12" fmla="*/ 7272132 w 10853928"/>
              <a:gd name="connsiteY12" fmla="*/ 0 h 18288"/>
              <a:gd name="connsiteX13" fmla="*/ 7950502 w 10853928"/>
              <a:gd name="connsiteY13" fmla="*/ 0 h 18288"/>
              <a:gd name="connsiteX14" fmla="*/ 8737412 w 10853928"/>
              <a:gd name="connsiteY14" fmla="*/ 0 h 18288"/>
              <a:gd name="connsiteX15" fmla="*/ 9524322 w 10853928"/>
              <a:gd name="connsiteY15" fmla="*/ 0 h 18288"/>
              <a:gd name="connsiteX16" fmla="*/ 10853928 w 10853928"/>
              <a:gd name="connsiteY16" fmla="*/ 0 h 18288"/>
              <a:gd name="connsiteX17" fmla="*/ 10853928 w 10853928"/>
              <a:gd name="connsiteY17" fmla="*/ 18288 h 18288"/>
              <a:gd name="connsiteX18" fmla="*/ 10392636 w 10853928"/>
              <a:gd name="connsiteY18" fmla="*/ 18288 h 18288"/>
              <a:gd name="connsiteX19" fmla="*/ 9497187 w 10853928"/>
              <a:gd name="connsiteY19" fmla="*/ 18288 h 18288"/>
              <a:gd name="connsiteX20" fmla="*/ 8818817 w 10853928"/>
              <a:gd name="connsiteY20" fmla="*/ 18288 h 18288"/>
              <a:gd name="connsiteX21" fmla="*/ 8466064 w 10853928"/>
              <a:gd name="connsiteY21" fmla="*/ 18288 h 18288"/>
              <a:gd name="connsiteX22" fmla="*/ 7787693 w 10853928"/>
              <a:gd name="connsiteY22" fmla="*/ 18288 h 18288"/>
              <a:gd name="connsiteX23" fmla="*/ 7217862 w 10853928"/>
              <a:gd name="connsiteY23" fmla="*/ 18288 h 18288"/>
              <a:gd name="connsiteX24" fmla="*/ 6648031 w 10853928"/>
              <a:gd name="connsiteY24" fmla="*/ 18288 h 18288"/>
              <a:gd name="connsiteX25" fmla="*/ 6078200 w 10853928"/>
              <a:gd name="connsiteY25" fmla="*/ 18288 h 18288"/>
              <a:gd name="connsiteX26" fmla="*/ 5508368 w 10853928"/>
              <a:gd name="connsiteY26" fmla="*/ 18288 h 18288"/>
              <a:gd name="connsiteX27" fmla="*/ 4721459 w 10853928"/>
              <a:gd name="connsiteY27" fmla="*/ 18288 h 18288"/>
              <a:gd name="connsiteX28" fmla="*/ 4043088 w 10853928"/>
              <a:gd name="connsiteY28" fmla="*/ 18288 h 18288"/>
              <a:gd name="connsiteX29" fmla="*/ 3690336 w 10853928"/>
              <a:gd name="connsiteY29" fmla="*/ 18288 h 18288"/>
              <a:gd name="connsiteX30" fmla="*/ 3120504 w 10853928"/>
              <a:gd name="connsiteY30" fmla="*/ 18288 h 18288"/>
              <a:gd name="connsiteX31" fmla="*/ 2333595 w 10853928"/>
              <a:gd name="connsiteY31" fmla="*/ 18288 h 18288"/>
              <a:gd name="connsiteX32" fmla="*/ 1872303 w 10853928"/>
              <a:gd name="connsiteY32" fmla="*/ 18288 h 18288"/>
              <a:gd name="connsiteX33" fmla="*/ 976854 w 10853928"/>
              <a:gd name="connsiteY33" fmla="*/ 18288 h 18288"/>
              <a:gd name="connsiteX34" fmla="*/ 0 w 10853928"/>
              <a:gd name="connsiteY34" fmla="*/ 18288 h 18288"/>
              <a:gd name="connsiteX35" fmla="*/ 0 w 10853928"/>
              <a:gd name="connsiteY35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0853928" h="18288" fill="none" extrusionOk="0">
                <a:moveTo>
                  <a:pt x="0" y="0"/>
                </a:moveTo>
                <a:cubicBezTo>
                  <a:pt x="146993" y="-19076"/>
                  <a:pt x="347684" y="-4790"/>
                  <a:pt x="461292" y="0"/>
                </a:cubicBezTo>
                <a:cubicBezTo>
                  <a:pt x="574900" y="4790"/>
                  <a:pt x="808367" y="19821"/>
                  <a:pt x="1139662" y="0"/>
                </a:cubicBezTo>
                <a:cubicBezTo>
                  <a:pt x="1470957" y="-19821"/>
                  <a:pt x="1627405" y="5721"/>
                  <a:pt x="1926572" y="0"/>
                </a:cubicBezTo>
                <a:cubicBezTo>
                  <a:pt x="2225739" y="-5721"/>
                  <a:pt x="2137730" y="-3235"/>
                  <a:pt x="2279325" y="0"/>
                </a:cubicBezTo>
                <a:cubicBezTo>
                  <a:pt x="2420920" y="3235"/>
                  <a:pt x="2456518" y="9685"/>
                  <a:pt x="2632078" y="0"/>
                </a:cubicBezTo>
                <a:cubicBezTo>
                  <a:pt x="2807638" y="-9685"/>
                  <a:pt x="3211516" y="-43007"/>
                  <a:pt x="3527527" y="0"/>
                </a:cubicBezTo>
                <a:cubicBezTo>
                  <a:pt x="3843538" y="43007"/>
                  <a:pt x="4058833" y="22042"/>
                  <a:pt x="4205897" y="0"/>
                </a:cubicBezTo>
                <a:cubicBezTo>
                  <a:pt x="4352961" y="-22042"/>
                  <a:pt x="4474805" y="-11846"/>
                  <a:pt x="4558650" y="0"/>
                </a:cubicBezTo>
                <a:cubicBezTo>
                  <a:pt x="4642495" y="11846"/>
                  <a:pt x="5041928" y="-6069"/>
                  <a:pt x="5237020" y="0"/>
                </a:cubicBezTo>
                <a:cubicBezTo>
                  <a:pt x="5432112" y="6069"/>
                  <a:pt x="5943266" y="-17479"/>
                  <a:pt x="6132469" y="0"/>
                </a:cubicBezTo>
                <a:cubicBezTo>
                  <a:pt x="6321672" y="17479"/>
                  <a:pt x="6483872" y="26234"/>
                  <a:pt x="6702301" y="0"/>
                </a:cubicBezTo>
                <a:cubicBezTo>
                  <a:pt x="6920730" y="-26234"/>
                  <a:pt x="6991194" y="-15156"/>
                  <a:pt x="7272132" y="0"/>
                </a:cubicBezTo>
                <a:cubicBezTo>
                  <a:pt x="7553070" y="15156"/>
                  <a:pt x="7684444" y="-32961"/>
                  <a:pt x="7950502" y="0"/>
                </a:cubicBezTo>
                <a:cubicBezTo>
                  <a:pt x="8216560" y="32961"/>
                  <a:pt x="8493290" y="-10491"/>
                  <a:pt x="8737412" y="0"/>
                </a:cubicBezTo>
                <a:cubicBezTo>
                  <a:pt x="8981534" y="10491"/>
                  <a:pt x="9191586" y="-13899"/>
                  <a:pt x="9524322" y="0"/>
                </a:cubicBezTo>
                <a:cubicBezTo>
                  <a:pt x="9857058" y="13899"/>
                  <a:pt x="10297509" y="7485"/>
                  <a:pt x="10853928" y="0"/>
                </a:cubicBezTo>
                <a:cubicBezTo>
                  <a:pt x="10854574" y="4451"/>
                  <a:pt x="10854418" y="9226"/>
                  <a:pt x="10853928" y="18288"/>
                </a:cubicBezTo>
                <a:cubicBezTo>
                  <a:pt x="10691638" y="28522"/>
                  <a:pt x="10574319" y="29578"/>
                  <a:pt x="10392636" y="18288"/>
                </a:cubicBezTo>
                <a:cubicBezTo>
                  <a:pt x="10210953" y="6998"/>
                  <a:pt x="9836277" y="-16742"/>
                  <a:pt x="9497187" y="18288"/>
                </a:cubicBezTo>
                <a:cubicBezTo>
                  <a:pt x="9158097" y="53318"/>
                  <a:pt x="9119479" y="30714"/>
                  <a:pt x="8818817" y="18288"/>
                </a:cubicBezTo>
                <a:cubicBezTo>
                  <a:pt x="8518155" y="5863"/>
                  <a:pt x="8640037" y="6483"/>
                  <a:pt x="8466064" y="18288"/>
                </a:cubicBezTo>
                <a:cubicBezTo>
                  <a:pt x="8292091" y="30093"/>
                  <a:pt x="7997656" y="18914"/>
                  <a:pt x="7787693" y="18288"/>
                </a:cubicBezTo>
                <a:cubicBezTo>
                  <a:pt x="7577730" y="17662"/>
                  <a:pt x="7412468" y="21416"/>
                  <a:pt x="7217862" y="18288"/>
                </a:cubicBezTo>
                <a:cubicBezTo>
                  <a:pt x="7023256" y="15160"/>
                  <a:pt x="6898018" y="14824"/>
                  <a:pt x="6648031" y="18288"/>
                </a:cubicBezTo>
                <a:cubicBezTo>
                  <a:pt x="6398044" y="21752"/>
                  <a:pt x="6254402" y="38625"/>
                  <a:pt x="6078200" y="18288"/>
                </a:cubicBezTo>
                <a:cubicBezTo>
                  <a:pt x="5901998" y="-2049"/>
                  <a:pt x="5622886" y="3213"/>
                  <a:pt x="5508368" y="18288"/>
                </a:cubicBezTo>
                <a:cubicBezTo>
                  <a:pt x="5393850" y="33363"/>
                  <a:pt x="5036260" y="26830"/>
                  <a:pt x="4721459" y="18288"/>
                </a:cubicBezTo>
                <a:cubicBezTo>
                  <a:pt x="4406658" y="9746"/>
                  <a:pt x="4239221" y="41551"/>
                  <a:pt x="4043088" y="18288"/>
                </a:cubicBezTo>
                <a:cubicBezTo>
                  <a:pt x="3846955" y="-4975"/>
                  <a:pt x="3818802" y="34658"/>
                  <a:pt x="3690336" y="18288"/>
                </a:cubicBezTo>
                <a:cubicBezTo>
                  <a:pt x="3561870" y="1918"/>
                  <a:pt x="3265491" y="42194"/>
                  <a:pt x="3120504" y="18288"/>
                </a:cubicBezTo>
                <a:cubicBezTo>
                  <a:pt x="2975517" y="-5618"/>
                  <a:pt x="2720254" y="36673"/>
                  <a:pt x="2333595" y="18288"/>
                </a:cubicBezTo>
                <a:cubicBezTo>
                  <a:pt x="1946936" y="-97"/>
                  <a:pt x="2097241" y="5776"/>
                  <a:pt x="1872303" y="18288"/>
                </a:cubicBezTo>
                <a:cubicBezTo>
                  <a:pt x="1647365" y="30800"/>
                  <a:pt x="1282708" y="45380"/>
                  <a:pt x="976854" y="18288"/>
                </a:cubicBezTo>
                <a:cubicBezTo>
                  <a:pt x="671000" y="-8804"/>
                  <a:pt x="408401" y="-12775"/>
                  <a:pt x="0" y="18288"/>
                </a:cubicBezTo>
                <a:cubicBezTo>
                  <a:pt x="-213" y="9468"/>
                  <a:pt x="187" y="4459"/>
                  <a:pt x="0" y="0"/>
                </a:cubicBezTo>
                <a:close/>
              </a:path>
              <a:path w="10853928" h="18288" stroke="0" extrusionOk="0">
                <a:moveTo>
                  <a:pt x="0" y="0"/>
                </a:moveTo>
                <a:cubicBezTo>
                  <a:pt x="267322" y="15284"/>
                  <a:pt x="415388" y="-21048"/>
                  <a:pt x="569831" y="0"/>
                </a:cubicBezTo>
                <a:cubicBezTo>
                  <a:pt x="724274" y="21048"/>
                  <a:pt x="769333" y="-2353"/>
                  <a:pt x="922584" y="0"/>
                </a:cubicBezTo>
                <a:cubicBezTo>
                  <a:pt x="1075835" y="2353"/>
                  <a:pt x="1399490" y="-145"/>
                  <a:pt x="1818033" y="0"/>
                </a:cubicBezTo>
                <a:cubicBezTo>
                  <a:pt x="2236576" y="145"/>
                  <a:pt x="2145330" y="5482"/>
                  <a:pt x="2387864" y="0"/>
                </a:cubicBezTo>
                <a:cubicBezTo>
                  <a:pt x="2630398" y="-5482"/>
                  <a:pt x="2793207" y="18487"/>
                  <a:pt x="2957695" y="0"/>
                </a:cubicBezTo>
                <a:cubicBezTo>
                  <a:pt x="3122183" y="-18487"/>
                  <a:pt x="3579141" y="19003"/>
                  <a:pt x="3853144" y="0"/>
                </a:cubicBezTo>
                <a:cubicBezTo>
                  <a:pt x="4127147" y="-19003"/>
                  <a:pt x="4209857" y="12211"/>
                  <a:pt x="4314436" y="0"/>
                </a:cubicBezTo>
                <a:cubicBezTo>
                  <a:pt x="4419015" y="-12211"/>
                  <a:pt x="4762459" y="-17220"/>
                  <a:pt x="5209885" y="0"/>
                </a:cubicBezTo>
                <a:cubicBezTo>
                  <a:pt x="5657311" y="17220"/>
                  <a:pt x="5692663" y="-3290"/>
                  <a:pt x="6105335" y="0"/>
                </a:cubicBezTo>
                <a:cubicBezTo>
                  <a:pt x="6518007" y="3290"/>
                  <a:pt x="6455516" y="-5124"/>
                  <a:pt x="6783705" y="0"/>
                </a:cubicBezTo>
                <a:cubicBezTo>
                  <a:pt x="7111894" y="5124"/>
                  <a:pt x="7441941" y="-17829"/>
                  <a:pt x="7679154" y="0"/>
                </a:cubicBezTo>
                <a:cubicBezTo>
                  <a:pt x="7916367" y="17829"/>
                  <a:pt x="8102967" y="-24363"/>
                  <a:pt x="8248985" y="0"/>
                </a:cubicBezTo>
                <a:cubicBezTo>
                  <a:pt x="8395003" y="24363"/>
                  <a:pt x="8552393" y="25505"/>
                  <a:pt x="8818817" y="0"/>
                </a:cubicBezTo>
                <a:cubicBezTo>
                  <a:pt x="9085241" y="-25505"/>
                  <a:pt x="9411308" y="38000"/>
                  <a:pt x="9605726" y="0"/>
                </a:cubicBezTo>
                <a:cubicBezTo>
                  <a:pt x="9800144" y="-38000"/>
                  <a:pt x="10006468" y="-25741"/>
                  <a:pt x="10175558" y="0"/>
                </a:cubicBezTo>
                <a:cubicBezTo>
                  <a:pt x="10344648" y="25741"/>
                  <a:pt x="10696282" y="695"/>
                  <a:pt x="10853928" y="0"/>
                </a:cubicBezTo>
                <a:cubicBezTo>
                  <a:pt x="10853521" y="8690"/>
                  <a:pt x="10853774" y="14141"/>
                  <a:pt x="10853928" y="18288"/>
                </a:cubicBezTo>
                <a:cubicBezTo>
                  <a:pt x="10608124" y="24255"/>
                  <a:pt x="10343415" y="22307"/>
                  <a:pt x="10067018" y="18288"/>
                </a:cubicBezTo>
                <a:cubicBezTo>
                  <a:pt x="9790621" y="14270"/>
                  <a:pt x="9843266" y="3564"/>
                  <a:pt x="9714266" y="18288"/>
                </a:cubicBezTo>
                <a:cubicBezTo>
                  <a:pt x="9585266" y="33012"/>
                  <a:pt x="9379484" y="1875"/>
                  <a:pt x="9252974" y="18288"/>
                </a:cubicBezTo>
                <a:cubicBezTo>
                  <a:pt x="9126464" y="34701"/>
                  <a:pt x="8580678" y="-4904"/>
                  <a:pt x="8357525" y="18288"/>
                </a:cubicBezTo>
                <a:cubicBezTo>
                  <a:pt x="8134372" y="41480"/>
                  <a:pt x="7903199" y="26458"/>
                  <a:pt x="7679154" y="18288"/>
                </a:cubicBezTo>
                <a:cubicBezTo>
                  <a:pt x="7455109" y="10118"/>
                  <a:pt x="7435944" y="27109"/>
                  <a:pt x="7217862" y="18288"/>
                </a:cubicBezTo>
                <a:cubicBezTo>
                  <a:pt x="6999780" y="9467"/>
                  <a:pt x="6680409" y="18985"/>
                  <a:pt x="6539492" y="18288"/>
                </a:cubicBezTo>
                <a:cubicBezTo>
                  <a:pt x="6398575" y="17592"/>
                  <a:pt x="6312077" y="33018"/>
                  <a:pt x="6186739" y="18288"/>
                </a:cubicBezTo>
                <a:cubicBezTo>
                  <a:pt x="6061401" y="3558"/>
                  <a:pt x="5947033" y="12075"/>
                  <a:pt x="5833986" y="18288"/>
                </a:cubicBezTo>
                <a:cubicBezTo>
                  <a:pt x="5720939" y="24501"/>
                  <a:pt x="5482226" y="8586"/>
                  <a:pt x="5155616" y="18288"/>
                </a:cubicBezTo>
                <a:cubicBezTo>
                  <a:pt x="4829006" y="27991"/>
                  <a:pt x="4841274" y="29316"/>
                  <a:pt x="4694324" y="18288"/>
                </a:cubicBezTo>
                <a:cubicBezTo>
                  <a:pt x="4547374" y="7260"/>
                  <a:pt x="4077675" y="7013"/>
                  <a:pt x="3907414" y="18288"/>
                </a:cubicBezTo>
                <a:cubicBezTo>
                  <a:pt x="3737153" y="29564"/>
                  <a:pt x="3538393" y="21630"/>
                  <a:pt x="3446122" y="18288"/>
                </a:cubicBezTo>
                <a:cubicBezTo>
                  <a:pt x="3353851" y="14946"/>
                  <a:pt x="2990320" y="-8091"/>
                  <a:pt x="2659212" y="18288"/>
                </a:cubicBezTo>
                <a:cubicBezTo>
                  <a:pt x="2328104" y="44667"/>
                  <a:pt x="2427653" y="9607"/>
                  <a:pt x="2306460" y="18288"/>
                </a:cubicBezTo>
                <a:cubicBezTo>
                  <a:pt x="2185267" y="26969"/>
                  <a:pt x="1719763" y="3717"/>
                  <a:pt x="1519550" y="18288"/>
                </a:cubicBezTo>
                <a:cubicBezTo>
                  <a:pt x="1319337" y="32860"/>
                  <a:pt x="1167371" y="17040"/>
                  <a:pt x="1058258" y="18288"/>
                </a:cubicBezTo>
                <a:cubicBezTo>
                  <a:pt x="949145" y="19536"/>
                  <a:pt x="780234" y="31447"/>
                  <a:pt x="705505" y="18288"/>
                </a:cubicBezTo>
                <a:cubicBezTo>
                  <a:pt x="630776" y="5129"/>
                  <a:pt x="215796" y="30056"/>
                  <a:pt x="0" y="18288"/>
                </a:cubicBezTo>
                <a:cubicBezTo>
                  <a:pt x="-53" y="11301"/>
                  <a:pt x="-649" y="7756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=""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0DB43FD-9913-0689-8AC8-DC60EE288D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929384"/>
            <a:ext cx="10515600" cy="4251960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ru-RU" sz="2200">
                <a:ea typeface="+mn-lt"/>
                <a:cs typeface="+mn-lt"/>
              </a:rPr>
              <a:t>Ендокринна система, працюючи спільно з нервовою системою, забезпечує пристосування організму до умов навколишнього середовища.</a:t>
            </a:r>
            <a:endParaRPr lang="ru-RU" sz="2200"/>
          </a:p>
          <a:p>
            <a:pPr>
              <a:buNone/>
            </a:pPr>
            <a:r>
              <a:rPr lang="ru-RU" sz="2200" b="1">
                <a:ea typeface="+mn-lt"/>
                <a:cs typeface="+mn-lt"/>
              </a:rPr>
              <a:t>Регуляторні системи — це сукупність органів, які мають координований вплив на діяльність клітин, органів та фізіологічних систем.</a:t>
            </a:r>
            <a:endParaRPr lang="ru-RU" sz="2200"/>
          </a:p>
          <a:p>
            <a:pPr>
              <a:buNone/>
            </a:pPr>
            <a:r>
              <a:rPr lang="ru-RU" sz="2200" b="1">
                <a:ea typeface="+mn-lt"/>
                <a:cs typeface="+mn-lt"/>
              </a:rPr>
              <a:t>Регуляція процесів життєдіяльності організму:</a:t>
            </a:r>
            <a:endParaRPr lang="ru-RU" sz="2200"/>
          </a:p>
          <a:p>
            <a:pPr>
              <a:buFont typeface="Arial"/>
              <a:buChar char="•"/>
            </a:pPr>
            <a:r>
              <a:rPr lang="ru-RU" sz="2200" b="1">
                <a:ea typeface="+mn-lt"/>
                <a:cs typeface="+mn-lt"/>
              </a:rPr>
              <a:t>імунна регуляція</a:t>
            </a:r>
            <a:r>
              <a:rPr lang="ru-RU" sz="2200">
                <a:ea typeface="+mn-lt"/>
                <a:cs typeface="+mn-lt"/>
              </a:rPr>
              <a:t> (захист від чужорідних тіл);</a:t>
            </a:r>
            <a:endParaRPr lang="ru-RU" sz="2200"/>
          </a:p>
          <a:p>
            <a:pPr>
              <a:buFont typeface="Arial"/>
              <a:buChar char="•"/>
            </a:pPr>
            <a:r>
              <a:rPr lang="ru-RU" sz="2200" b="1">
                <a:ea typeface="+mn-lt"/>
                <a:cs typeface="+mn-lt"/>
              </a:rPr>
              <a:t>нервова регуляція</a:t>
            </a:r>
            <a:r>
              <a:rPr lang="ru-RU" sz="2200">
                <a:ea typeface="+mn-lt"/>
                <a:cs typeface="+mn-lt"/>
              </a:rPr>
              <a:t> (відбувається завдяки нервовим імпульсам, які передаються нервовими шляхами);</a:t>
            </a:r>
            <a:endParaRPr lang="ru-RU" sz="2200"/>
          </a:p>
          <a:p>
            <a:pPr>
              <a:buFont typeface="Arial"/>
              <a:buChar char="•"/>
            </a:pPr>
            <a:r>
              <a:rPr lang="ru-RU" sz="2200" b="1">
                <a:ea typeface="+mn-lt"/>
                <a:cs typeface="+mn-lt"/>
              </a:rPr>
              <a:t>гуморальна регуляція</a:t>
            </a:r>
            <a:r>
              <a:rPr lang="ru-RU" sz="2200">
                <a:ea typeface="+mn-lt"/>
                <a:cs typeface="+mn-lt"/>
              </a:rPr>
              <a:t> (відбувається за допомогою хімічних речовин ендокринної системи через рідкі середовища організму).</a:t>
            </a:r>
            <a:endParaRPr lang="ru-RU" sz="2200"/>
          </a:p>
          <a:p>
            <a:pPr marL="0" indent="0">
              <a:buNone/>
            </a:pPr>
            <a:endParaRPr lang="ru-RU" sz="220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2030584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Объект 2">
            <a:extLst>
              <a:ext uri="{FF2B5EF4-FFF2-40B4-BE49-F238E27FC236}">
                <a16:creationId xmlns:a16="http://schemas.microsoft.com/office/drawing/2014/main" id="{8F9C41F2-0B9E-E7CE-AFC1-BA3412CEDB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7308" y="591344"/>
            <a:ext cx="6906491" cy="558561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None/>
            </a:pPr>
            <a:r>
              <a:rPr lang="ru-RU" sz="1800" b="1" err="1">
                <a:ea typeface="+mn-lt"/>
                <a:cs typeface="+mn-lt"/>
              </a:rPr>
              <a:t>Імунна</a:t>
            </a:r>
            <a:r>
              <a:rPr lang="ru-RU" sz="1800" b="1">
                <a:ea typeface="+mn-lt"/>
                <a:cs typeface="+mn-lt"/>
              </a:rPr>
              <a:t> </a:t>
            </a:r>
            <a:r>
              <a:rPr lang="ru-RU" sz="1800" b="1" err="1">
                <a:ea typeface="+mn-lt"/>
                <a:cs typeface="+mn-lt"/>
              </a:rPr>
              <a:t>регуляція</a:t>
            </a:r>
            <a:r>
              <a:rPr lang="ru-RU" sz="1800">
                <a:ea typeface="+mn-lt"/>
                <a:cs typeface="+mn-lt"/>
              </a:rPr>
              <a:t> — </a:t>
            </a:r>
            <a:r>
              <a:rPr lang="ru-RU" sz="1800" err="1">
                <a:ea typeface="+mn-lt"/>
                <a:cs typeface="+mn-lt"/>
              </a:rPr>
              <a:t>об'єднує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тканини</a:t>
            </a:r>
            <a:r>
              <a:rPr lang="ru-RU" sz="1800">
                <a:ea typeface="+mn-lt"/>
                <a:cs typeface="+mn-lt"/>
              </a:rPr>
              <a:t> і </a:t>
            </a:r>
            <a:r>
              <a:rPr lang="ru-RU" sz="1800" err="1">
                <a:ea typeface="+mn-lt"/>
                <a:cs typeface="+mn-lt"/>
              </a:rPr>
              <a:t>органи</a:t>
            </a:r>
            <a:r>
              <a:rPr lang="ru-RU" sz="1800">
                <a:ea typeface="+mn-lt"/>
                <a:cs typeface="+mn-lt"/>
              </a:rPr>
              <a:t>, </a:t>
            </a:r>
            <a:r>
              <a:rPr lang="ru-RU" sz="1800" err="1">
                <a:ea typeface="+mn-lt"/>
                <a:cs typeface="+mn-lt"/>
              </a:rPr>
              <a:t>які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утворюють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спеціальні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хімічні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сполуки</a:t>
            </a:r>
            <a:r>
              <a:rPr lang="ru-RU" sz="1800">
                <a:ea typeface="+mn-lt"/>
                <a:cs typeface="+mn-lt"/>
              </a:rPr>
              <a:t> і </a:t>
            </a:r>
            <a:r>
              <a:rPr lang="ru-RU" sz="1800" err="1">
                <a:ea typeface="+mn-lt"/>
                <a:cs typeface="+mn-lt"/>
              </a:rPr>
              <a:t>клітини</a:t>
            </a:r>
            <a:r>
              <a:rPr lang="ru-RU" sz="1800">
                <a:ea typeface="+mn-lt"/>
                <a:cs typeface="+mn-lt"/>
              </a:rPr>
              <a:t>, </a:t>
            </a:r>
            <a:r>
              <a:rPr lang="ru-RU" sz="1800" err="1">
                <a:ea typeface="+mn-lt"/>
                <a:cs typeface="+mn-lt"/>
              </a:rPr>
              <a:t>що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забезпечують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захист</a:t>
            </a:r>
            <a:r>
              <a:rPr lang="ru-RU" sz="1800">
                <a:ea typeface="+mn-lt"/>
                <a:cs typeface="+mn-lt"/>
              </a:rPr>
              <a:t> </a:t>
            </a:r>
            <a:r>
              <a:rPr lang="ru-RU" sz="1800" err="1">
                <a:ea typeface="+mn-lt"/>
                <a:cs typeface="+mn-lt"/>
              </a:rPr>
              <a:t>організму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від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генетично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чужорідних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тіл</a:t>
            </a:r>
            <a:r>
              <a:rPr lang="ru-RU" sz="1800">
                <a:ea typeface="+mn-lt"/>
                <a:cs typeface="+mn-lt"/>
              </a:rPr>
              <a:t>, </a:t>
            </a:r>
            <a:r>
              <a:rPr lang="ru-RU" sz="1800" err="1">
                <a:ea typeface="+mn-lt"/>
                <a:cs typeface="+mn-lt"/>
              </a:rPr>
              <a:t>які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утворюються</a:t>
            </a:r>
            <a:r>
              <a:rPr lang="ru-RU" sz="1800">
                <a:ea typeface="+mn-lt"/>
                <a:cs typeface="+mn-lt"/>
              </a:rPr>
              <a:t> в </a:t>
            </a:r>
            <a:r>
              <a:rPr lang="ru-RU" sz="1800" err="1">
                <a:ea typeface="+mn-lt"/>
                <a:cs typeface="+mn-lt"/>
              </a:rPr>
              <a:t>організмі</a:t>
            </a:r>
            <a:r>
              <a:rPr lang="ru-RU" sz="1800">
                <a:ea typeface="+mn-lt"/>
                <a:cs typeface="+mn-lt"/>
              </a:rPr>
              <a:t>, </a:t>
            </a:r>
            <a:r>
              <a:rPr lang="ru-RU" sz="1800" err="1">
                <a:ea typeface="+mn-lt"/>
                <a:cs typeface="+mn-lt"/>
              </a:rPr>
              <a:t>чи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потрапляють</a:t>
            </a:r>
            <a:r>
              <a:rPr lang="ru-RU" sz="1800">
                <a:ea typeface="+mn-lt"/>
                <a:cs typeface="+mn-lt"/>
              </a:rPr>
              <a:t> в </a:t>
            </a:r>
            <a:r>
              <a:rPr lang="ru-RU" sz="1800" err="1">
                <a:ea typeface="+mn-lt"/>
                <a:cs typeface="+mn-lt"/>
              </a:rPr>
              <a:t>організм</a:t>
            </a:r>
            <a:r>
              <a:rPr lang="ru-RU" sz="1800">
                <a:ea typeface="+mn-lt"/>
                <a:cs typeface="+mn-lt"/>
              </a:rPr>
              <a:t> з </a:t>
            </a:r>
            <a:r>
              <a:rPr lang="ru-RU" sz="1800" err="1">
                <a:ea typeface="+mn-lt"/>
                <a:cs typeface="+mn-lt"/>
              </a:rPr>
              <a:t>навколишнього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середовища</a:t>
            </a:r>
            <a:r>
              <a:rPr lang="ru-RU" sz="1800">
                <a:ea typeface="+mn-lt"/>
                <a:cs typeface="+mn-lt"/>
              </a:rPr>
              <a:t>. </a:t>
            </a:r>
            <a:endParaRPr lang="ru-RU" sz="1800">
              <a:cs typeface="Calibri"/>
            </a:endParaRPr>
          </a:p>
          <a:p>
            <a:pPr>
              <a:buNone/>
            </a:pPr>
            <a:r>
              <a:rPr lang="ru-RU" sz="1800" b="1" err="1">
                <a:ea typeface="+mn-lt"/>
                <a:cs typeface="+mn-lt"/>
              </a:rPr>
              <a:t>Нервова</a:t>
            </a:r>
            <a:r>
              <a:rPr lang="ru-RU" sz="1800" b="1">
                <a:ea typeface="+mn-lt"/>
                <a:cs typeface="+mn-lt"/>
              </a:rPr>
              <a:t> </a:t>
            </a:r>
            <a:r>
              <a:rPr lang="ru-RU" sz="1800" b="1" err="1">
                <a:ea typeface="+mn-lt"/>
                <a:cs typeface="+mn-lt"/>
              </a:rPr>
              <a:t>регуляція</a:t>
            </a:r>
            <a:r>
              <a:rPr lang="ru-RU" sz="1800">
                <a:ea typeface="+mn-lt"/>
                <a:cs typeface="+mn-lt"/>
              </a:rPr>
              <a:t> — </a:t>
            </a:r>
            <a:r>
              <a:rPr lang="ru-RU" sz="1800" err="1">
                <a:ea typeface="+mn-lt"/>
                <a:cs typeface="+mn-lt"/>
              </a:rPr>
              <a:t>здійснюється</a:t>
            </a:r>
            <a:r>
              <a:rPr lang="ru-RU" sz="1800">
                <a:ea typeface="+mn-lt"/>
                <a:cs typeface="+mn-lt"/>
              </a:rPr>
              <a:t> за </a:t>
            </a:r>
            <a:r>
              <a:rPr lang="ru-RU" sz="1800" err="1">
                <a:ea typeface="+mn-lt"/>
                <a:cs typeface="+mn-lt"/>
              </a:rPr>
              <a:t>допомогою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нервових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імпульсів</a:t>
            </a:r>
            <a:r>
              <a:rPr lang="ru-RU" sz="1800">
                <a:ea typeface="+mn-lt"/>
                <a:cs typeface="+mn-lt"/>
              </a:rPr>
              <a:t>. В </a:t>
            </a:r>
            <a:r>
              <a:rPr lang="ru-RU" sz="1800" err="1">
                <a:ea typeface="+mn-lt"/>
                <a:cs typeface="+mn-lt"/>
              </a:rPr>
              <a:t>основі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регуляції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лежить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рефлекторний</a:t>
            </a:r>
            <a:r>
              <a:rPr lang="ru-RU" sz="1800">
                <a:ea typeface="+mn-lt"/>
                <a:cs typeface="+mn-lt"/>
              </a:rPr>
              <a:t> принцип. </a:t>
            </a:r>
            <a:r>
              <a:rPr lang="ru-RU" sz="1800" b="1" err="1">
                <a:ea typeface="+mn-lt"/>
                <a:cs typeface="+mn-lt"/>
              </a:rPr>
              <a:t>Нервова</a:t>
            </a:r>
            <a:r>
              <a:rPr lang="ru-RU" sz="1800" b="1">
                <a:ea typeface="+mn-lt"/>
                <a:cs typeface="+mn-lt"/>
              </a:rPr>
              <a:t> система</a:t>
            </a:r>
            <a:r>
              <a:rPr lang="ru-RU" sz="1800">
                <a:ea typeface="+mn-lt"/>
                <a:cs typeface="+mn-lt"/>
              </a:rPr>
              <a:t> </a:t>
            </a:r>
            <a:r>
              <a:rPr lang="ru-RU" sz="1800" err="1">
                <a:ea typeface="+mn-lt"/>
                <a:cs typeface="+mn-lt"/>
              </a:rPr>
              <a:t>здійснює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свій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вплив</a:t>
            </a:r>
            <a:r>
              <a:rPr lang="ru-RU" sz="1800">
                <a:ea typeface="+mn-lt"/>
                <a:cs typeface="+mn-lt"/>
              </a:rPr>
              <a:t> практично </a:t>
            </a:r>
            <a:r>
              <a:rPr lang="ru-RU" sz="1800" err="1">
                <a:ea typeface="+mn-lt"/>
                <a:cs typeface="+mn-lt"/>
              </a:rPr>
              <a:t>миттєво</a:t>
            </a:r>
            <a:r>
              <a:rPr lang="ru-RU" sz="1800">
                <a:ea typeface="+mn-lt"/>
                <a:cs typeface="+mn-lt"/>
              </a:rPr>
              <a:t> (</a:t>
            </a:r>
            <a:r>
              <a:rPr lang="ru-RU" sz="1800" err="1">
                <a:ea typeface="+mn-lt"/>
                <a:cs typeface="+mn-lt"/>
              </a:rPr>
              <a:t>оскільки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нервові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сигнали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передаються</a:t>
            </a:r>
            <a:r>
              <a:rPr lang="ru-RU" sz="1800">
                <a:ea typeface="+mn-lt"/>
                <a:cs typeface="+mn-lt"/>
              </a:rPr>
              <a:t> по </a:t>
            </a:r>
            <a:r>
              <a:rPr lang="ru-RU" sz="1800" err="1">
                <a:ea typeface="+mn-lt"/>
                <a:cs typeface="+mn-lt"/>
              </a:rPr>
              <a:t>відростках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нервових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клітин</a:t>
            </a:r>
            <a:r>
              <a:rPr lang="ru-RU" sz="1800">
                <a:ea typeface="+mn-lt"/>
                <a:cs typeface="+mn-lt"/>
              </a:rPr>
              <a:t> з </a:t>
            </a:r>
            <a:r>
              <a:rPr lang="ru-RU" sz="1800" err="1">
                <a:ea typeface="+mn-lt"/>
                <a:cs typeface="+mn-lt"/>
              </a:rPr>
              <a:t>дуже</a:t>
            </a:r>
            <a:r>
              <a:rPr lang="ru-RU" sz="1800">
                <a:ea typeface="+mn-lt"/>
                <a:cs typeface="+mn-lt"/>
              </a:rPr>
              <a:t> великою </a:t>
            </a:r>
            <a:r>
              <a:rPr lang="ru-RU" sz="1800" err="1">
                <a:ea typeface="+mn-lt"/>
                <a:cs typeface="+mn-lt"/>
              </a:rPr>
              <a:t>швидкістю</a:t>
            </a:r>
            <a:r>
              <a:rPr lang="ru-RU" sz="1800">
                <a:ea typeface="+mn-lt"/>
                <a:cs typeface="+mn-lt"/>
              </a:rPr>
              <a:t>) і </a:t>
            </a:r>
            <a:r>
              <a:rPr lang="ru-RU" sz="1800" err="1">
                <a:ea typeface="+mn-lt"/>
                <a:cs typeface="+mn-lt"/>
              </a:rPr>
              <a:t>має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точну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спрямованість</a:t>
            </a:r>
            <a:r>
              <a:rPr lang="ru-RU" sz="1800">
                <a:ea typeface="+mn-lt"/>
                <a:cs typeface="+mn-lt"/>
              </a:rPr>
              <a:t>. </a:t>
            </a:r>
            <a:r>
              <a:rPr lang="ru-RU" sz="1800" err="1">
                <a:ea typeface="+mn-lt"/>
                <a:cs typeface="+mn-lt"/>
              </a:rPr>
              <a:t>Нерви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залишаються</a:t>
            </a:r>
            <a:r>
              <a:rPr lang="ru-RU" sz="1800">
                <a:ea typeface="+mn-lt"/>
                <a:cs typeface="+mn-lt"/>
              </a:rPr>
              <a:t> в </a:t>
            </a:r>
            <a:r>
              <a:rPr lang="ru-RU" sz="1800" err="1">
                <a:ea typeface="+mn-lt"/>
                <a:cs typeface="+mn-lt"/>
              </a:rPr>
              <a:t>організмі</a:t>
            </a:r>
            <a:r>
              <a:rPr lang="ru-RU" sz="1800">
                <a:ea typeface="+mn-lt"/>
                <a:cs typeface="+mn-lt"/>
              </a:rPr>
              <a:t> без </a:t>
            </a:r>
            <a:r>
              <a:rPr lang="ru-RU" sz="1800" err="1">
                <a:ea typeface="+mn-lt"/>
                <a:cs typeface="+mn-lt"/>
              </a:rPr>
              <a:t>змін</a:t>
            </a:r>
            <a:r>
              <a:rPr lang="ru-RU" sz="1800">
                <a:ea typeface="+mn-lt"/>
                <a:cs typeface="+mn-lt"/>
              </a:rPr>
              <a:t>.  </a:t>
            </a:r>
            <a:endParaRPr lang="ru-RU" sz="1800">
              <a:cs typeface="Calibri"/>
            </a:endParaRPr>
          </a:p>
          <a:p>
            <a:pPr>
              <a:buNone/>
            </a:pPr>
            <a:r>
              <a:rPr lang="ru-RU" sz="1800" b="1" err="1">
                <a:ea typeface="+mn-lt"/>
                <a:cs typeface="+mn-lt"/>
              </a:rPr>
              <a:t>Гуморальна</a:t>
            </a:r>
            <a:r>
              <a:rPr lang="ru-RU" sz="1800" b="1">
                <a:ea typeface="+mn-lt"/>
                <a:cs typeface="+mn-lt"/>
              </a:rPr>
              <a:t> </a:t>
            </a:r>
            <a:r>
              <a:rPr lang="ru-RU" sz="1800" b="1" err="1">
                <a:ea typeface="+mn-lt"/>
                <a:cs typeface="+mn-lt"/>
              </a:rPr>
              <a:t>регуляція</a:t>
            </a:r>
            <a:r>
              <a:rPr lang="ru-RU" sz="1800">
                <a:ea typeface="+mn-lt"/>
                <a:cs typeface="+mn-lt"/>
              </a:rPr>
              <a:t> — </a:t>
            </a:r>
            <a:r>
              <a:rPr lang="ru-RU" sz="1800" err="1">
                <a:ea typeface="+mn-lt"/>
                <a:cs typeface="+mn-lt"/>
              </a:rPr>
              <a:t>забезпечується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ендокринною</a:t>
            </a:r>
            <a:r>
              <a:rPr lang="ru-RU" sz="1800">
                <a:ea typeface="+mn-lt"/>
                <a:cs typeface="+mn-lt"/>
              </a:rPr>
              <a:t> системою, </a:t>
            </a:r>
            <a:r>
              <a:rPr lang="ru-RU" sz="1800" err="1">
                <a:ea typeface="+mn-lt"/>
                <a:cs typeface="+mn-lt"/>
              </a:rPr>
              <a:t>здійснюється</a:t>
            </a:r>
            <a:r>
              <a:rPr lang="ru-RU" sz="1800">
                <a:ea typeface="+mn-lt"/>
                <a:cs typeface="+mn-lt"/>
              </a:rPr>
              <a:t> за </a:t>
            </a:r>
            <a:r>
              <a:rPr lang="ru-RU" sz="1800" err="1">
                <a:ea typeface="+mn-lt"/>
                <a:cs typeface="+mn-lt"/>
              </a:rPr>
              <a:t>допомогою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гуморальних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чинників</a:t>
            </a:r>
            <a:r>
              <a:rPr lang="ru-RU" sz="1800">
                <a:ea typeface="+mn-lt"/>
                <a:cs typeface="+mn-lt"/>
              </a:rPr>
              <a:t> — </a:t>
            </a:r>
            <a:r>
              <a:rPr lang="ru-RU" sz="1800" err="1">
                <a:ea typeface="+mn-lt"/>
                <a:cs typeface="+mn-lt"/>
              </a:rPr>
              <a:t>гормонів</a:t>
            </a:r>
            <a:r>
              <a:rPr lang="ru-RU" sz="1800">
                <a:ea typeface="+mn-lt"/>
                <a:cs typeface="+mn-lt"/>
              </a:rPr>
              <a:t>. В </a:t>
            </a:r>
            <a:r>
              <a:rPr lang="ru-RU" sz="1800" err="1">
                <a:ea typeface="+mn-lt"/>
                <a:cs typeface="+mn-lt"/>
              </a:rPr>
              <a:t>основі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регуляції</a:t>
            </a:r>
            <a:r>
              <a:rPr lang="ru-RU" sz="1800">
                <a:ea typeface="+mn-lt"/>
                <a:cs typeface="+mn-lt"/>
              </a:rPr>
              <a:t> лежать </a:t>
            </a:r>
            <a:r>
              <a:rPr lang="ru-RU" sz="1800" err="1">
                <a:ea typeface="+mn-lt"/>
                <a:cs typeface="+mn-lt"/>
              </a:rPr>
              <a:t>рідкі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середовища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організму</a:t>
            </a:r>
            <a:r>
              <a:rPr lang="ru-RU" sz="1800">
                <a:ea typeface="+mn-lt"/>
                <a:cs typeface="+mn-lt"/>
              </a:rPr>
              <a:t> — кров, </a:t>
            </a:r>
            <a:r>
              <a:rPr lang="ru-RU" sz="1800" err="1">
                <a:ea typeface="+mn-lt"/>
                <a:cs typeface="+mn-lt"/>
              </a:rPr>
              <a:t>лімфа</a:t>
            </a:r>
            <a:r>
              <a:rPr lang="ru-RU" sz="1800">
                <a:ea typeface="+mn-lt"/>
                <a:cs typeface="+mn-lt"/>
              </a:rPr>
              <a:t>, </a:t>
            </a:r>
            <a:r>
              <a:rPr lang="ru-RU" sz="1800" err="1">
                <a:ea typeface="+mn-lt"/>
                <a:cs typeface="+mn-lt"/>
              </a:rPr>
              <a:t>тканинна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рідина</a:t>
            </a:r>
            <a:r>
              <a:rPr lang="ru-RU" sz="1800">
                <a:ea typeface="+mn-lt"/>
                <a:cs typeface="+mn-lt"/>
              </a:rPr>
              <a:t>. </a:t>
            </a:r>
            <a:r>
              <a:rPr lang="ru-RU" sz="1800" err="1">
                <a:ea typeface="+mn-lt"/>
                <a:cs typeface="+mn-lt"/>
              </a:rPr>
              <a:t>Регуляція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здійснюється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повільно</a:t>
            </a:r>
            <a:r>
              <a:rPr lang="ru-RU" sz="1800">
                <a:ea typeface="+mn-lt"/>
                <a:cs typeface="+mn-lt"/>
              </a:rPr>
              <a:t>. </a:t>
            </a:r>
            <a:r>
              <a:rPr lang="ru-RU" sz="1800" err="1">
                <a:ea typeface="+mn-lt"/>
                <a:cs typeface="+mn-lt"/>
              </a:rPr>
              <a:t>Гормони</a:t>
            </a:r>
            <a:r>
              <a:rPr lang="ru-RU" sz="1800">
                <a:ea typeface="+mn-lt"/>
                <a:cs typeface="+mn-lt"/>
              </a:rPr>
              <a:t>, </a:t>
            </a:r>
            <a:r>
              <a:rPr lang="ru-RU" sz="1800" err="1">
                <a:ea typeface="+mn-lt"/>
                <a:cs typeface="+mn-lt"/>
              </a:rPr>
              <a:t>які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надійшли</a:t>
            </a:r>
            <a:r>
              <a:rPr lang="ru-RU" sz="1800">
                <a:ea typeface="+mn-lt"/>
                <a:cs typeface="+mn-lt"/>
              </a:rPr>
              <a:t> у кров </a:t>
            </a:r>
            <a:r>
              <a:rPr lang="ru-RU" sz="1800" err="1">
                <a:ea typeface="+mn-lt"/>
                <a:cs typeface="+mn-lt"/>
              </a:rPr>
              <a:t>швидко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розпадаються</a:t>
            </a:r>
            <a:r>
              <a:rPr lang="ru-RU" sz="1800">
                <a:ea typeface="+mn-lt"/>
                <a:cs typeface="+mn-lt"/>
              </a:rPr>
              <a:t>. </a:t>
            </a:r>
            <a:r>
              <a:rPr lang="ru-RU" sz="1800" b="1" err="1">
                <a:ea typeface="+mn-lt"/>
                <a:cs typeface="+mn-lt"/>
              </a:rPr>
              <a:t>Ендокринна</a:t>
            </a:r>
            <a:r>
              <a:rPr lang="ru-RU" sz="1800" b="1">
                <a:ea typeface="+mn-lt"/>
                <a:cs typeface="+mn-lt"/>
              </a:rPr>
              <a:t> система</a:t>
            </a:r>
            <a:r>
              <a:rPr lang="ru-RU" sz="1800">
                <a:ea typeface="+mn-lt"/>
                <a:cs typeface="+mn-lt"/>
              </a:rPr>
              <a:t> </a:t>
            </a:r>
            <a:r>
              <a:rPr lang="ru-RU" sz="1800" err="1">
                <a:ea typeface="+mn-lt"/>
                <a:cs typeface="+mn-lt"/>
              </a:rPr>
              <a:t>здійснює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свій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вплив</a:t>
            </a:r>
            <a:r>
              <a:rPr lang="ru-RU" sz="1800">
                <a:ea typeface="+mn-lt"/>
                <a:cs typeface="+mn-lt"/>
              </a:rPr>
              <a:t> на </a:t>
            </a:r>
            <a:r>
              <a:rPr lang="ru-RU" sz="1800" err="1">
                <a:ea typeface="+mn-lt"/>
                <a:cs typeface="+mn-lt"/>
              </a:rPr>
              <a:t>організм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повільніше</a:t>
            </a:r>
            <a:r>
              <a:rPr lang="ru-RU" sz="1800">
                <a:ea typeface="+mn-lt"/>
                <a:cs typeface="+mn-lt"/>
              </a:rPr>
              <a:t>, </a:t>
            </a:r>
            <a:r>
              <a:rPr lang="ru-RU" sz="1800" err="1">
                <a:ea typeface="+mn-lt"/>
                <a:cs typeface="+mn-lt"/>
              </a:rPr>
              <a:t>проте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тривалість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цього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впливу</a:t>
            </a:r>
            <a:r>
              <a:rPr lang="ru-RU" sz="1800">
                <a:ea typeface="+mn-lt"/>
                <a:cs typeface="+mn-lt"/>
              </a:rPr>
              <a:t>, на </a:t>
            </a:r>
            <a:r>
              <a:rPr lang="ru-RU" sz="1800" err="1">
                <a:ea typeface="+mn-lt"/>
                <a:cs typeface="+mn-lt"/>
              </a:rPr>
              <a:t>відміну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від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дії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нервових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сигналів</a:t>
            </a:r>
            <a:r>
              <a:rPr lang="ru-RU" sz="1800">
                <a:ea typeface="+mn-lt"/>
                <a:cs typeface="+mn-lt"/>
              </a:rPr>
              <a:t>, </a:t>
            </a:r>
            <a:r>
              <a:rPr lang="ru-RU" sz="1800" err="1">
                <a:ea typeface="+mn-lt"/>
                <a:cs typeface="+mn-lt"/>
              </a:rPr>
              <a:t>може</a:t>
            </a:r>
            <a:r>
              <a:rPr lang="ru-RU" sz="1800">
                <a:ea typeface="+mn-lt"/>
                <a:cs typeface="+mn-lt"/>
              </a:rPr>
              <a:t> бути </a:t>
            </a:r>
            <a:r>
              <a:rPr lang="ru-RU" sz="1800" err="1">
                <a:ea typeface="+mn-lt"/>
                <a:cs typeface="+mn-lt"/>
              </a:rPr>
              <a:t>тривалішою</a:t>
            </a:r>
            <a:r>
              <a:rPr lang="ru-RU" sz="1800">
                <a:ea typeface="+mn-lt"/>
                <a:cs typeface="+mn-lt"/>
              </a:rPr>
              <a:t>.</a:t>
            </a:r>
            <a:endParaRPr lang="ru-RU" sz="1800">
              <a:cs typeface="Calibri"/>
            </a:endParaRPr>
          </a:p>
          <a:p>
            <a:pPr marL="0" indent="0">
              <a:buNone/>
            </a:pPr>
            <a:endParaRPr lang="ru-RU" sz="1500">
              <a:cs typeface="Calibri" panose="020F0502020204030204"/>
            </a:endParaRPr>
          </a:p>
        </p:txBody>
      </p:sp>
      <p:pic>
        <p:nvPicPr>
          <p:cNvPr id="17" name="Рисунок 18">
            <a:extLst>
              <a:ext uri="{FF2B5EF4-FFF2-40B4-BE49-F238E27FC236}">
                <a16:creationId xmlns:a16="http://schemas.microsoft.com/office/drawing/2014/main" id="{D5AFA818-3608-78DE-2FCF-125902D62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3902" y="2105723"/>
            <a:ext cx="4756030" cy="2057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5694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FB946D7-1CA4-446E-8795-007CACFDE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2416F2-BC84-4D7C-80C6-6296C10C3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95338" y="981075"/>
            <a:ext cx="10601325" cy="4552949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7097" y="1428750"/>
            <a:ext cx="9117807" cy="2105026"/>
          </a:xfrm>
        </p:spPr>
        <p:txBody>
          <a:bodyPr>
            <a:normAutofit/>
          </a:bodyPr>
          <a:lstStyle/>
          <a:p>
            <a:r>
              <a:rPr lang="ru-RU" err="1">
                <a:cs typeface="Calibri Light"/>
              </a:rPr>
              <a:t>Нервова</a:t>
            </a:r>
            <a:r>
              <a:rPr lang="ru-RU">
                <a:cs typeface="Calibri Light"/>
              </a:rPr>
              <a:t> система 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37097" y="3960557"/>
            <a:ext cx="9117807" cy="109721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ru-RU" dirty="0" err="1">
                <a:cs typeface="Calibri"/>
              </a:rPr>
              <a:t>Анатомія</a:t>
            </a:r>
            <a:r>
              <a:rPr lang="ru-RU" dirty="0">
                <a:cs typeface="Calibri"/>
              </a:rPr>
              <a:t> і </a:t>
            </a:r>
            <a:r>
              <a:rPr lang="ru-RU" dirty="0" err="1">
                <a:cs typeface="Calibri"/>
              </a:rPr>
              <a:t>фізіологія</a:t>
            </a:r>
            <a:endParaRPr lang="ru-RU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30623A-AB89-4E04-AC9A-2BAFBF85A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52800" y="3771366"/>
            <a:ext cx="5486400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81516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738F07C-E73E-BC04-5B8C-17ECA3BB1D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7291" y="110023"/>
            <a:ext cx="4944151" cy="3785419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None/>
            </a:pPr>
            <a:r>
              <a:rPr lang="ru-RU" sz="2400" dirty="0" err="1">
                <a:ea typeface="+mn-lt"/>
                <a:cs typeface="+mn-lt"/>
              </a:rPr>
              <a:t>Нерова</a:t>
            </a:r>
            <a:r>
              <a:rPr lang="ru-RU" sz="2400" dirty="0">
                <a:ea typeface="+mn-lt"/>
                <a:cs typeface="+mn-lt"/>
              </a:rPr>
              <a:t> тканина </a:t>
            </a:r>
            <a:r>
              <a:rPr lang="ru-RU" sz="2400" dirty="0" err="1">
                <a:ea typeface="+mn-lt"/>
                <a:cs typeface="+mn-lt"/>
              </a:rPr>
              <a:t>складається</a:t>
            </a:r>
            <a:r>
              <a:rPr lang="ru-RU" sz="2400" dirty="0">
                <a:ea typeface="+mn-lt"/>
                <a:cs typeface="+mn-lt"/>
              </a:rPr>
              <a:t> з:</a:t>
            </a:r>
            <a:endParaRPr lang="ru-RU" dirty="0">
              <a:ea typeface="+mn-lt"/>
              <a:cs typeface="+mn-lt"/>
            </a:endParaRPr>
          </a:p>
          <a:p>
            <a:r>
              <a:rPr lang="ru-RU" sz="2400" dirty="0">
                <a:ea typeface="+mn-lt"/>
                <a:cs typeface="+mn-lt"/>
              </a:rPr>
              <a:t> </a:t>
            </a:r>
            <a:r>
              <a:rPr lang="ru-RU" sz="2400" dirty="0" err="1">
                <a:ea typeface="+mn-lt"/>
                <a:cs typeface="+mn-lt"/>
              </a:rPr>
              <a:t>нервових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клітин</a:t>
            </a:r>
            <a:r>
              <a:rPr lang="ru-RU" sz="2400" dirty="0">
                <a:ea typeface="+mn-lt"/>
                <a:cs typeface="+mn-lt"/>
              </a:rPr>
              <a:t> - </a:t>
            </a:r>
            <a:r>
              <a:rPr lang="ru-RU" sz="2400" dirty="0" err="1">
                <a:ea typeface="+mn-lt"/>
                <a:cs typeface="+mn-lt"/>
              </a:rPr>
              <a:t>нейронів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або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нейроцитів</a:t>
            </a:r>
            <a:r>
              <a:rPr lang="ru-RU" sz="2400" dirty="0">
                <a:ea typeface="+mn-lt"/>
                <a:cs typeface="+mn-lt"/>
              </a:rPr>
              <a:t>, </a:t>
            </a:r>
            <a:r>
              <a:rPr lang="ru-RU" sz="2400" dirty="0" err="1">
                <a:ea typeface="+mn-lt"/>
                <a:cs typeface="+mn-lt"/>
              </a:rPr>
              <a:t>які</a:t>
            </a:r>
            <a:r>
              <a:rPr lang="ru-RU" sz="2400" dirty="0">
                <a:ea typeface="+mn-lt"/>
                <a:cs typeface="+mn-lt"/>
              </a:rPr>
              <a:t> </a:t>
            </a:r>
            <a:r>
              <a:rPr lang="ru-RU" sz="2400" dirty="0" err="1">
                <a:ea typeface="+mn-lt"/>
                <a:cs typeface="+mn-lt"/>
              </a:rPr>
              <a:t>виконують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специфічну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функцію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пов’язану</a:t>
            </a:r>
            <a:r>
              <a:rPr lang="ru-RU" sz="2400" dirty="0">
                <a:ea typeface="+mn-lt"/>
                <a:cs typeface="+mn-lt"/>
              </a:rPr>
              <a:t> з передачею </a:t>
            </a:r>
            <a:r>
              <a:rPr lang="ru-RU" sz="2400" dirty="0" err="1">
                <a:ea typeface="+mn-lt"/>
                <a:cs typeface="+mn-lt"/>
              </a:rPr>
              <a:t>обраної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інформації</a:t>
            </a:r>
            <a:r>
              <a:rPr lang="ru-RU" sz="2400" dirty="0">
                <a:ea typeface="+mn-lt"/>
                <a:cs typeface="+mn-lt"/>
              </a:rPr>
              <a:t>, і  </a:t>
            </a:r>
            <a:endParaRPr lang="ru-RU" dirty="0">
              <a:ea typeface="+mn-lt"/>
              <a:cs typeface="+mn-lt"/>
            </a:endParaRPr>
          </a:p>
          <a:p>
            <a:r>
              <a:rPr lang="ru-RU" sz="2400" dirty="0" err="1">
                <a:ea typeface="+mn-lt"/>
                <a:cs typeface="+mn-lt"/>
              </a:rPr>
              <a:t>нейроглії</a:t>
            </a:r>
            <a:r>
              <a:rPr lang="ru-RU" sz="2400" dirty="0">
                <a:ea typeface="+mn-lt"/>
                <a:cs typeface="+mn-lt"/>
              </a:rPr>
              <a:t> - </a:t>
            </a:r>
            <a:r>
              <a:rPr lang="ru-RU" sz="2400" dirty="0" err="1">
                <a:ea typeface="+mn-lt"/>
                <a:cs typeface="+mn-lt"/>
              </a:rPr>
              <a:t>клітин</a:t>
            </a:r>
            <a:r>
              <a:rPr lang="ru-RU" sz="2400" dirty="0">
                <a:ea typeface="+mn-lt"/>
                <a:cs typeface="+mn-lt"/>
              </a:rPr>
              <a:t>, </a:t>
            </a:r>
            <a:r>
              <a:rPr lang="ru-RU" sz="2400" dirty="0" err="1">
                <a:ea typeface="+mn-lt"/>
                <a:cs typeface="+mn-lt"/>
              </a:rPr>
              <a:t>які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оточують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нейрони</a:t>
            </a:r>
            <a:r>
              <a:rPr lang="ru-RU" sz="2400" dirty="0">
                <a:ea typeface="+mn-lt"/>
                <a:cs typeface="+mn-lt"/>
              </a:rPr>
              <a:t> і </a:t>
            </a:r>
            <a:r>
              <a:rPr lang="ru-RU" sz="2400" dirty="0" err="1">
                <a:ea typeface="+mn-lt"/>
                <a:cs typeface="+mn-lt"/>
              </a:rPr>
              <a:t>виконують</a:t>
            </a:r>
            <a:r>
              <a:rPr lang="ru-RU" sz="2400" dirty="0">
                <a:ea typeface="+mn-lt"/>
                <a:cs typeface="+mn-lt"/>
              </a:rPr>
              <a:t> по </a:t>
            </a:r>
            <a:r>
              <a:rPr lang="ru-RU" sz="2400" dirty="0" err="1">
                <a:ea typeface="+mn-lt"/>
                <a:cs typeface="+mn-lt"/>
              </a:rPr>
              <a:t>відношенню</a:t>
            </a:r>
            <a:r>
              <a:rPr lang="ru-RU" sz="2400" dirty="0">
                <a:ea typeface="+mn-lt"/>
                <a:cs typeface="+mn-lt"/>
              </a:rPr>
              <a:t> до них </a:t>
            </a:r>
            <a:r>
              <a:rPr lang="ru-RU" sz="2400" dirty="0" err="1">
                <a:ea typeface="+mn-lt"/>
                <a:cs typeface="+mn-lt"/>
              </a:rPr>
              <a:t>захисну</a:t>
            </a:r>
            <a:r>
              <a:rPr lang="ru-RU" sz="2400" dirty="0">
                <a:ea typeface="+mn-lt"/>
                <a:cs typeface="+mn-lt"/>
              </a:rPr>
              <a:t> і </a:t>
            </a:r>
            <a:r>
              <a:rPr lang="ru-RU" sz="2400" dirty="0" err="1">
                <a:ea typeface="+mn-lt"/>
                <a:cs typeface="+mn-lt"/>
              </a:rPr>
              <a:t>трофічну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функції</a:t>
            </a:r>
            <a:r>
              <a:rPr lang="ru-RU" sz="2400" dirty="0">
                <a:ea typeface="+mn-lt"/>
                <a:cs typeface="+mn-lt"/>
              </a:rPr>
              <a:t>.</a:t>
            </a:r>
            <a:endParaRPr lang="ru-RU" dirty="0">
              <a:ea typeface="+mn-lt"/>
              <a:cs typeface="+mn-lt"/>
            </a:endParaRPr>
          </a:p>
          <a:p>
            <a:pPr marL="0" indent="0">
              <a:buNone/>
            </a:pPr>
            <a:endParaRPr lang="ru-RU" sz="2400" dirty="0">
              <a:cs typeface="Calibri" panose="020F0502020204030204"/>
            </a:endParaRP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46F7435D-E3DB-47B1-BA61-B00ACC83A9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2950" y="0"/>
            <a:ext cx="6099050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9">
            <a:extLst>
              <a:ext uri="{FF2B5EF4-FFF2-40B4-BE49-F238E27FC236}">
                <a16:creationId xmlns:a16="http://schemas.microsoft.com/office/drawing/2014/main" id="{F263A0B5-F8C4-4116-809F-78A768EA79A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77582" y="557784"/>
            <a:ext cx="513020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71D34838-7316-0464-33BC-30A9BB483F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04709" y="898828"/>
            <a:ext cx="4475531" cy="5057096"/>
          </a:xfrm>
          <a:prstGeom prst="rect">
            <a:avLst/>
          </a:prstGeom>
          <a:effectLst/>
        </p:spPr>
      </p:pic>
      <p:pic>
        <p:nvPicPr>
          <p:cNvPr id="6" name="Рисунок 4">
            <a:extLst>
              <a:ext uri="{FF2B5EF4-FFF2-40B4-BE49-F238E27FC236}">
                <a16:creationId xmlns:a16="http://schemas.microsoft.com/office/drawing/2014/main" id="{F34BE056-1AEA-49D9-BCE2-A0F47BDC114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234" y="3587173"/>
            <a:ext cx="5903808" cy="262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7674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18FD74D4-C0F3-4E5B-9628-885593F0B5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7CFD9A-AD7C-42E8-898D-F51A83B12D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891540"/>
            <a:ext cx="722376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1FD8B7A-EFDA-9452-452D-CB89450FFE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7826" y="1057373"/>
            <a:ext cx="4418902" cy="4756773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ru-RU" sz="1800" err="1">
                <a:ea typeface="+mn-lt"/>
                <a:cs typeface="+mn-lt"/>
              </a:rPr>
              <a:t>Аферентні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нейрони</a:t>
            </a:r>
            <a:r>
              <a:rPr lang="ru-RU" sz="1800">
                <a:ea typeface="+mn-lt"/>
                <a:cs typeface="+mn-lt"/>
              </a:rPr>
              <a:t> (</a:t>
            </a:r>
            <a:r>
              <a:rPr lang="ru-RU" sz="1800" err="1">
                <a:ea typeface="+mn-lt"/>
                <a:cs typeface="+mn-lt"/>
              </a:rPr>
              <a:t>чутливі</a:t>
            </a:r>
            <a:r>
              <a:rPr lang="ru-RU" sz="1800">
                <a:ea typeface="+mn-lt"/>
                <a:cs typeface="+mn-lt"/>
              </a:rPr>
              <a:t>) </a:t>
            </a:r>
            <a:r>
              <a:rPr lang="ru-RU" sz="1800" err="1">
                <a:ea typeface="+mn-lt"/>
                <a:cs typeface="+mn-lt"/>
              </a:rPr>
              <a:t>сприймають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нервові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імпульси</a:t>
            </a:r>
            <a:r>
              <a:rPr lang="ru-RU" sz="1800">
                <a:ea typeface="+mn-lt"/>
                <a:cs typeface="+mn-lt"/>
              </a:rPr>
              <a:t> з </a:t>
            </a:r>
            <a:r>
              <a:rPr lang="ru-RU" sz="1800" err="1">
                <a:ea typeface="+mn-lt"/>
                <a:cs typeface="+mn-lt"/>
              </a:rPr>
              <a:t>зовнішнього</a:t>
            </a:r>
            <a:r>
              <a:rPr lang="ru-RU" sz="1800">
                <a:ea typeface="+mn-lt"/>
                <a:cs typeface="+mn-lt"/>
              </a:rPr>
              <a:t> і </a:t>
            </a:r>
            <a:r>
              <a:rPr lang="ru-RU" sz="1800" err="1">
                <a:ea typeface="+mn-lt"/>
                <a:cs typeface="+mn-lt"/>
              </a:rPr>
              <a:t>внутрішнього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середовища</a:t>
            </a:r>
            <a:r>
              <a:rPr lang="ru-RU" sz="1800">
                <a:ea typeface="+mn-lt"/>
                <a:cs typeface="+mn-lt"/>
              </a:rPr>
              <a:t> через </a:t>
            </a:r>
            <a:r>
              <a:rPr lang="ru-RU" sz="1800" err="1">
                <a:ea typeface="+mn-lt"/>
                <a:cs typeface="+mn-lt"/>
              </a:rPr>
              <a:t>рецептори</a:t>
            </a:r>
            <a:r>
              <a:rPr lang="ru-RU" sz="1800">
                <a:ea typeface="+mn-lt"/>
                <a:cs typeface="+mn-lt"/>
              </a:rPr>
              <a:t> і </a:t>
            </a:r>
            <a:r>
              <a:rPr lang="ru-RU" sz="1800" err="1">
                <a:ea typeface="+mn-lt"/>
                <a:cs typeface="+mn-lt"/>
              </a:rPr>
              <a:t>дендрити</a:t>
            </a:r>
            <a:r>
              <a:rPr lang="ru-RU" sz="1800">
                <a:ea typeface="+mn-lt"/>
                <a:cs typeface="+mn-lt"/>
              </a:rPr>
              <a:t>. </a:t>
            </a:r>
            <a:r>
              <a:rPr lang="ru-RU" sz="1800" err="1">
                <a:ea typeface="+mn-lt"/>
                <a:cs typeface="+mn-lt"/>
              </a:rPr>
              <a:t>Ці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нейрони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біполярні</a:t>
            </a:r>
            <a:r>
              <a:rPr lang="ru-RU" sz="1800">
                <a:ea typeface="+mn-lt"/>
                <a:cs typeface="+mn-lt"/>
              </a:rPr>
              <a:t>.</a:t>
            </a:r>
            <a:endParaRPr lang="ru-RU" sz="1800">
              <a:cs typeface="Calibri"/>
            </a:endParaRPr>
          </a:p>
          <a:p>
            <a:pPr>
              <a:buNone/>
            </a:pPr>
            <a:r>
              <a:rPr lang="ru-RU" sz="1800" err="1">
                <a:ea typeface="+mn-lt"/>
                <a:cs typeface="+mn-lt"/>
              </a:rPr>
              <a:t>Еферентні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нейрони</a:t>
            </a:r>
            <a:r>
              <a:rPr lang="ru-RU" sz="1800">
                <a:ea typeface="+mn-lt"/>
                <a:cs typeface="+mn-lt"/>
              </a:rPr>
              <a:t> (</a:t>
            </a:r>
            <a:r>
              <a:rPr lang="ru-RU" sz="1800" err="1">
                <a:ea typeface="+mn-lt"/>
                <a:cs typeface="+mn-lt"/>
              </a:rPr>
              <a:t>рухові</a:t>
            </a:r>
            <a:r>
              <a:rPr lang="ru-RU" sz="1800">
                <a:ea typeface="+mn-lt"/>
                <a:cs typeface="+mn-lt"/>
              </a:rPr>
              <a:t>) на </a:t>
            </a:r>
            <a:r>
              <a:rPr lang="ru-RU" sz="1800" err="1">
                <a:ea typeface="+mn-lt"/>
                <a:cs typeface="+mn-lt"/>
              </a:rPr>
              <a:t>відміну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від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аферентних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отримують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нервові</a:t>
            </a:r>
            <a:r>
              <a:rPr lang="ru-RU" sz="1800">
                <a:ea typeface="+mn-lt"/>
                <a:cs typeface="+mn-lt"/>
              </a:rPr>
              <a:t> </a:t>
            </a:r>
            <a:r>
              <a:rPr lang="ru-RU" sz="1800" err="1">
                <a:ea typeface="+mn-lt"/>
                <a:cs typeface="+mn-lt"/>
              </a:rPr>
              <a:t>імпульси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від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інших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нейронів</a:t>
            </a:r>
            <a:r>
              <a:rPr lang="ru-RU" sz="1800">
                <a:ea typeface="+mn-lt"/>
                <a:cs typeface="+mn-lt"/>
              </a:rPr>
              <a:t> і по аксону </a:t>
            </a:r>
            <a:r>
              <a:rPr lang="ru-RU" sz="1800" err="1">
                <a:ea typeface="+mn-lt"/>
                <a:cs typeface="+mn-lt"/>
              </a:rPr>
              <a:t>рухового</a:t>
            </a:r>
            <a:r>
              <a:rPr lang="ru-RU" sz="1800">
                <a:ea typeface="+mn-lt"/>
                <a:cs typeface="+mn-lt"/>
              </a:rPr>
              <a:t> нейрона </a:t>
            </a:r>
            <a:r>
              <a:rPr lang="ru-RU" sz="1800" err="1">
                <a:ea typeface="+mn-lt"/>
                <a:cs typeface="+mn-lt"/>
              </a:rPr>
              <a:t>збудження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досягає</a:t>
            </a:r>
            <a:r>
              <a:rPr lang="ru-RU" sz="1800">
                <a:ea typeface="+mn-lt"/>
                <a:cs typeface="+mn-lt"/>
              </a:rPr>
              <a:t> </a:t>
            </a:r>
            <a:r>
              <a:rPr lang="ru-RU" sz="1800" err="1">
                <a:ea typeface="+mn-lt"/>
                <a:cs typeface="+mn-lt"/>
              </a:rPr>
              <a:t>інервуючого</a:t>
            </a:r>
            <a:r>
              <a:rPr lang="ru-RU" sz="1800">
                <a:ea typeface="+mn-lt"/>
                <a:cs typeface="+mn-lt"/>
              </a:rPr>
              <a:t> органу, де через </a:t>
            </a:r>
            <a:r>
              <a:rPr lang="ru-RU" sz="1800" err="1">
                <a:ea typeface="+mn-lt"/>
                <a:cs typeface="+mn-lt"/>
              </a:rPr>
              <a:t>рухові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закінчення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забезпечує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певний</a:t>
            </a:r>
            <a:r>
              <a:rPr lang="ru-RU" sz="1800">
                <a:ea typeface="+mn-lt"/>
                <a:cs typeface="+mn-lt"/>
              </a:rPr>
              <a:t> (</a:t>
            </a:r>
            <a:r>
              <a:rPr lang="ru-RU" sz="1800" err="1">
                <a:ea typeface="+mn-lt"/>
                <a:cs typeface="+mn-lt"/>
              </a:rPr>
              <a:t>руховий</a:t>
            </a:r>
            <a:r>
              <a:rPr lang="ru-RU" sz="1800">
                <a:ea typeface="+mn-lt"/>
                <a:cs typeface="+mn-lt"/>
              </a:rPr>
              <a:t>, </a:t>
            </a:r>
            <a:r>
              <a:rPr lang="ru-RU" sz="1800" err="1">
                <a:ea typeface="+mn-lt"/>
                <a:cs typeface="+mn-lt"/>
              </a:rPr>
              <a:t>секреторний</a:t>
            </a:r>
            <a:r>
              <a:rPr lang="ru-RU" sz="1800">
                <a:ea typeface="+mn-lt"/>
                <a:cs typeface="+mn-lt"/>
              </a:rPr>
              <a:t>) </a:t>
            </a:r>
            <a:r>
              <a:rPr lang="ru-RU" sz="1800" err="1">
                <a:ea typeface="+mn-lt"/>
                <a:cs typeface="+mn-lt"/>
              </a:rPr>
              <a:t>ефект</a:t>
            </a:r>
            <a:r>
              <a:rPr lang="ru-RU" sz="1800">
                <a:ea typeface="+mn-lt"/>
                <a:cs typeface="+mn-lt"/>
              </a:rPr>
              <a:t>. </a:t>
            </a:r>
            <a:r>
              <a:rPr lang="ru-RU" sz="1800" err="1">
                <a:ea typeface="+mn-lt"/>
                <a:cs typeface="+mn-lt"/>
              </a:rPr>
              <a:t>Ці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нейрони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переважно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мультиполярні</a:t>
            </a:r>
            <a:r>
              <a:rPr lang="ru-RU" sz="1800">
                <a:ea typeface="+mn-lt"/>
                <a:cs typeface="+mn-lt"/>
              </a:rPr>
              <a:t>.</a:t>
            </a:r>
            <a:endParaRPr lang="ru-RU" sz="1800" err="1">
              <a:cs typeface="Calibri"/>
            </a:endParaRPr>
          </a:p>
          <a:p>
            <a:pPr>
              <a:buNone/>
            </a:pPr>
            <a:r>
              <a:rPr lang="ru-RU" sz="1800" err="1">
                <a:ea typeface="+mn-lt"/>
                <a:cs typeface="+mn-lt"/>
              </a:rPr>
              <a:t>Асоціативні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нейрони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забезпечують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певний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зв’язок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між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різними</a:t>
            </a:r>
            <a:r>
              <a:rPr lang="ru-RU" sz="1800">
                <a:ea typeface="+mn-lt"/>
                <a:cs typeface="+mn-lt"/>
              </a:rPr>
              <a:t> (</a:t>
            </a:r>
            <a:r>
              <a:rPr lang="ru-RU" sz="1800" err="1">
                <a:ea typeface="+mn-lt"/>
                <a:cs typeface="+mn-lt"/>
              </a:rPr>
              <a:t>бдизьколежачими</a:t>
            </a:r>
            <a:r>
              <a:rPr lang="ru-RU" sz="1800">
                <a:ea typeface="+mn-lt"/>
                <a:cs typeface="+mn-lt"/>
              </a:rPr>
              <a:t>) </a:t>
            </a:r>
            <a:r>
              <a:rPr lang="ru-RU" sz="1800" err="1">
                <a:ea typeface="+mn-lt"/>
                <a:cs typeface="+mn-lt"/>
              </a:rPr>
              <a:t>групами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нервових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клітин</a:t>
            </a:r>
            <a:r>
              <a:rPr lang="ru-RU" sz="1800">
                <a:ea typeface="+mn-lt"/>
                <a:cs typeface="+mn-lt"/>
              </a:rPr>
              <a:t>. </a:t>
            </a:r>
            <a:r>
              <a:rPr lang="ru-RU" sz="1800" err="1">
                <a:ea typeface="+mn-lt"/>
                <a:cs typeface="+mn-lt"/>
              </a:rPr>
              <a:t>Ці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нейрони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знаходяться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преважно</a:t>
            </a:r>
            <a:r>
              <a:rPr lang="ru-RU" sz="1800">
                <a:ea typeface="+mn-lt"/>
                <a:cs typeface="+mn-lt"/>
              </a:rPr>
              <a:t> в </a:t>
            </a:r>
            <a:r>
              <a:rPr lang="ru-RU" sz="1800" err="1">
                <a:ea typeface="+mn-lt"/>
                <a:cs typeface="+mn-lt"/>
              </a:rPr>
              <a:t>корі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кінцевого</a:t>
            </a:r>
            <a:r>
              <a:rPr lang="ru-RU" sz="180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мозку</a:t>
            </a:r>
            <a:r>
              <a:rPr lang="ru-RU" sz="1800">
                <a:ea typeface="+mn-lt"/>
                <a:cs typeface="+mn-lt"/>
              </a:rPr>
              <a:t>.</a:t>
            </a:r>
            <a:endParaRPr lang="ru-RU" sz="1800" err="1">
              <a:cs typeface="Calibri"/>
            </a:endParaRPr>
          </a:p>
          <a:p>
            <a:pPr marL="0" indent="0">
              <a:buNone/>
            </a:pPr>
            <a:endParaRPr lang="ru-RU" sz="1100">
              <a:cs typeface="Calibri" panose="020F0502020204030204"/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0D81EAF9-9606-F406-E9B0-3F85FE9AC9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425" y="1057373"/>
            <a:ext cx="6471578" cy="31151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5272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9F2D1B8D-9537-B72E-B887-C3A355332C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761" y="1288211"/>
            <a:ext cx="3908060" cy="4288626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ru-RU" sz="2000" err="1">
                <a:ea typeface="+mn-lt"/>
                <a:cs typeface="+mn-lt"/>
              </a:rPr>
              <a:t>Спинний</a:t>
            </a:r>
            <a:r>
              <a:rPr lang="ru-RU" sz="200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мозок</a:t>
            </a:r>
            <a:r>
              <a:rPr lang="ru-RU" sz="200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представляє</a:t>
            </a:r>
            <a:r>
              <a:rPr lang="ru-RU" sz="2000">
                <a:ea typeface="+mn-lt"/>
                <a:cs typeface="+mn-lt"/>
              </a:rPr>
              <a:t> собою </a:t>
            </a:r>
            <a:r>
              <a:rPr lang="ru-RU" sz="2000" err="1">
                <a:ea typeface="+mn-lt"/>
                <a:cs typeface="+mn-lt"/>
              </a:rPr>
              <a:t>частину</a:t>
            </a:r>
            <a:r>
              <a:rPr lang="ru-RU" sz="200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центральної</a:t>
            </a:r>
            <a:r>
              <a:rPr lang="ru-RU" sz="200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нервової</a:t>
            </a:r>
            <a:r>
              <a:rPr lang="ru-RU" sz="200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системи</a:t>
            </a:r>
            <a:r>
              <a:rPr lang="ru-RU" sz="2000">
                <a:ea typeface="+mn-lt"/>
                <a:cs typeface="+mn-lt"/>
              </a:rPr>
              <a:t>, </a:t>
            </a:r>
            <a:r>
              <a:rPr lang="ru-RU" sz="2000" err="1">
                <a:ea typeface="+mn-lt"/>
                <a:cs typeface="+mn-lt"/>
              </a:rPr>
              <a:t>розміщену</a:t>
            </a:r>
            <a:r>
              <a:rPr lang="ru-RU" sz="2000">
                <a:ea typeface="+mn-lt"/>
                <a:cs typeface="+mn-lt"/>
              </a:rPr>
              <a:t> в хребтовому </a:t>
            </a:r>
            <a:r>
              <a:rPr lang="ru-RU" sz="2000" err="1">
                <a:ea typeface="+mn-lt"/>
                <a:cs typeface="+mn-lt"/>
              </a:rPr>
              <a:t>каналі</a:t>
            </a:r>
            <a:r>
              <a:rPr lang="ru-RU" sz="2000">
                <a:ea typeface="+mn-lt"/>
                <a:cs typeface="+mn-lt"/>
              </a:rPr>
              <a:t>. </a:t>
            </a:r>
            <a:r>
              <a:rPr lang="ru-RU" sz="2000" err="1">
                <a:ea typeface="+mn-lt"/>
                <a:cs typeface="+mn-lt"/>
              </a:rPr>
              <a:t>Спинний</a:t>
            </a:r>
            <a:r>
              <a:rPr lang="ru-RU" sz="200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мозок</a:t>
            </a:r>
            <a:r>
              <a:rPr lang="ru-RU" sz="200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має</a:t>
            </a:r>
            <a:r>
              <a:rPr lang="ru-RU" sz="200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вигляд</a:t>
            </a:r>
            <a:r>
              <a:rPr lang="ru-RU" sz="200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здавленого</a:t>
            </a:r>
            <a:r>
              <a:rPr lang="ru-RU" sz="2000">
                <a:ea typeface="+mn-lt"/>
                <a:cs typeface="+mn-lt"/>
              </a:rPr>
              <a:t> </a:t>
            </a:r>
            <a:r>
              <a:rPr lang="ru-RU" sz="2000" err="1">
                <a:ea typeface="+mn-lt"/>
                <a:cs typeface="+mn-lt"/>
              </a:rPr>
              <a:t>сагітального</a:t>
            </a:r>
            <a:r>
              <a:rPr lang="ru-RU" sz="2000">
                <a:ea typeface="+mn-lt"/>
                <a:cs typeface="+mn-lt"/>
              </a:rPr>
              <a:t> тяжа і </a:t>
            </a:r>
            <a:r>
              <a:rPr lang="ru-RU" sz="2000" err="1">
                <a:ea typeface="+mn-lt"/>
                <a:cs typeface="+mn-lt"/>
              </a:rPr>
              <a:t>тягнеться</a:t>
            </a:r>
            <a:r>
              <a:rPr lang="ru-RU" sz="200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від</a:t>
            </a:r>
            <a:r>
              <a:rPr lang="ru-RU" sz="200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верхнього</a:t>
            </a:r>
            <a:r>
              <a:rPr lang="ru-RU" sz="2000">
                <a:ea typeface="+mn-lt"/>
                <a:cs typeface="+mn-lt"/>
              </a:rPr>
              <a:t> краю 1 </a:t>
            </a:r>
            <a:r>
              <a:rPr lang="ru-RU" sz="2000" err="1">
                <a:ea typeface="+mn-lt"/>
                <a:cs typeface="+mn-lt"/>
              </a:rPr>
              <a:t>шийного</a:t>
            </a:r>
            <a:r>
              <a:rPr lang="ru-RU" sz="200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хребця</a:t>
            </a:r>
            <a:r>
              <a:rPr lang="ru-RU" sz="2000">
                <a:ea typeface="+mn-lt"/>
                <a:cs typeface="+mn-lt"/>
              </a:rPr>
              <a:t> і до </a:t>
            </a:r>
            <a:r>
              <a:rPr lang="ru-RU" sz="2000" err="1">
                <a:ea typeface="+mn-lt"/>
                <a:cs typeface="+mn-lt"/>
              </a:rPr>
              <a:t>нижнього</a:t>
            </a:r>
            <a:r>
              <a:rPr lang="ru-RU" sz="2000">
                <a:ea typeface="+mn-lt"/>
                <a:cs typeface="+mn-lt"/>
              </a:rPr>
              <a:t> краю 1 </a:t>
            </a:r>
            <a:r>
              <a:rPr lang="ru-RU" sz="2000" err="1">
                <a:ea typeface="+mn-lt"/>
                <a:cs typeface="+mn-lt"/>
              </a:rPr>
              <a:t>поперекового</a:t>
            </a:r>
            <a:r>
              <a:rPr lang="ru-RU" sz="200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хребця</a:t>
            </a:r>
            <a:r>
              <a:rPr lang="ru-RU" sz="2000">
                <a:ea typeface="+mn-lt"/>
                <a:cs typeface="+mn-lt"/>
              </a:rPr>
              <a:t>. </a:t>
            </a:r>
            <a:r>
              <a:rPr lang="ru-RU" sz="2000" err="1">
                <a:ea typeface="+mn-lt"/>
                <a:cs typeface="+mn-lt"/>
              </a:rPr>
              <a:t>Закінчується</a:t>
            </a:r>
            <a:r>
              <a:rPr lang="ru-RU" sz="200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мозковим</a:t>
            </a:r>
            <a:r>
              <a:rPr lang="ru-RU" sz="2000">
                <a:ea typeface="+mn-lt"/>
                <a:cs typeface="+mn-lt"/>
              </a:rPr>
              <a:t> конусом, </a:t>
            </a:r>
            <a:r>
              <a:rPr lang="ru-RU" sz="2000" err="1">
                <a:ea typeface="+mn-lt"/>
                <a:cs typeface="+mn-lt"/>
              </a:rPr>
              <a:t>який</a:t>
            </a:r>
            <a:r>
              <a:rPr lang="ru-RU" sz="2000">
                <a:ea typeface="+mn-lt"/>
                <a:cs typeface="+mn-lt"/>
              </a:rPr>
              <a:t> переходить в </a:t>
            </a:r>
            <a:r>
              <a:rPr lang="ru-RU" sz="2000" err="1">
                <a:ea typeface="+mn-lt"/>
                <a:cs typeface="+mn-lt"/>
              </a:rPr>
              <a:t>термінальну</a:t>
            </a:r>
            <a:r>
              <a:rPr lang="ru-RU" sz="2000">
                <a:ea typeface="+mn-lt"/>
                <a:cs typeface="+mn-lt"/>
              </a:rPr>
              <a:t> нитку - рудимент спинного </a:t>
            </a:r>
            <a:r>
              <a:rPr lang="ru-RU" sz="2000" err="1">
                <a:ea typeface="+mn-lt"/>
                <a:cs typeface="+mn-lt"/>
              </a:rPr>
              <a:t>мозку</a:t>
            </a:r>
            <a:r>
              <a:rPr lang="ru-RU" sz="2000">
                <a:ea typeface="+mn-lt"/>
                <a:cs typeface="+mn-lt"/>
              </a:rPr>
              <a:t> і </a:t>
            </a:r>
            <a:r>
              <a:rPr lang="ru-RU" sz="2000" err="1">
                <a:ea typeface="+mn-lt"/>
                <a:cs typeface="+mn-lt"/>
              </a:rPr>
              <a:t>тягнеться</a:t>
            </a:r>
            <a:r>
              <a:rPr lang="ru-RU" sz="2000">
                <a:ea typeface="+mn-lt"/>
                <a:cs typeface="+mn-lt"/>
              </a:rPr>
              <a:t> до </a:t>
            </a:r>
            <a:r>
              <a:rPr lang="ru-RU" sz="2000" err="1">
                <a:ea typeface="+mn-lt"/>
                <a:cs typeface="+mn-lt"/>
              </a:rPr>
              <a:t>рівня</a:t>
            </a:r>
            <a:r>
              <a:rPr lang="ru-RU" sz="2000">
                <a:ea typeface="+mn-lt"/>
                <a:cs typeface="+mn-lt"/>
              </a:rPr>
              <a:t> ІІ </a:t>
            </a:r>
            <a:r>
              <a:rPr lang="ru-RU" sz="2000" err="1">
                <a:ea typeface="+mn-lt"/>
                <a:cs typeface="+mn-lt"/>
              </a:rPr>
              <a:t>куприкового</a:t>
            </a:r>
            <a:r>
              <a:rPr lang="ru-RU" sz="2000">
                <a:ea typeface="+mn-lt"/>
                <a:cs typeface="+mn-lt"/>
              </a:rPr>
              <a:t> </a:t>
            </a:r>
            <a:r>
              <a:rPr lang="ru-RU" sz="2000" err="1">
                <a:ea typeface="+mn-lt"/>
                <a:cs typeface="+mn-lt"/>
              </a:rPr>
              <a:t>хребця</a:t>
            </a:r>
            <a:r>
              <a:rPr lang="ru-RU" sz="2000">
                <a:ea typeface="+mn-lt"/>
                <a:cs typeface="+mn-lt"/>
              </a:rPr>
              <a:t>.</a:t>
            </a:r>
            <a:endParaRPr lang="ru-RU" sz="1800">
              <a:cs typeface="Calibri" panose="020F0502020204030204"/>
            </a:endParaRPr>
          </a:p>
          <a:p>
            <a:pPr marL="0" indent="0">
              <a:buNone/>
            </a:pPr>
            <a:endParaRPr lang="ru-RU" sz="1700">
              <a:cs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D37BE253-FE9E-1C9E-E2E7-8ECA1E57BE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862" y="959451"/>
            <a:ext cx="6019331" cy="493585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397289950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11BE883-46B4-412C-B6C3-88A2FF74BE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7D1452-F0B7-431E-9A24-D3F7103D85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20">
            <a:extLst>
              <a:ext uri="{FF2B5EF4-FFF2-40B4-BE49-F238E27FC236}">
                <a16:creationId xmlns:a16="http://schemas.microsoft.com/office/drawing/2014/main" id="{A660F4F9-5DF5-4F15-BE6A-CD8648BB11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9211" y="559407"/>
            <a:ext cx="6594522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7CC72D80-D63E-CAB9-4CDA-4699A88A114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25" r="3" b="3"/>
          <a:stretch/>
        </p:blipFill>
        <p:spPr>
          <a:xfrm>
            <a:off x="644652" y="722376"/>
            <a:ext cx="6263640" cy="5413248"/>
          </a:xfrm>
          <a:prstGeom prst="rect">
            <a:avLst/>
          </a:prstGeom>
          <a:effectLst/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1D685168-6E81-1271-19E0-55153FAA93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59488" y="1547004"/>
            <a:ext cx="3667036" cy="3779520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>
              <a:buNone/>
            </a:pPr>
            <a:r>
              <a:rPr lang="ru-RU" sz="2400" dirty="0" err="1">
                <a:ea typeface="+mn-lt"/>
                <a:cs typeface="+mn-lt"/>
              </a:rPr>
              <a:t>Спинний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мозок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має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сегментарну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будову</a:t>
            </a:r>
            <a:r>
              <a:rPr lang="ru-RU" sz="2400" dirty="0">
                <a:ea typeface="+mn-lt"/>
                <a:cs typeface="+mn-lt"/>
              </a:rPr>
              <a:t>. </a:t>
            </a:r>
            <a:r>
              <a:rPr lang="ru-RU" sz="2400" dirty="0" err="1">
                <a:ea typeface="+mn-lt"/>
                <a:cs typeface="+mn-lt"/>
              </a:rPr>
              <a:t>Під</a:t>
            </a:r>
            <a:r>
              <a:rPr lang="ru-RU" sz="2400" dirty="0">
                <a:ea typeface="+mn-lt"/>
                <a:cs typeface="+mn-lt"/>
              </a:rPr>
              <a:t> сегментом </a:t>
            </a:r>
            <a:r>
              <a:rPr lang="ru-RU" sz="2400" dirty="0" err="1">
                <a:ea typeface="+mn-lt"/>
                <a:cs typeface="+mn-lt"/>
              </a:rPr>
              <a:t>розуміють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ділянку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сірої</a:t>
            </a:r>
            <a:r>
              <a:rPr lang="ru-RU" sz="2400" dirty="0">
                <a:ea typeface="+mn-lt"/>
                <a:cs typeface="+mn-lt"/>
              </a:rPr>
              <a:t> і </a:t>
            </a:r>
            <a:r>
              <a:rPr lang="ru-RU" sz="2400" dirty="0" err="1">
                <a:ea typeface="+mn-lt"/>
                <a:cs typeface="+mn-lt"/>
              </a:rPr>
              <a:t>білої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речовини</a:t>
            </a:r>
            <a:r>
              <a:rPr lang="ru-RU" sz="2400" dirty="0">
                <a:ea typeface="+mn-lt"/>
                <a:cs typeface="+mn-lt"/>
              </a:rPr>
              <a:t>, яка </a:t>
            </a:r>
            <a:r>
              <a:rPr lang="ru-RU" sz="2400" dirty="0" err="1">
                <a:ea typeface="+mn-lt"/>
                <a:cs typeface="+mn-lt"/>
              </a:rPr>
              <a:t>відповідає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розміщенню</a:t>
            </a:r>
            <a:r>
              <a:rPr lang="ru-RU" sz="2400" dirty="0">
                <a:ea typeface="+mn-lt"/>
                <a:cs typeface="+mn-lt"/>
              </a:rPr>
              <a:t> пари (</a:t>
            </a:r>
            <a:r>
              <a:rPr lang="ru-RU" sz="2400" dirty="0" err="1">
                <a:ea typeface="+mn-lt"/>
                <a:cs typeface="+mn-lt"/>
              </a:rPr>
              <a:t>лівого</a:t>
            </a:r>
            <a:r>
              <a:rPr lang="ru-RU" sz="2400" dirty="0">
                <a:ea typeface="+mn-lt"/>
                <a:cs typeface="+mn-lt"/>
              </a:rPr>
              <a:t> і правого) </a:t>
            </a:r>
            <a:r>
              <a:rPr lang="ru-RU" sz="2400" dirty="0" err="1">
                <a:ea typeface="+mn-lt"/>
                <a:cs typeface="+mn-lt"/>
              </a:rPr>
              <a:t>спинних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нервів</a:t>
            </a:r>
            <a:r>
              <a:rPr lang="ru-RU" sz="2400" dirty="0">
                <a:ea typeface="+mn-lt"/>
                <a:cs typeface="+mn-lt"/>
              </a:rPr>
              <a:t>, </a:t>
            </a:r>
            <a:r>
              <a:rPr lang="ru-RU" sz="2400" dirty="0" err="1">
                <a:ea typeface="+mn-lt"/>
                <a:cs typeface="+mn-lt"/>
              </a:rPr>
              <a:t>що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інервують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певні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сегменти</a:t>
            </a:r>
            <a:r>
              <a:rPr lang="ru-RU" sz="2400" dirty="0">
                <a:ea typeface="+mn-lt"/>
                <a:cs typeface="+mn-lt"/>
              </a:rPr>
              <a:t> </a:t>
            </a:r>
            <a:r>
              <a:rPr lang="ru-RU" sz="2400" dirty="0" err="1">
                <a:ea typeface="+mn-lt"/>
                <a:cs typeface="+mn-lt"/>
              </a:rPr>
              <a:t>тіла</a:t>
            </a:r>
            <a:r>
              <a:rPr lang="ru-RU" sz="2400" dirty="0">
                <a:ea typeface="+mn-lt"/>
                <a:cs typeface="+mn-lt"/>
              </a:rPr>
              <a:t>. </a:t>
            </a:r>
          </a:p>
          <a:p>
            <a:pPr>
              <a:buNone/>
            </a:pPr>
            <a:r>
              <a:rPr lang="ru-RU" sz="2400" dirty="0" err="1">
                <a:ea typeface="+mn-lt"/>
                <a:cs typeface="+mn-lt"/>
              </a:rPr>
              <a:t>Розрізняють</a:t>
            </a:r>
            <a:r>
              <a:rPr lang="ru-RU" sz="2400" dirty="0">
                <a:ea typeface="+mn-lt"/>
                <a:cs typeface="+mn-lt"/>
              </a:rPr>
              <a:t>: </a:t>
            </a:r>
          </a:p>
          <a:p>
            <a:pPr>
              <a:buNone/>
            </a:pPr>
            <a:r>
              <a:rPr lang="ru-RU" sz="2400" dirty="0">
                <a:ea typeface="+mn-lt"/>
                <a:cs typeface="+mn-lt"/>
              </a:rPr>
              <a:t>8 </a:t>
            </a:r>
            <a:r>
              <a:rPr lang="ru-RU" sz="2400" dirty="0" err="1">
                <a:ea typeface="+mn-lt"/>
                <a:cs typeface="+mn-lt"/>
              </a:rPr>
              <a:t>шийних</a:t>
            </a:r>
            <a:r>
              <a:rPr lang="ru-RU" sz="2400" dirty="0">
                <a:ea typeface="+mn-lt"/>
                <a:cs typeface="+mn-lt"/>
              </a:rPr>
              <a:t>; </a:t>
            </a:r>
          </a:p>
          <a:p>
            <a:pPr>
              <a:buNone/>
            </a:pPr>
            <a:r>
              <a:rPr lang="ru-RU" sz="2400" dirty="0">
                <a:ea typeface="+mn-lt"/>
                <a:cs typeface="+mn-lt"/>
              </a:rPr>
              <a:t>12 </a:t>
            </a:r>
            <a:r>
              <a:rPr lang="ru-RU" sz="2400" dirty="0" err="1">
                <a:ea typeface="+mn-lt"/>
                <a:cs typeface="+mn-lt"/>
              </a:rPr>
              <a:t>грудних</a:t>
            </a:r>
            <a:r>
              <a:rPr lang="ru-RU" sz="2400" dirty="0">
                <a:ea typeface="+mn-lt"/>
                <a:cs typeface="+mn-lt"/>
              </a:rPr>
              <a:t>; </a:t>
            </a:r>
          </a:p>
          <a:p>
            <a:pPr>
              <a:buNone/>
            </a:pPr>
            <a:r>
              <a:rPr lang="ru-RU" sz="2400" dirty="0">
                <a:ea typeface="+mn-lt"/>
                <a:cs typeface="+mn-lt"/>
              </a:rPr>
              <a:t>5 </a:t>
            </a:r>
            <a:r>
              <a:rPr lang="ru-RU" sz="2400" dirty="0" err="1">
                <a:ea typeface="+mn-lt"/>
                <a:cs typeface="+mn-lt"/>
              </a:rPr>
              <a:t>поперекових</a:t>
            </a:r>
            <a:r>
              <a:rPr lang="ru-RU" sz="2400" dirty="0">
                <a:ea typeface="+mn-lt"/>
                <a:cs typeface="+mn-lt"/>
              </a:rPr>
              <a:t>; </a:t>
            </a:r>
          </a:p>
          <a:p>
            <a:pPr>
              <a:buNone/>
            </a:pPr>
            <a:r>
              <a:rPr lang="ru-RU" sz="2400" dirty="0">
                <a:ea typeface="+mn-lt"/>
                <a:cs typeface="+mn-lt"/>
              </a:rPr>
              <a:t>5 </a:t>
            </a:r>
            <a:r>
              <a:rPr lang="ru-RU" sz="2400" dirty="0" err="1">
                <a:ea typeface="+mn-lt"/>
                <a:cs typeface="+mn-lt"/>
              </a:rPr>
              <a:t>крижових</a:t>
            </a:r>
            <a:r>
              <a:rPr lang="ru-RU" sz="2400" dirty="0">
                <a:ea typeface="+mn-lt"/>
                <a:cs typeface="+mn-lt"/>
              </a:rPr>
              <a:t>; </a:t>
            </a:r>
          </a:p>
          <a:p>
            <a:pPr>
              <a:buNone/>
            </a:pPr>
            <a:r>
              <a:rPr lang="ru-RU" sz="2400" dirty="0">
                <a:ea typeface="+mn-lt"/>
                <a:cs typeface="+mn-lt"/>
              </a:rPr>
              <a:t>1 </a:t>
            </a:r>
            <a:r>
              <a:rPr lang="ru-RU" sz="2400" dirty="0" err="1">
                <a:ea typeface="+mn-lt"/>
                <a:cs typeface="+mn-lt"/>
              </a:rPr>
              <a:t>куприковий</a:t>
            </a:r>
            <a:r>
              <a:rPr lang="ru-RU" sz="2400" dirty="0">
                <a:ea typeface="+mn-lt"/>
                <a:cs typeface="+mn-lt"/>
              </a:rPr>
              <a:t> сегмент спинного </a:t>
            </a:r>
            <a:r>
              <a:rPr lang="ru-RU" sz="2400" dirty="0" err="1">
                <a:ea typeface="+mn-lt"/>
                <a:cs typeface="+mn-lt"/>
              </a:rPr>
              <a:t>мозку</a:t>
            </a:r>
            <a:endParaRPr lang="ru-RU" sz="2400" dirty="0">
              <a:cs typeface="Calibri" panose="020F0502020204030204"/>
            </a:endParaRPr>
          </a:p>
          <a:p>
            <a:pPr marL="0" indent="0">
              <a:buNone/>
            </a:pPr>
            <a:endParaRPr lang="ru-RU" sz="1700" dirty="0">
              <a:cs typeface="Calibri" panose="020F0502020204030204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2312BAC-E74B-4663-8E69-F0DB73E8D8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6175" y="3429000"/>
            <a:ext cx="2727750" cy="2641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4031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16BF4F81-CE79-4A24-860D-9959FF716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522810" y="484632"/>
            <a:ext cx="4189913" cy="5852642"/>
          </a:xfrm>
          <a:prstGeom prst="rect">
            <a:avLst/>
          </a:prstGeom>
          <a:solidFill>
            <a:schemeClr val="bg2"/>
          </a:solidFill>
          <a:ln w="127000" cap="sq" cmpd="thinThick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F4B929A-8290-EC49-5F7B-0779AFA549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20309" y="3239058"/>
            <a:ext cx="5003875" cy="3546801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None/>
            </a:pPr>
            <a:r>
              <a:rPr lang="ru-RU" sz="1700" dirty="0">
                <a:ea typeface="+mn-lt"/>
                <a:cs typeface="+mn-lt"/>
              </a:rPr>
              <a:t>У </a:t>
            </a:r>
            <a:r>
              <a:rPr lang="ru-RU" sz="1700" dirty="0" err="1">
                <a:ea typeface="+mn-lt"/>
                <a:cs typeface="+mn-lt"/>
              </a:rPr>
              <a:t>відповідності</a:t>
            </a:r>
            <a:r>
              <a:rPr lang="ru-RU" sz="1700" dirty="0">
                <a:ea typeface="+mn-lt"/>
                <a:cs typeface="+mn-lt"/>
              </a:rPr>
              <a:t> з </a:t>
            </a:r>
            <a:r>
              <a:rPr lang="ru-RU" sz="1700" dirty="0" err="1">
                <a:ea typeface="+mn-lt"/>
                <a:cs typeface="+mn-lt"/>
              </a:rPr>
              <a:t>розвитком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п’яти</a:t>
            </a:r>
            <a:endParaRPr lang="ru-RU" sz="1700" dirty="0"/>
          </a:p>
          <a:p>
            <a:pPr>
              <a:buNone/>
            </a:pPr>
            <a:r>
              <a:rPr lang="ru-RU" sz="1700" dirty="0" err="1">
                <a:ea typeface="+mn-lt"/>
                <a:cs typeface="+mn-lt"/>
              </a:rPr>
              <a:t>мозкових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міхурців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головний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мозок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людини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прийнято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розділяти</a:t>
            </a:r>
            <a:r>
              <a:rPr lang="ru-RU" sz="1700" dirty="0">
                <a:ea typeface="+mn-lt"/>
                <a:cs typeface="+mn-lt"/>
              </a:rPr>
              <a:t> на </a:t>
            </a:r>
            <a:r>
              <a:rPr lang="ru-RU" sz="1700" dirty="0" err="1">
                <a:ea typeface="+mn-lt"/>
                <a:cs typeface="+mn-lt"/>
              </a:rPr>
              <a:t>п’ять</a:t>
            </a:r>
            <a:endParaRPr lang="ru-RU" sz="1700" dirty="0"/>
          </a:p>
          <a:p>
            <a:pPr>
              <a:buNone/>
            </a:pPr>
            <a:r>
              <a:rPr lang="ru-RU" sz="1700" dirty="0" err="1">
                <a:ea typeface="+mn-lt"/>
                <a:cs typeface="+mn-lt"/>
              </a:rPr>
              <a:t>відділів</a:t>
            </a:r>
            <a:r>
              <a:rPr lang="ru-RU" sz="1700" dirty="0">
                <a:ea typeface="+mn-lt"/>
                <a:cs typeface="+mn-lt"/>
              </a:rPr>
              <a:t>:</a:t>
            </a:r>
            <a:endParaRPr lang="ru-RU" sz="1700" dirty="0"/>
          </a:p>
          <a:p>
            <a:pPr>
              <a:buNone/>
            </a:pPr>
            <a:r>
              <a:rPr lang="ru-RU" sz="1700" dirty="0">
                <a:ea typeface="+mn-lt"/>
                <a:cs typeface="+mn-lt"/>
              </a:rPr>
              <a:t>- </a:t>
            </a:r>
            <a:r>
              <a:rPr lang="ru-RU" sz="1700" dirty="0" err="1">
                <a:ea typeface="+mn-lt"/>
                <a:cs typeface="+mn-lt"/>
              </a:rPr>
              <a:t>довгастий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мозок</a:t>
            </a:r>
            <a:r>
              <a:rPr lang="ru-RU" sz="1700" dirty="0">
                <a:ea typeface="+mn-lt"/>
                <a:cs typeface="+mn-lt"/>
              </a:rPr>
              <a:t>;</a:t>
            </a:r>
            <a:endParaRPr lang="ru-RU" sz="1700" dirty="0"/>
          </a:p>
          <a:p>
            <a:pPr>
              <a:buNone/>
            </a:pPr>
            <a:r>
              <a:rPr lang="ru-RU" sz="1700" dirty="0">
                <a:ea typeface="+mn-lt"/>
                <a:cs typeface="+mn-lt"/>
              </a:rPr>
              <a:t>- </a:t>
            </a:r>
            <a:r>
              <a:rPr lang="ru-RU" sz="1700" dirty="0" err="1">
                <a:ea typeface="+mn-lt"/>
                <a:cs typeface="+mn-lt"/>
              </a:rPr>
              <a:t>задній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мозок</a:t>
            </a:r>
            <a:r>
              <a:rPr lang="ru-RU" sz="1700" dirty="0">
                <a:ea typeface="+mn-lt"/>
                <a:cs typeface="+mn-lt"/>
              </a:rPr>
              <a:t>;</a:t>
            </a:r>
            <a:endParaRPr lang="ru-RU" sz="1700" dirty="0"/>
          </a:p>
          <a:p>
            <a:pPr>
              <a:buNone/>
            </a:pPr>
            <a:r>
              <a:rPr lang="ru-RU" sz="1700" dirty="0">
                <a:ea typeface="+mn-lt"/>
                <a:cs typeface="+mn-lt"/>
              </a:rPr>
              <a:t>- </a:t>
            </a:r>
            <a:r>
              <a:rPr lang="ru-RU" sz="1700" dirty="0" err="1">
                <a:ea typeface="+mn-lt"/>
                <a:cs typeface="+mn-lt"/>
              </a:rPr>
              <a:t>середній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мозок</a:t>
            </a:r>
            <a:r>
              <a:rPr lang="ru-RU" sz="1700" dirty="0">
                <a:ea typeface="+mn-lt"/>
                <a:cs typeface="+mn-lt"/>
              </a:rPr>
              <a:t>;</a:t>
            </a:r>
            <a:endParaRPr lang="ru-RU" sz="1700" dirty="0"/>
          </a:p>
          <a:p>
            <a:pPr>
              <a:buNone/>
            </a:pPr>
            <a:r>
              <a:rPr lang="ru-RU" sz="1700" dirty="0">
                <a:ea typeface="+mn-lt"/>
                <a:cs typeface="+mn-lt"/>
              </a:rPr>
              <a:t>- </a:t>
            </a:r>
            <a:r>
              <a:rPr lang="ru-RU" sz="1700" dirty="0" err="1">
                <a:ea typeface="+mn-lt"/>
                <a:cs typeface="+mn-lt"/>
              </a:rPr>
              <a:t>проміжний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мозок</a:t>
            </a:r>
            <a:r>
              <a:rPr lang="ru-RU" sz="1700" dirty="0">
                <a:ea typeface="+mn-lt"/>
                <a:cs typeface="+mn-lt"/>
              </a:rPr>
              <a:t>;</a:t>
            </a:r>
            <a:endParaRPr lang="ru-RU" sz="1700" dirty="0"/>
          </a:p>
          <a:p>
            <a:pPr>
              <a:buNone/>
            </a:pPr>
            <a:r>
              <a:rPr lang="ru-RU" sz="1700" dirty="0">
                <a:ea typeface="+mn-lt"/>
                <a:cs typeface="+mn-lt"/>
              </a:rPr>
              <a:t>- </a:t>
            </a:r>
            <a:r>
              <a:rPr lang="ru-RU" sz="1700" dirty="0" err="1">
                <a:ea typeface="+mn-lt"/>
                <a:cs typeface="+mn-lt"/>
              </a:rPr>
              <a:t>кінцевий</a:t>
            </a:r>
            <a:r>
              <a:rPr lang="ru-RU" sz="1700" dirty="0">
                <a:ea typeface="+mn-lt"/>
                <a:cs typeface="+mn-lt"/>
              </a:rPr>
              <a:t> </a:t>
            </a:r>
            <a:r>
              <a:rPr lang="ru-RU" sz="1700" dirty="0" err="1">
                <a:ea typeface="+mn-lt"/>
                <a:cs typeface="+mn-lt"/>
              </a:rPr>
              <a:t>мозок</a:t>
            </a:r>
            <a:r>
              <a:rPr lang="ru-RU" sz="1700" dirty="0">
                <a:ea typeface="+mn-lt"/>
                <a:cs typeface="+mn-lt"/>
              </a:rPr>
              <a:t>.</a:t>
            </a:r>
            <a:endParaRPr lang="ru-RU" sz="1700" dirty="0"/>
          </a:p>
          <a:p>
            <a:pPr marL="0" indent="0">
              <a:buNone/>
            </a:pPr>
            <a:endParaRPr lang="ru-RU" sz="1700" dirty="0">
              <a:cs typeface="Calibri" panose="020F0502020204030204"/>
            </a:endParaRPr>
          </a:p>
        </p:txBody>
      </p:sp>
      <p:pic>
        <p:nvPicPr>
          <p:cNvPr id="5" name="Рисунок 5">
            <a:extLst>
              <a:ext uri="{FF2B5EF4-FFF2-40B4-BE49-F238E27FC236}">
                <a16:creationId xmlns:a16="http://schemas.microsoft.com/office/drawing/2014/main" id="{F5D8A2B3-04F7-EE3D-80D1-80CB8E3170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32" y="907743"/>
            <a:ext cx="6711350" cy="5042513"/>
          </a:xfrm>
          <a:prstGeom prst="rect">
            <a:avLst/>
          </a:prstGeom>
        </p:spPr>
      </p:pic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7F45F1B-6541-4EC8-A1C0-95B115900D80}"/>
              </a:ext>
            </a:extLst>
          </p:cNvPr>
          <p:cNvSpPr/>
          <p:nvPr/>
        </p:nvSpPr>
        <p:spPr>
          <a:xfrm>
            <a:off x="7520309" y="484632"/>
            <a:ext cx="4189913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dirty="0" err="1">
                <a:ea typeface="+mn-lt"/>
                <a:cs typeface="+mn-lt"/>
              </a:rPr>
              <a:t>Головний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мозок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людини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являється</a:t>
            </a:r>
            <a:r>
              <a:rPr lang="ru-RU" dirty="0">
                <a:ea typeface="+mn-lt"/>
                <a:cs typeface="+mn-lt"/>
              </a:rPr>
              <a:t> не </a:t>
            </a:r>
            <a:r>
              <a:rPr lang="ru-RU" dirty="0" err="1">
                <a:ea typeface="+mn-lt"/>
                <a:cs typeface="+mn-lt"/>
              </a:rPr>
              <a:t>тільки</a:t>
            </a:r>
            <a:r>
              <a:rPr lang="ru-RU" dirty="0">
                <a:ea typeface="+mn-lt"/>
                <a:cs typeface="+mn-lt"/>
              </a:rPr>
              <a:t> субстратом </a:t>
            </a:r>
            <a:r>
              <a:rPr lang="ru-RU" dirty="0" err="1">
                <a:ea typeface="+mn-lt"/>
                <a:cs typeface="+mn-lt"/>
              </a:rPr>
              <a:t>психічного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життя</a:t>
            </a:r>
            <a:r>
              <a:rPr lang="ru-RU" dirty="0">
                <a:ea typeface="+mn-lt"/>
                <a:cs typeface="+mn-lt"/>
              </a:rPr>
              <a:t>, але і регулятором </a:t>
            </a:r>
            <a:r>
              <a:rPr lang="ru-RU" dirty="0" err="1">
                <a:ea typeface="+mn-lt"/>
                <a:cs typeface="+mn-lt"/>
              </a:rPr>
              <a:t>всіх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процесів</a:t>
            </a:r>
            <a:r>
              <a:rPr lang="ru-RU" dirty="0">
                <a:ea typeface="+mn-lt"/>
                <a:cs typeface="+mn-lt"/>
              </a:rPr>
              <a:t>, </a:t>
            </a:r>
            <a:r>
              <a:rPr lang="ru-RU" dirty="0" err="1">
                <a:ea typeface="+mn-lt"/>
                <a:cs typeface="+mn-lt"/>
              </a:rPr>
              <a:t>які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проходять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організмі</a:t>
            </a:r>
            <a:r>
              <a:rPr lang="ru-RU" dirty="0">
                <a:ea typeface="+mn-lt"/>
                <a:cs typeface="+mn-lt"/>
              </a:rPr>
              <a:t>. Вага головного </a:t>
            </a:r>
            <a:r>
              <a:rPr lang="ru-RU" dirty="0" err="1">
                <a:ea typeface="+mn-lt"/>
                <a:cs typeface="+mn-lt"/>
              </a:rPr>
              <a:t>мозку</a:t>
            </a:r>
            <a:r>
              <a:rPr lang="ru-RU" dirty="0">
                <a:ea typeface="+mn-lt"/>
                <a:cs typeface="+mn-lt"/>
              </a:rPr>
              <a:t> </a:t>
            </a:r>
            <a:r>
              <a:rPr lang="ru-RU" dirty="0" err="1">
                <a:ea typeface="+mn-lt"/>
                <a:cs typeface="+mn-lt"/>
              </a:rPr>
              <a:t>людини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коливається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від</a:t>
            </a:r>
            <a:r>
              <a:rPr lang="ru-RU" dirty="0">
                <a:ea typeface="+mn-lt"/>
                <a:cs typeface="+mn-lt"/>
              </a:rPr>
              <a:t> 1000-2200 г. </a:t>
            </a:r>
          </a:p>
          <a:p>
            <a:pPr>
              <a:buNone/>
            </a:pPr>
            <a:r>
              <a:rPr lang="ru-RU" dirty="0" err="1">
                <a:ea typeface="+mn-lt"/>
                <a:cs typeface="+mn-lt"/>
              </a:rPr>
              <a:t>Головний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мозок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лежить</a:t>
            </a:r>
            <a:r>
              <a:rPr lang="ru-RU" dirty="0">
                <a:ea typeface="+mn-lt"/>
                <a:cs typeface="+mn-lt"/>
              </a:rPr>
              <a:t> в </a:t>
            </a:r>
            <a:r>
              <a:rPr lang="ru-RU" dirty="0" err="1">
                <a:ea typeface="+mn-lt"/>
                <a:cs typeface="+mn-lt"/>
              </a:rPr>
              <a:t>порожнині</a:t>
            </a:r>
            <a:r>
              <a:rPr lang="ru-RU" dirty="0">
                <a:ea typeface="+mn-lt"/>
                <a:cs typeface="+mn-lt"/>
              </a:rPr>
              <a:t> черепа і </a:t>
            </a:r>
            <a:r>
              <a:rPr lang="ru-RU" dirty="0" err="1">
                <a:ea typeface="+mn-lt"/>
                <a:cs typeface="+mn-lt"/>
              </a:rPr>
              <a:t>повністю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повторює</a:t>
            </a:r>
            <a:r>
              <a:rPr lang="ru-RU" dirty="0">
                <a:ea typeface="+mn-lt"/>
                <a:cs typeface="+mn-lt"/>
              </a:rPr>
              <a:t> </a:t>
            </a:r>
            <a:r>
              <a:rPr lang="ru-RU" dirty="0" err="1">
                <a:ea typeface="+mn-lt"/>
                <a:cs typeface="+mn-lt"/>
              </a:rPr>
              <a:t>його</a:t>
            </a:r>
            <a:r>
              <a:rPr lang="ru-RU" dirty="0">
                <a:ea typeface="+mn-lt"/>
                <a:cs typeface="+mn-lt"/>
              </a:rPr>
              <a:t> форму.</a:t>
            </a:r>
            <a:endParaRPr lang="ru-UA" dirty="0"/>
          </a:p>
        </p:txBody>
      </p:sp>
    </p:spTree>
    <p:extLst>
      <p:ext uri="{BB962C8B-B14F-4D97-AF65-F5344CB8AC3E}">
        <p14:creationId xmlns:p14="http://schemas.microsoft.com/office/powerpoint/2010/main" val="32596900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907A63-3ECA-7908-B3FF-CAB4310C9B0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None/>
            </a:pPr>
            <a:r>
              <a:rPr lang="ru-RU" sz="1500">
                <a:ea typeface="+mn-lt"/>
                <a:cs typeface="+mn-lt"/>
              </a:rPr>
              <a:t>У корі великих півкуль розрізняють наступні </a:t>
            </a:r>
            <a:r>
              <a:rPr lang="ru-RU" sz="1500" b="1">
                <a:ea typeface="+mn-lt"/>
                <a:cs typeface="+mn-lt"/>
              </a:rPr>
              <a:t>чутливі</a:t>
            </a:r>
            <a:r>
              <a:rPr lang="ru-RU" sz="1500">
                <a:ea typeface="+mn-lt"/>
                <a:cs typeface="+mn-lt"/>
              </a:rPr>
              <a:t> і </a:t>
            </a:r>
            <a:r>
              <a:rPr lang="ru-RU" sz="1500" b="1">
                <a:ea typeface="+mn-lt"/>
                <a:cs typeface="+mn-lt"/>
              </a:rPr>
              <a:t>рухові зони</a:t>
            </a:r>
            <a:r>
              <a:rPr lang="ru-RU" sz="1500">
                <a:ea typeface="+mn-lt"/>
                <a:cs typeface="+mn-lt"/>
              </a:rPr>
              <a:t>:</a:t>
            </a:r>
            <a:endParaRPr lang="ru-RU" sz="1500"/>
          </a:p>
          <a:p>
            <a:pPr>
              <a:buFont typeface="Arial"/>
              <a:buChar char="•"/>
            </a:pPr>
            <a:r>
              <a:rPr lang="ru-RU" sz="1500">
                <a:ea typeface="+mn-lt"/>
                <a:cs typeface="+mn-lt"/>
              </a:rPr>
              <a:t>рухова зона розташована у передній центральній звивині лобової долі;</a:t>
            </a:r>
            <a:endParaRPr lang="ru-RU" sz="1500"/>
          </a:p>
          <a:p>
            <a:pPr>
              <a:buFont typeface="Arial"/>
              <a:buChar char="•"/>
            </a:pPr>
            <a:r>
              <a:rPr lang="ru-RU" sz="1500">
                <a:ea typeface="+mn-lt"/>
                <a:cs typeface="+mn-lt"/>
              </a:rPr>
              <a:t>зона шкірно-м'язової чутливості розташована у задній центральній звивині тім'яної долі;</a:t>
            </a:r>
            <a:endParaRPr lang="ru-RU" sz="1500"/>
          </a:p>
          <a:p>
            <a:pPr>
              <a:buFont typeface="Arial"/>
              <a:buChar char="•"/>
            </a:pPr>
            <a:r>
              <a:rPr lang="ru-RU" sz="1500">
                <a:ea typeface="+mn-lt"/>
                <a:cs typeface="+mn-lt"/>
              </a:rPr>
              <a:t>зорова зона розташована у потиличній долі;</a:t>
            </a:r>
            <a:endParaRPr lang="ru-RU" sz="1500"/>
          </a:p>
          <a:p>
            <a:pPr>
              <a:buFont typeface="Arial"/>
              <a:buChar char="•"/>
            </a:pPr>
            <a:r>
              <a:rPr lang="ru-RU" sz="1500">
                <a:ea typeface="+mn-lt"/>
                <a:cs typeface="+mn-lt"/>
              </a:rPr>
              <a:t>слухова зона розташована у скроневій долі;</a:t>
            </a:r>
            <a:endParaRPr lang="ru-RU" sz="1500"/>
          </a:p>
          <a:p>
            <a:pPr>
              <a:buFont typeface="Arial"/>
              <a:buChar char="•"/>
            </a:pPr>
            <a:r>
              <a:rPr lang="ru-RU" sz="1500">
                <a:ea typeface="+mn-lt"/>
                <a:cs typeface="+mn-lt"/>
              </a:rPr>
              <a:t>центри нюху і смаку знаходяться на внутрішніх поверхнях скроневих і лобових доль.</a:t>
            </a:r>
            <a:endParaRPr lang="ru-RU" sz="1500"/>
          </a:p>
          <a:p>
            <a:pPr marL="0" indent="0">
              <a:buNone/>
            </a:pPr>
            <a:endParaRPr lang="ru-RU" sz="1500">
              <a:cs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C8BA112C-5F1F-43EE-71DC-8A6D28CB3F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738" y="1096533"/>
            <a:ext cx="5628018" cy="4432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449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5156A4-153D-BB9B-A6C5-5E0EA559A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r>
              <a:rPr lang="ru-RU" sz="2200">
                <a:solidFill>
                  <a:srgbClr val="FFFFFF"/>
                </a:solidFill>
                <a:ea typeface="+mj-lt"/>
                <a:cs typeface="+mj-lt"/>
              </a:rPr>
              <a:t>Периферична нервова система поділяється на соматичну та вегетативну частини</a:t>
            </a:r>
          </a:p>
          <a:p>
            <a:endParaRPr lang="ru-RU" sz="2200">
              <a:solidFill>
                <a:srgbClr val="FFFFFF"/>
              </a:solidFill>
              <a:cs typeface="Calibri Light"/>
            </a:endParaRP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C2DC30F-EF84-19D2-5C92-AE4722EAE6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0574" y="3369507"/>
            <a:ext cx="4222160" cy="3275597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Font typeface="Arial"/>
              <a:buChar char="•"/>
            </a:pPr>
            <a:r>
              <a:rPr lang="en-US" sz="1800" b="1" err="1">
                <a:ea typeface="+mn-lt"/>
                <a:cs typeface="+mn-lt"/>
              </a:rPr>
              <a:t>соматична</a:t>
            </a:r>
            <a:r>
              <a:rPr lang="en-US" sz="1800" b="1">
                <a:ea typeface="+mn-lt"/>
                <a:cs typeface="+mn-lt"/>
              </a:rPr>
              <a:t> (</a:t>
            </a:r>
            <a:r>
              <a:rPr lang="en-US" sz="1800" b="1" err="1">
                <a:ea typeface="+mn-lt"/>
                <a:cs typeface="+mn-lt"/>
              </a:rPr>
              <a:t>рухова</a:t>
            </a:r>
            <a:r>
              <a:rPr lang="en-US" sz="1800" b="1">
                <a:ea typeface="+mn-lt"/>
                <a:cs typeface="+mn-lt"/>
              </a:rPr>
              <a:t>) </a:t>
            </a:r>
            <a:r>
              <a:rPr lang="en-US" sz="1800" b="1" err="1">
                <a:ea typeface="+mn-lt"/>
                <a:cs typeface="+mn-lt"/>
              </a:rPr>
              <a:t>частина</a:t>
            </a:r>
            <a:r>
              <a:rPr lang="en-US" sz="1800">
                <a:ea typeface="+mn-lt"/>
                <a:cs typeface="+mn-lt"/>
              </a:rPr>
              <a:t> </a:t>
            </a:r>
            <a:r>
              <a:rPr lang="en-US" sz="1800" err="1">
                <a:ea typeface="+mn-lt"/>
                <a:cs typeface="+mn-lt"/>
              </a:rPr>
              <a:t>іннервує</a:t>
            </a:r>
            <a:r>
              <a:rPr lang="en-US" sz="1800">
                <a:ea typeface="+mn-lt"/>
                <a:cs typeface="+mn-lt"/>
              </a:rPr>
              <a:t> (</a:t>
            </a:r>
            <a:r>
              <a:rPr lang="en-US" sz="1800" err="1">
                <a:ea typeface="+mn-lt"/>
                <a:cs typeface="+mn-lt"/>
              </a:rPr>
              <a:t>підводить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нервові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імпульси</a:t>
            </a:r>
            <a:r>
              <a:rPr lang="en-US" sz="1800">
                <a:ea typeface="+mn-lt"/>
                <a:cs typeface="+mn-lt"/>
              </a:rPr>
              <a:t>) </a:t>
            </a:r>
            <a:r>
              <a:rPr lang="en-US" sz="1800" err="1">
                <a:ea typeface="+mn-lt"/>
                <a:cs typeface="+mn-lt"/>
              </a:rPr>
              <a:t>скелетні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м'язи</a:t>
            </a:r>
            <a:r>
              <a:rPr lang="en-US" sz="1800">
                <a:ea typeface="+mn-lt"/>
                <a:cs typeface="+mn-lt"/>
              </a:rPr>
              <a:t> й </a:t>
            </a:r>
            <a:r>
              <a:rPr lang="en-US" sz="1800" err="1">
                <a:ea typeface="+mn-lt"/>
                <a:cs typeface="+mn-lt"/>
              </a:rPr>
              <a:t>забезпечує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їхню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швидку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реакцію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на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подразнення</a:t>
            </a:r>
            <a:r>
              <a:rPr lang="en-US" sz="1800">
                <a:ea typeface="+mn-lt"/>
                <a:cs typeface="+mn-lt"/>
              </a:rPr>
              <a:t>. </a:t>
            </a:r>
            <a:r>
              <a:rPr lang="en-US" sz="1800" err="1">
                <a:ea typeface="+mn-lt"/>
                <a:cs typeface="+mn-lt"/>
              </a:rPr>
              <a:t>За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участю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цього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відділу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мозок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людини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отримує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інформацію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про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зовнішнє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середовище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та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його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вплив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на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організм</a:t>
            </a:r>
            <a:r>
              <a:rPr lang="en-US" sz="1800">
                <a:ea typeface="+mn-lt"/>
                <a:cs typeface="+mn-lt"/>
              </a:rPr>
              <a:t> (</a:t>
            </a:r>
            <a:r>
              <a:rPr lang="en-US" sz="1800" i="1" err="1">
                <a:ea typeface="+mn-lt"/>
                <a:cs typeface="+mn-lt"/>
              </a:rPr>
              <a:t>наприклад</a:t>
            </a:r>
            <a:r>
              <a:rPr lang="en-US" sz="180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температурні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зміни</a:t>
            </a:r>
            <a:r>
              <a:rPr lang="en-US" sz="180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біль</a:t>
            </a:r>
            <a:r>
              <a:rPr lang="en-US" sz="1800">
                <a:ea typeface="+mn-lt"/>
                <a:cs typeface="+mn-lt"/>
              </a:rPr>
              <a:t>, </a:t>
            </a:r>
            <a:r>
              <a:rPr lang="en-US" sz="1800" err="1">
                <a:ea typeface="+mn-lt"/>
                <a:cs typeface="+mn-lt"/>
              </a:rPr>
              <a:t>дотик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та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ін</a:t>
            </a:r>
            <a:r>
              <a:rPr lang="en-US" sz="1800">
                <a:ea typeface="+mn-lt"/>
                <a:cs typeface="+mn-lt"/>
              </a:rPr>
              <a:t>.). </a:t>
            </a:r>
            <a:r>
              <a:rPr lang="en-US" sz="1800" err="1">
                <a:ea typeface="+mn-lt"/>
                <a:cs typeface="+mn-lt"/>
              </a:rPr>
              <a:t>За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її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допомогою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людина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довільно</a:t>
            </a:r>
            <a:r>
              <a:rPr lang="en-US" sz="1800">
                <a:ea typeface="+mn-lt"/>
                <a:cs typeface="+mn-lt"/>
              </a:rPr>
              <a:t> (</a:t>
            </a:r>
            <a:r>
              <a:rPr lang="en-US" sz="1800" err="1">
                <a:ea typeface="+mn-lt"/>
                <a:cs typeface="+mn-lt"/>
              </a:rPr>
              <a:t>тобто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за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власним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бажанням</a:t>
            </a:r>
            <a:r>
              <a:rPr lang="en-US" sz="1800">
                <a:ea typeface="+mn-lt"/>
                <a:cs typeface="+mn-lt"/>
              </a:rPr>
              <a:t>) </a:t>
            </a:r>
            <a:r>
              <a:rPr lang="en-US" sz="1800" err="1">
                <a:ea typeface="+mn-lt"/>
                <a:cs typeface="+mn-lt"/>
              </a:rPr>
              <a:t>виконує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різні</a:t>
            </a:r>
            <a:r>
              <a:rPr lang="en-US" sz="1800">
                <a:ea typeface="+mn-lt"/>
                <a:cs typeface="+mn-lt"/>
              </a:rPr>
              <a:t> </a:t>
            </a:r>
            <a:r>
              <a:rPr lang="en-US" sz="1800" err="1">
                <a:ea typeface="+mn-lt"/>
                <a:cs typeface="+mn-lt"/>
              </a:rPr>
              <a:t>рухи</a:t>
            </a:r>
            <a:r>
              <a:rPr lang="en-US" sz="1800">
                <a:ea typeface="+mn-lt"/>
                <a:cs typeface="+mn-lt"/>
              </a:rPr>
              <a:t>;</a:t>
            </a:r>
            <a:endParaRPr lang="ru-RU" sz="1800"/>
          </a:p>
          <a:p>
            <a:pPr marL="0" indent="0">
              <a:buNone/>
            </a:pPr>
            <a:endParaRPr lang="en-US" sz="1600">
              <a:cs typeface="Calibri" panose="020F0502020204030204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F3988E38-42CB-41A2-DDF4-6C08D6DDB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102" y="1684699"/>
            <a:ext cx="6903723" cy="3365564"/>
          </a:xfrm>
          <a:prstGeom prst="rect">
            <a:avLst/>
          </a:prstGeom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7E9BC879-5600-41B2-8ACA-F723A9446FCB}"/>
              </a:ext>
            </a:extLst>
          </p:cNvPr>
          <p:cNvSpPr txBox="1">
            <a:spLocks/>
          </p:cNvSpPr>
          <p:nvPr/>
        </p:nvSpPr>
        <p:spPr>
          <a:xfrm>
            <a:off x="4309300" y="250381"/>
            <a:ext cx="6515349" cy="143431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Font typeface="Arial" panose="020B0604020202020204" pitchFamily="34" charset="0"/>
              <a:buNone/>
            </a:pPr>
            <a:r>
              <a:rPr lang="ru-RU" sz="2000" b="1">
                <a:ea typeface="+mn-lt"/>
                <a:cs typeface="+mn-lt"/>
              </a:rPr>
              <a:t>Периферична нервова система (ПНС) — частина нервової системи, що здійснює зв'язок між ЦНС і органами. Її утворюють нерви, нервові вузли, нервові сплетіння, що розташовані за межами ЦНС.</a:t>
            </a:r>
            <a:endParaRPr lang="ru-RU" sz="2000"/>
          </a:p>
          <a:p>
            <a:pPr marL="0" indent="0">
              <a:buFont typeface="Arial" panose="020B0604020202020204" pitchFamily="34" charset="0"/>
              <a:buNone/>
            </a:pPr>
            <a:endParaRPr lang="ru-RU" sz="2000" dirty="0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8419823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12E9F63-4357-85A2-B0A4-C326661C6B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252" y="1848928"/>
            <a:ext cx="4008701" cy="3785419"/>
          </a:xfrm>
        </p:spPr>
        <p:txBody>
          <a:bodyPr vert="horz" lIns="91440" tIns="45720" rIns="91440" bIns="45720" rtlCol="0">
            <a:normAutofit/>
          </a:bodyPr>
          <a:lstStyle/>
          <a:p>
            <a:pPr>
              <a:buFont typeface="Arial"/>
              <a:buChar char="•"/>
            </a:pPr>
            <a:r>
              <a:rPr lang="ru-RU" sz="1700" b="1">
                <a:ea typeface="+mn-lt"/>
                <a:cs typeface="+mn-lt"/>
              </a:rPr>
              <a:t>вегетативна (автономна) нервова система регулює</a:t>
            </a:r>
            <a:r>
              <a:rPr lang="ru-RU" sz="1700">
                <a:ea typeface="+mn-lt"/>
                <a:cs typeface="+mn-lt"/>
              </a:rPr>
              <a:t> роботу внутрішніх органів, управляє активністю гладкої і серцевої мускулатури, роботою залоз, реакціями обміну речовин, підтримуючи постійність внутрішнього середовища в організмі людини. Сама людина не може керувати роботою цієї системи (не можна, наприклад, за бажанням зупинити серце, прискорити процес травлення, затримати потовиділення), тобто, вона працює мимоволі.</a:t>
            </a:r>
            <a:endParaRPr lang="ru-RU" sz="1700"/>
          </a:p>
          <a:p>
            <a:pPr marL="0" indent="0">
              <a:buNone/>
            </a:pPr>
            <a:endParaRPr lang="ru-RU" sz="1700">
              <a:cs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E39A796-BE83-48B1-B33F-35C4A32AA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39056" y="0"/>
            <a:ext cx="7552944" cy="6858000"/>
          </a:xfrm>
          <a:prstGeom prst="rect">
            <a:avLst/>
          </a:prstGeom>
          <a:solidFill>
            <a:srgbClr val="C8CA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72F84B47-E267-4194-8194-831DB7B55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23688" y="557784"/>
            <a:ext cx="6584098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BF830B31-6835-B6CC-9AF8-565868D83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5862" y="1621578"/>
            <a:ext cx="6019331" cy="3611598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17013257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FB946D7-1CA4-446E-8795-007CACFDEB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2416F2-BC84-4D7C-80C6-6296C10C3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795338" y="981075"/>
            <a:ext cx="10601325" cy="4552949"/>
          </a:xfrm>
          <a:prstGeom prst="rect">
            <a:avLst/>
          </a:prstGeom>
          <a:solidFill>
            <a:schemeClr val="bg1"/>
          </a:solidFill>
          <a:ln w="127000" cap="sq" cmpd="thinThick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7097" y="1428750"/>
            <a:ext cx="9117807" cy="2105026"/>
          </a:xfrm>
        </p:spPr>
        <p:txBody>
          <a:bodyPr>
            <a:normAutofit/>
          </a:bodyPr>
          <a:lstStyle/>
          <a:p>
            <a:r>
              <a:rPr lang="ru-RU" dirty="0" err="1">
                <a:cs typeface="Calibri Light"/>
              </a:rPr>
              <a:t>Сенсорні</a:t>
            </a:r>
            <a:r>
              <a:rPr lang="ru-RU" dirty="0">
                <a:cs typeface="Calibri Light"/>
              </a:rPr>
              <a:t> </a:t>
            </a:r>
            <a:r>
              <a:rPr lang="ru-RU" dirty="0" err="1">
                <a:cs typeface="Calibri Light"/>
              </a:rPr>
              <a:t>системи</a:t>
            </a:r>
            <a:endParaRPr lang="ru-RU" dirty="0" err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37097" y="3960557"/>
            <a:ext cx="9117807" cy="10972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dirty="0" err="1">
                <a:cs typeface="Calibri"/>
              </a:rPr>
              <a:t>Анатомія</a:t>
            </a:r>
            <a:r>
              <a:rPr lang="ru-RU" dirty="0">
                <a:cs typeface="Calibri"/>
              </a:rPr>
              <a:t> і </a:t>
            </a:r>
            <a:r>
              <a:rPr lang="ru-RU" dirty="0" err="1">
                <a:cs typeface="Calibri"/>
              </a:rPr>
              <a:t>фізіологія</a:t>
            </a:r>
            <a:endParaRPr lang="ru-RU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30623A-AB89-4E04-AC9A-2BAFBF85AE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352800" y="3771366"/>
            <a:ext cx="5486400" cy="0"/>
          </a:xfrm>
          <a:prstGeom prst="line">
            <a:avLst/>
          </a:prstGeom>
          <a:ln w="2222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23188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EA964F08-AA9E-77B9-3998-D3BAFF83B6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1384" y="353684"/>
            <a:ext cx="7041074" cy="5870135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buNone/>
            </a:pPr>
            <a:r>
              <a:rPr lang="ru-RU" sz="1800" dirty="0">
                <a:ea typeface="+mn-lt"/>
                <a:cs typeface="+mn-lt"/>
              </a:rPr>
              <a:t>Людина </a:t>
            </a:r>
            <a:r>
              <a:rPr lang="ru-RU" sz="1800" err="1">
                <a:ea typeface="+mn-lt"/>
                <a:cs typeface="+mn-lt"/>
              </a:rPr>
              <a:t>отримує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інформацію</a:t>
            </a:r>
            <a:r>
              <a:rPr lang="ru-RU" sz="1800" dirty="0">
                <a:ea typeface="+mn-lt"/>
                <a:cs typeface="+mn-lt"/>
              </a:rPr>
              <a:t> про </a:t>
            </a:r>
            <a:r>
              <a:rPr lang="ru-RU" sz="1800" err="1">
                <a:ea typeface="+mn-lt"/>
                <a:cs typeface="+mn-lt"/>
              </a:rPr>
              <a:t>навколишнє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середовище</a:t>
            </a:r>
            <a:r>
              <a:rPr lang="ru-RU" sz="1800" dirty="0">
                <a:ea typeface="+mn-lt"/>
                <a:cs typeface="+mn-lt"/>
              </a:rPr>
              <a:t> за </a:t>
            </a:r>
            <a:r>
              <a:rPr lang="ru-RU" sz="1800" err="1">
                <a:ea typeface="+mn-lt"/>
                <a:cs typeface="+mn-lt"/>
              </a:rPr>
              <a:t>допомогою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сенсорних</a:t>
            </a:r>
            <a:r>
              <a:rPr lang="ru-RU" sz="1800" dirty="0">
                <a:ea typeface="+mn-lt"/>
                <a:cs typeface="+mn-lt"/>
              </a:rPr>
              <a:t> систем, </a:t>
            </a:r>
            <a:r>
              <a:rPr lang="ru-RU" sz="1800" err="1">
                <a:ea typeface="+mn-lt"/>
                <a:cs typeface="+mn-lt"/>
              </a:rPr>
              <a:t>або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аналізаторів</a:t>
            </a:r>
            <a:r>
              <a:rPr lang="ru-RU" sz="1800" dirty="0">
                <a:ea typeface="+mn-lt"/>
                <a:cs typeface="+mn-lt"/>
              </a:rPr>
              <a:t>.</a:t>
            </a:r>
            <a:endParaRPr lang="ru-RU" sz="1800">
              <a:ea typeface="Calibri"/>
              <a:cs typeface="Calibri"/>
            </a:endParaRPr>
          </a:p>
          <a:p>
            <a:pPr>
              <a:buNone/>
            </a:pPr>
            <a:r>
              <a:rPr lang="ru-RU" sz="1800" b="1" dirty="0" err="1">
                <a:ea typeface="+mn-lt"/>
                <a:cs typeface="+mn-lt"/>
              </a:rPr>
              <a:t>Сенсорна</a:t>
            </a:r>
            <a:r>
              <a:rPr lang="ru-RU" sz="1800" b="1" dirty="0">
                <a:ea typeface="+mn-lt"/>
                <a:cs typeface="+mn-lt"/>
              </a:rPr>
              <a:t> система (</a:t>
            </a:r>
            <a:r>
              <a:rPr lang="ru-RU" sz="1800" b="1" dirty="0" err="1">
                <a:ea typeface="+mn-lt"/>
                <a:cs typeface="+mn-lt"/>
              </a:rPr>
              <a:t>аналізатор</a:t>
            </a:r>
            <a:r>
              <a:rPr lang="ru-RU" sz="1800" b="1" dirty="0">
                <a:ea typeface="+mn-lt"/>
                <a:cs typeface="+mn-lt"/>
              </a:rPr>
              <a:t>) — </a:t>
            </a:r>
            <a:r>
              <a:rPr lang="ru-RU" sz="1800" b="1" dirty="0" err="1">
                <a:ea typeface="+mn-lt"/>
                <a:cs typeface="+mn-lt"/>
              </a:rPr>
              <a:t>сукупність</a:t>
            </a:r>
            <a:r>
              <a:rPr lang="ru-RU" sz="1800" b="1" dirty="0">
                <a:ea typeface="+mn-lt"/>
                <a:cs typeface="+mn-lt"/>
              </a:rPr>
              <a:t> структур </a:t>
            </a:r>
            <a:r>
              <a:rPr lang="ru-RU" sz="1800" b="1" dirty="0" err="1">
                <a:ea typeface="+mn-lt"/>
                <a:cs typeface="+mn-lt"/>
              </a:rPr>
              <a:t>нервової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системи</a:t>
            </a:r>
            <a:r>
              <a:rPr lang="ru-RU" sz="1800" b="1" dirty="0">
                <a:ea typeface="+mn-lt"/>
                <a:cs typeface="+mn-lt"/>
              </a:rPr>
              <a:t>, </a:t>
            </a:r>
            <a:r>
              <a:rPr lang="ru-RU" sz="1800" b="1" dirty="0" err="1">
                <a:ea typeface="+mn-lt"/>
                <a:cs typeface="+mn-lt"/>
              </a:rPr>
              <a:t>що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здійснюють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прийом</a:t>
            </a:r>
            <a:r>
              <a:rPr lang="ru-RU" sz="1800" b="1" dirty="0">
                <a:ea typeface="+mn-lt"/>
                <a:cs typeface="+mn-lt"/>
              </a:rPr>
              <a:t>, </a:t>
            </a:r>
            <a:r>
              <a:rPr lang="ru-RU" sz="1800" b="1" dirty="0" err="1">
                <a:ea typeface="+mn-lt"/>
                <a:cs typeface="+mn-lt"/>
              </a:rPr>
              <a:t>обробку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інформації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певного</a:t>
            </a:r>
            <a:r>
              <a:rPr lang="ru-RU" sz="1800" b="1" dirty="0">
                <a:ea typeface="+mn-lt"/>
                <a:cs typeface="+mn-lt"/>
              </a:rPr>
              <a:t> виду і </a:t>
            </a:r>
            <a:r>
              <a:rPr lang="ru-RU" sz="1800" b="1" dirty="0" err="1">
                <a:ea typeface="+mn-lt"/>
                <a:cs typeface="+mn-lt"/>
              </a:rPr>
              <a:t>формування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відчуттів</a:t>
            </a:r>
            <a:r>
              <a:rPr lang="ru-RU" sz="1800" b="1" dirty="0">
                <a:ea typeface="+mn-lt"/>
                <a:cs typeface="+mn-lt"/>
              </a:rPr>
              <a:t>.</a:t>
            </a:r>
            <a:endParaRPr lang="ru-RU" sz="1800">
              <a:ea typeface="Calibri"/>
              <a:cs typeface="Calibri"/>
            </a:endParaRPr>
          </a:p>
          <a:p>
            <a:pPr>
              <a:buNone/>
            </a:pPr>
            <a:r>
              <a:rPr lang="ru-RU" sz="1800" err="1">
                <a:ea typeface="+mn-lt"/>
                <a:cs typeface="+mn-lt"/>
              </a:rPr>
              <a:t>Усі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аналізатори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побудовані</a:t>
            </a:r>
            <a:r>
              <a:rPr lang="ru-RU" sz="1800" dirty="0">
                <a:ea typeface="+mn-lt"/>
                <a:cs typeface="+mn-lt"/>
              </a:rPr>
              <a:t> за </a:t>
            </a:r>
            <a:r>
              <a:rPr lang="ru-RU" sz="1800" err="1">
                <a:ea typeface="+mn-lt"/>
                <a:cs typeface="+mn-lt"/>
              </a:rPr>
              <a:t>єдиним</a:t>
            </a:r>
            <a:r>
              <a:rPr lang="ru-RU" sz="1800" dirty="0">
                <a:ea typeface="+mn-lt"/>
                <a:cs typeface="+mn-lt"/>
              </a:rPr>
              <a:t> принципом і </a:t>
            </a:r>
            <a:r>
              <a:rPr lang="ru-RU" sz="1800" err="1">
                <a:ea typeface="+mn-lt"/>
                <a:cs typeface="+mn-lt"/>
              </a:rPr>
              <a:t>складаються</a:t>
            </a:r>
            <a:r>
              <a:rPr lang="ru-RU" sz="1800" dirty="0">
                <a:ea typeface="+mn-lt"/>
                <a:cs typeface="+mn-lt"/>
              </a:rPr>
              <a:t> з </a:t>
            </a:r>
            <a:r>
              <a:rPr lang="ru-RU" sz="1800" err="1">
                <a:ea typeface="+mn-lt"/>
                <a:cs typeface="+mn-lt"/>
              </a:rPr>
              <a:t>трьох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відділів</a:t>
            </a:r>
            <a:r>
              <a:rPr lang="ru-RU" sz="1800" dirty="0">
                <a:ea typeface="+mn-lt"/>
                <a:cs typeface="+mn-lt"/>
              </a:rPr>
              <a:t>: </a:t>
            </a:r>
            <a:r>
              <a:rPr lang="ru-RU" sz="1800" err="1">
                <a:ea typeface="+mn-lt"/>
                <a:cs typeface="+mn-lt"/>
              </a:rPr>
              <a:t>периферичного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err="1">
                <a:ea typeface="+mn-lt"/>
                <a:cs typeface="+mn-lt"/>
              </a:rPr>
              <a:t>провідникового</a:t>
            </a:r>
            <a:r>
              <a:rPr lang="ru-RU" sz="1800" dirty="0">
                <a:ea typeface="+mn-lt"/>
                <a:cs typeface="+mn-lt"/>
              </a:rPr>
              <a:t> і центрального.</a:t>
            </a:r>
            <a:br>
              <a:rPr lang="ru-RU" sz="1800" dirty="0">
                <a:ea typeface="+mn-lt"/>
                <a:cs typeface="+mn-lt"/>
              </a:rPr>
            </a:br>
            <a:r>
              <a:rPr lang="ru-RU" sz="1800" dirty="0">
                <a:ea typeface="+mn-lt"/>
                <a:cs typeface="+mn-lt"/>
              </a:rPr>
              <a:t>  </a:t>
            </a:r>
            <a:br>
              <a:rPr lang="ru-RU" sz="1800" dirty="0">
                <a:ea typeface="+mn-lt"/>
                <a:cs typeface="+mn-lt"/>
              </a:rPr>
            </a:b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b="1" err="1">
                <a:ea typeface="+mn-lt"/>
                <a:cs typeface="+mn-lt"/>
              </a:rPr>
              <a:t>Периферичний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err="1">
                <a:ea typeface="+mn-lt"/>
                <a:cs typeface="+mn-lt"/>
              </a:rPr>
              <a:t>відділ</a:t>
            </a:r>
            <a:r>
              <a:rPr lang="ru-RU" sz="1800" dirty="0">
                <a:ea typeface="+mn-lt"/>
                <a:cs typeface="+mn-lt"/>
              </a:rPr>
              <a:t> представлений рецепторами, </a:t>
            </a:r>
            <a:r>
              <a:rPr lang="ru-RU" sz="1800" err="1">
                <a:ea typeface="+mn-lt"/>
                <a:cs typeface="+mn-lt"/>
              </a:rPr>
              <a:t>які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сприймають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подразнення</a:t>
            </a:r>
            <a:r>
              <a:rPr lang="ru-RU" sz="1800" dirty="0">
                <a:ea typeface="+mn-lt"/>
                <a:cs typeface="+mn-lt"/>
              </a:rPr>
              <a:t>.</a:t>
            </a:r>
            <a:endParaRPr lang="ru-RU" sz="1800">
              <a:ea typeface="Calibri"/>
              <a:cs typeface="Calibri"/>
            </a:endParaRPr>
          </a:p>
          <a:p>
            <a:pPr>
              <a:buNone/>
            </a:pPr>
            <a:r>
              <a:rPr lang="ru-RU" sz="1800" b="1" dirty="0" err="1">
                <a:ea typeface="+mn-lt"/>
                <a:cs typeface="+mn-lt"/>
              </a:rPr>
              <a:t>Рецептори</a:t>
            </a:r>
            <a:r>
              <a:rPr lang="ru-RU" sz="1800" b="1" dirty="0">
                <a:ea typeface="+mn-lt"/>
                <a:cs typeface="+mn-lt"/>
              </a:rPr>
              <a:t> — </a:t>
            </a:r>
            <a:r>
              <a:rPr lang="ru-RU" sz="1800" b="1" dirty="0" err="1">
                <a:ea typeface="+mn-lt"/>
                <a:cs typeface="+mn-lt"/>
              </a:rPr>
              <a:t>нервові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закінчення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або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чутливі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клітини</a:t>
            </a:r>
            <a:r>
              <a:rPr lang="ru-RU" sz="1800" b="1" dirty="0">
                <a:ea typeface="+mn-lt"/>
                <a:cs typeface="+mn-lt"/>
              </a:rPr>
              <a:t>, </a:t>
            </a:r>
            <a:r>
              <a:rPr lang="ru-RU" sz="1800" b="1" dirty="0" err="1">
                <a:ea typeface="+mn-lt"/>
                <a:cs typeface="+mn-lt"/>
              </a:rPr>
              <a:t>що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перетворюють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зовнішній</a:t>
            </a:r>
            <a:r>
              <a:rPr lang="ru-RU" sz="1800" b="1" dirty="0">
                <a:ea typeface="+mn-lt"/>
                <a:cs typeface="+mn-lt"/>
              </a:rPr>
              <a:t> сигнал на </a:t>
            </a:r>
            <a:r>
              <a:rPr lang="ru-RU" sz="1800" b="1" dirty="0" err="1">
                <a:ea typeface="+mn-lt"/>
                <a:cs typeface="+mn-lt"/>
              </a:rPr>
              <a:t>нервові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імпульси</a:t>
            </a:r>
            <a:r>
              <a:rPr lang="ru-RU" sz="1800" b="1" dirty="0">
                <a:ea typeface="+mn-lt"/>
                <a:cs typeface="+mn-lt"/>
              </a:rPr>
              <a:t>.</a:t>
            </a:r>
            <a:endParaRPr lang="ru-RU" sz="1800">
              <a:ea typeface="Calibri"/>
              <a:cs typeface="Calibri"/>
            </a:endParaRPr>
          </a:p>
          <a:p>
            <a:pPr>
              <a:buNone/>
            </a:pPr>
            <a:r>
              <a:rPr lang="ru-RU" sz="1800" b="1" err="1">
                <a:ea typeface="+mn-lt"/>
                <a:cs typeface="+mn-lt"/>
              </a:rPr>
              <a:t>Провідникової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err="1">
                <a:ea typeface="+mn-lt"/>
                <a:cs typeface="+mn-lt"/>
              </a:rPr>
              <a:t>відділ</a:t>
            </a:r>
            <a:r>
              <a:rPr lang="ru-RU" sz="1800" dirty="0">
                <a:ea typeface="+mn-lt"/>
                <a:cs typeface="+mn-lt"/>
              </a:rPr>
              <a:t> — </a:t>
            </a:r>
            <a:r>
              <a:rPr lang="ru-RU" sz="1800" err="1">
                <a:ea typeface="+mn-lt"/>
                <a:cs typeface="+mn-lt"/>
              </a:rPr>
              <a:t>провідні</a:t>
            </a:r>
            <a:r>
              <a:rPr lang="ru-RU" sz="1800" dirty="0">
                <a:ea typeface="+mn-lt"/>
                <a:cs typeface="+mn-lt"/>
              </a:rPr>
              <a:t> шляхи, </a:t>
            </a:r>
            <a:r>
              <a:rPr lang="ru-RU" sz="1800" err="1">
                <a:ea typeface="+mn-lt"/>
                <a:cs typeface="+mn-lt"/>
              </a:rPr>
              <a:t>що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передають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імпульси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err="1">
                <a:ea typeface="+mn-lt"/>
                <a:cs typeface="+mn-lt"/>
              </a:rPr>
              <a:t>доставляють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інформацію</a:t>
            </a:r>
            <a:r>
              <a:rPr lang="ru-RU" sz="1800" dirty="0">
                <a:ea typeface="+mn-lt"/>
                <a:cs typeface="+mn-lt"/>
              </a:rPr>
              <a:t> до головного </a:t>
            </a:r>
            <a:r>
              <a:rPr lang="ru-RU" sz="1800" err="1">
                <a:ea typeface="+mn-lt"/>
                <a:cs typeface="+mn-lt"/>
              </a:rPr>
              <a:t>мозку</a:t>
            </a:r>
            <a:r>
              <a:rPr lang="ru-RU" sz="1800" dirty="0">
                <a:ea typeface="+mn-lt"/>
                <a:cs typeface="+mn-lt"/>
              </a:rPr>
              <a:t> за </a:t>
            </a:r>
            <a:r>
              <a:rPr lang="ru-RU" sz="1800" err="1">
                <a:ea typeface="+mn-lt"/>
                <a:cs typeface="+mn-lt"/>
              </a:rPr>
              <a:t>допомогою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чутливих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нервових</a:t>
            </a:r>
            <a:r>
              <a:rPr lang="ru-RU" sz="1800" dirty="0">
                <a:ea typeface="+mn-lt"/>
                <a:cs typeface="+mn-lt"/>
              </a:rPr>
              <a:t> волокон.</a:t>
            </a:r>
            <a:br>
              <a:rPr lang="ru-RU" sz="1800" dirty="0">
                <a:ea typeface="+mn-lt"/>
                <a:cs typeface="+mn-lt"/>
              </a:rPr>
            </a:br>
            <a:r>
              <a:rPr lang="ru-RU" sz="1800" dirty="0">
                <a:ea typeface="+mn-lt"/>
                <a:cs typeface="+mn-lt"/>
              </a:rPr>
              <a:t>  </a:t>
            </a:r>
            <a:br>
              <a:rPr lang="ru-RU" sz="1800" dirty="0">
                <a:ea typeface="+mn-lt"/>
                <a:cs typeface="+mn-lt"/>
              </a:rPr>
            </a:b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b="1" err="1">
                <a:ea typeface="+mn-lt"/>
                <a:cs typeface="+mn-lt"/>
              </a:rPr>
              <a:t>Центральний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err="1">
                <a:ea typeface="+mn-lt"/>
                <a:cs typeface="+mn-lt"/>
              </a:rPr>
              <a:t>відділ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err="1">
                <a:ea typeface="+mn-lt"/>
                <a:cs typeface="+mn-lt"/>
              </a:rPr>
              <a:t>аналізатора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забезпечує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аналіз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інформації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err="1">
                <a:ea typeface="+mn-lt"/>
                <a:cs typeface="+mn-lt"/>
              </a:rPr>
              <a:t>що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надійшла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err="1">
                <a:ea typeface="+mn-lt"/>
                <a:cs typeface="+mn-lt"/>
              </a:rPr>
              <a:t>перетворює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err="1">
                <a:ea typeface="+mn-lt"/>
                <a:cs typeface="+mn-lt"/>
              </a:rPr>
              <a:t>її</a:t>
            </a:r>
            <a:r>
              <a:rPr lang="ru-RU" sz="1800" dirty="0">
                <a:ea typeface="+mn-lt"/>
                <a:cs typeface="+mn-lt"/>
              </a:rPr>
              <a:t> на </a:t>
            </a:r>
            <a:r>
              <a:rPr lang="ru-RU" sz="1800" err="1">
                <a:ea typeface="+mn-lt"/>
                <a:cs typeface="+mn-lt"/>
              </a:rPr>
              <a:t>відчуття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err="1">
                <a:ea typeface="+mn-lt"/>
                <a:cs typeface="+mn-lt"/>
              </a:rPr>
              <a:t>Центральний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відділ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err="1">
                <a:ea typeface="+mn-lt"/>
                <a:cs typeface="+mn-lt"/>
              </a:rPr>
              <a:t>розташовується</a:t>
            </a:r>
            <a:r>
              <a:rPr lang="ru-RU" sz="1800" dirty="0">
                <a:ea typeface="+mn-lt"/>
                <a:cs typeface="+mn-lt"/>
              </a:rPr>
              <a:t> в </a:t>
            </a:r>
            <a:r>
              <a:rPr lang="ru-RU" sz="1800" err="1">
                <a:ea typeface="+mn-lt"/>
                <a:cs typeface="+mn-lt"/>
              </a:rPr>
              <a:t>корі</a:t>
            </a:r>
            <a:r>
              <a:rPr lang="ru-RU" sz="1800" dirty="0">
                <a:ea typeface="+mn-lt"/>
                <a:cs typeface="+mn-lt"/>
              </a:rPr>
              <a:t> великих </a:t>
            </a:r>
            <a:r>
              <a:rPr lang="ru-RU" sz="1800" err="1">
                <a:ea typeface="+mn-lt"/>
                <a:cs typeface="+mn-lt"/>
              </a:rPr>
              <a:t>півкуль</a:t>
            </a:r>
            <a:r>
              <a:rPr lang="ru-RU" sz="1800" dirty="0">
                <a:ea typeface="+mn-lt"/>
                <a:cs typeface="+mn-lt"/>
              </a:rPr>
              <a:t> головного </a:t>
            </a:r>
            <a:r>
              <a:rPr lang="ru-RU" sz="1800" err="1">
                <a:ea typeface="+mn-lt"/>
                <a:cs typeface="+mn-lt"/>
              </a:rPr>
              <a:t>мозку</a:t>
            </a:r>
            <a:r>
              <a:rPr lang="ru-RU" sz="1800" dirty="0">
                <a:ea typeface="+mn-lt"/>
                <a:cs typeface="+mn-lt"/>
              </a:rPr>
              <a:t>.</a:t>
            </a:r>
            <a:endParaRPr lang="ru-RU" sz="1800">
              <a:ea typeface="Calibri"/>
              <a:cs typeface="Calibri"/>
            </a:endParaRPr>
          </a:p>
          <a:p>
            <a:pPr marL="0" indent="0">
              <a:buNone/>
            </a:pPr>
            <a:endParaRPr lang="ru-RU" sz="1800" dirty="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1C59EDF-5A1E-404D-B55D-8AEA5D8D6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6410" y="0"/>
            <a:ext cx="4636008" cy="6858000"/>
          </a:xfrm>
          <a:prstGeom prst="rect">
            <a:avLst/>
          </a:prstGeom>
          <a:solidFill>
            <a:srgbClr val="551D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9">
            <a:extLst>
              <a:ext uri="{FF2B5EF4-FFF2-40B4-BE49-F238E27FC236}">
                <a16:creationId xmlns:a16="http://schemas.microsoft.com/office/drawing/2014/main" id="{FEE0385D-4151-43AA-9C6B-0365E1031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041042" y="557784"/>
            <a:ext cx="3666744" cy="5739187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rgbClr val="C8CACA"/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9259E68A-D979-3DC7-CCC0-14575167ED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1044" y="2474727"/>
            <a:ext cx="3587380" cy="1890922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90628886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38B4A00-2F88-9E71-37CE-8442E2A2C2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6" y="2031101"/>
            <a:ext cx="4282984" cy="3511943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None/>
            </a:pPr>
            <a:r>
              <a:rPr lang="ru-RU" sz="1800">
                <a:ea typeface="+mn-lt"/>
                <a:cs typeface="+mn-lt"/>
              </a:rPr>
              <a:t>У людини шість органів чуття:</a:t>
            </a:r>
            <a:endParaRPr lang="ru-RU" sz="1800"/>
          </a:p>
          <a:p>
            <a:pPr>
              <a:buFont typeface="Arial"/>
              <a:buChar char="•"/>
            </a:pPr>
            <a:r>
              <a:rPr lang="ru-RU" sz="1800">
                <a:ea typeface="+mn-lt"/>
                <a:cs typeface="+mn-lt"/>
              </a:rPr>
              <a:t>орган зору — око,</a:t>
            </a:r>
            <a:endParaRPr lang="ru-RU" sz="1800"/>
          </a:p>
          <a:p>
            <a:pPr>
              <a:buFont typeface="Arial"/>
              <a:buChar char="•"/>
            </a:pPr>
            <a:r>
              <a:rPr lang="ru-RU" sz="1800">
                <a:ea typeface="+mn-lt"/>
                <a:cs typeface="+mn-lt"/>
              </a:rPr>
              <a:t>орган слуху — вухо,</a:t>
            </a:r>
            <a:endParaRPr lang="ru-RU" sz="1800"/>
          </a:p>
          <a:p>
            <a:pPr>
              <a:buFont typeface="Arial"/>
              <a:buChar char="•"/>
            </a:pPr>
            <a:r>
              <a:rPr lang="ru-RU" sz="1800">
                <a:ea typeface="+mn-lt"/>
                <a:cs typeface="+mn-lt"/>
              </a:rPr>
              <a:t>орган дотику — шкіра,</a:t>
            </a:r>
            <a:endParaRPr lang="ru-RU" sz="1800"/>
          </a:p>
          <a:p>
            <a:pPr>
              <a:buFont typeface="Arial"/>
              <a:buChar char="•"/>
            </a:pPr>
            <a:r>
              <a:rPr lang="ru-RU" sz="1800">
                <a:ea typeface="+mn-lt"/>
                <a:cs typeface="+mn-lt"/>
              </a:rPr>
              <a:t>орган нюху — ніс,</a:t>
            </a:r>
            <a:endParaRPr lang="ru-RU" sz="1800"/>
          </a:p>
          <a:p>
            <a:pPr>
              <a:buFont typeface="Arial"/>
              <a:buChar char="•"/>
            </a:pPr>
            <a:r>
              <a:rPr lang="ru-RU" sz="1800">
                <a:ea typeface="+mn-lt"/>
                <a:cs typeface="+mn-lt"/>
              </a:rPr>
              <a:t>орган смаку — язик,</a:t>
            </a:r>
            <a:endParaRPr lang="ru-RU" sz="1800"/>
          </a:p>
          <a:p>
            <a:pPr>
              <a:buFont typeface="Arial"/>
              <a:buChar char="•"/>
            </a:pPr>
            <a:r>
              <a:rPr lang="ru-RU" sz="1800">
                <a:ea typeface="+mn-lt"/>
                <a:cs typeface="+mn-lt"/>
              </a:rPr>
              <a:t>орган рівноваги — вестибулярний апарат.</a:t>
            </a:r>
            <a:endParaRPr lang="ru-RU" sz="1800"/>
          </a:p>
          <a:p>
            <a:pPr marL="0" indent="0">
              <a:buNone/>
            </a:pPr>
            <a:endParaRPr lang="ru-RU" sz="1800">
              <a:ea typeface="Calibri" panose="020F0502020204030204"/>
              <a:cs typeface="Calibri" panose="020F0502020204030204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A7B01270-E64A-A94C-AB64-117C37378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7738" y="1434214"/>
            <a:ext cx="5628018" cy="37567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50347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D6CDB20-394C-4D51-9C5B-8751E21338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3324"/>
            <a:ext cx="12192000" cy="6861324"/>
          </a:xfrm>
          <a:prstGeom prst="rect">
            <a:avLst/>
          </a:prstGeom>
          <a:solidFill>
            <a:schemeClr val="tx1">
              <a:alpha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Rounded Rectangle 3">
            <a:extLst>
              <a:ext uri="{FF2B5EF4-FFF2-40B4-BE49-F238E27FC236}">
                <a16:creationId xmlns:a16="http://schemas.microsoft.com/office/drawing/2014/main" id="{46DFD1E0-DCA7-47E6-B78B-6ECDDF873D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6745" y="640080"/>
            <a:ext cx="10920415" cy="5577818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9525">
            <a:solidFill>
              <a:schemeClr val="tx1">
                <a:lumMod val="50000"/>
                <a:lumOff val="50000"/>
              </a:schemeClr>
            </a:solidFill>
          </a:ln>
          <a:effectLst>
            <a:outerShdw blurRad="57150" dist="19050" dir="5400000" algn="t" rotWithShape="0">
              <a:prstClr val="black">
                <a:alpha val="6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AAB0B1E-BB97-40E0-8DCD-D1197A0E1D6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8024" y="960109"/>
            <a:ext cx="10277856" cy="493776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F492F8DF-EE34-4FC5-9FFE-76EB2E3BB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rot="5400000">
            <a:off x="3340208" y="3429000"/>
            <a:ext cx="3200400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786AF8D9-3AD4-E2DC-54C7-66C82585EA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44591" y="1213450"/>
            <a:ext cx="6046897" cy="4718648"/>
          </a:xfrm>
        </p:spPr>
        <p:txBody>
          <a:bodyPr vert="horz" lIns="91440" tIns="45720" rIns="91440" bIns="45720" rtlCol="0" anchor="ctr">
            <a:noAutofit/>
          </a:bodyPr>
          <a:lstStyle/>
          <a:p>
            <a:pPr>
              <a:buNone/>
            </a:pPr>
            <a:r>
              <a:rPr lang="ru-RU" sz="1400" b="1" dirty="0">
                <a:ea typeface="+mn-lt"/>
                <a:cs typeface="+mn-lt"/>
              </a:rPr>
              <a:t>Нюх</a:t>
            </a:r>
            <a:r>
              <a:rPr lang="ru-RU" sz="1400" dirty="0">
                <a:ea typeface="+mn-lt"/>
                <a:cs typeface="+mn-lt"/>
              </a:rPr>
              <a:t> — </a:t>
            </a:r>
            <a:r>
              <a:rPr lang="ru-RU" sz="1400" dirty="0" err="1">
                <a:ea typeface="+mn-lt"/>
                <a:cs typeface="+mn-lt"/>
              </a:rPr>
              <a:t>це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сприйняття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запахів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різних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речовин</a:t>
            </a:r>
            <a:r>
              <a:rPr lang="ru-RU" sz="1400" dirty="0">
                <a:ea typeface="+mn-lt"/>
                <a:cs typeface="+mn-lt"/>
              </a:rPr>
              <a:t>. Велика </a:t>
            </a:r>
            <a:r>
              <a:rPr lang="ru-RU" sz="1400" dirty="0" err="1">
                <a:ea typeface="+mn-lt"/>
                <a:cs typeface="+mn-lt"/>
              </a:rPr>
              <a:t>кількість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нюхових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рецепторів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міститься</a:t>
            </a:r>
            <a:r>
              <a:rPr lang="ru-RU" sz="1400" dirty="0">
                <a:ea typeface="+mn-lt"/>
                <a:cs typeface="+mn-lt"/>
              </a:rPr>
              <a:t> в </a:t>
            </a:r>
            <a:r>
              <a:rPr lang="ru-RU" sz="1400" b="1" dirty="0" err="1">
                <a:ea typeface="+mn-lt"/>
                <a:cs typeface="+mn-lt"/>
              </a:rPr>
              <a:t>слизовій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dirty="0" err="1">
                <a:ea typeface="+mn-lt"/>
                <a:cs typeface="+mn-lt"/>
              </a:rPr>
              <a:t>оболонці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dirty="0" err="1">
                <a:ea typeface="+mn-lt"/>
                <a:cs typeface="+mn-lt"/>
              </a:rPr>
              <a:t>порожнини</a:t>
            </a:r>
            <a:r>
              <a:rPr lang="ru-RU" sz="1400" b="1" dirty="0">
                <a:ea typeface="+mn-lt"/>
                <a:cs typeface="+mn-lt"/>
              </a:rPr>
              <a:t> носа</a:t>
            </a:r>
            <a:r>
              <a:rPr lang="ru-RU" sz="1400" dirty="0">
                <a:ea typeface="+mn-lt"/>
                <a:cs typeface="+mn-lt"/>
              </a:rPr>
              <a:t>. </a:t>
            </a:r>
            <a:r>
              <a:rPr lang="ru-RU" sz="1400" dirty="0" err="1">
                <a:ea typeface="+mn-lt"/>
                <a:cs typeface="+mn-lt"/>
              </a:rPr>
              <a:t>Від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нюхових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рецепторів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нервові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імпульси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передаються</a:t>
            </a:r>
            <a:r>
              <a:rPr lang="ru-RU" sz="1400" dirty="0">
                <a:ea typeface="+mn-lt"/>
                <a:cs typeface="+mn-lt"/>
              </a:rPr>
              <a:t> у </a:t>
            </a:r>
            <a:r>
              <a:rPr lang="ru-RU" sz="1400" dirty="0" err="1">
                <a:ea typeface="+mn-lt"/>
                <a:cs typeface="+mn-lt"/>
              </a:rPr>
              <a:t>проміжний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мозок</a:t>
            </a:r>
            <a:r>
              <a:rPr lang="ru-RU" sz="1400" dirty="0">
                <a:ea typeface="+mn-lt"/>
                <a:cs typeface="+mn-lt"/>
              </a:rPr>
              <a:t>, </a:t>
            </a:r>
            <a:r>
              <a:rPr lang="ru-RU" sz="1400" dirty="0" err="1">
                <a:ea typeface="+mn-lt"/>
                <a:cs typeface="+mn-lt"/>
              </a:rPr>
              <a:t>потім</a:t>
            </a:r>
            <a:r>
              <a:rPr lang="ru-RU" sz="1400" dirty="0">
                <a:ea typeface="+mn-lt"/>
                <a:cs typeface="+mn-lt"/>
              </a:rPr>
              <a:t> у </a:t>
            </a:r>
            <a:r>
              <a:rPr lang="ru-RU" sz="1400" dirty="0" err="1">
                <a:ea typeface="+mn-lt"/>
                <a:cs typeface="+mn-lt"/>
              </a:rPr>
              <a:t>лобну</a:t>
            </a:r>
            <a:r>
              <a:rPr lang="ru-RU" sz="1400" dirty="0">
                <a:ea typeface="+mn-lt"/>
                <a:cs typeface="+mn-lt"/>
              </a:rPr>
              <a:t> долю кори, де </a:t>
            </a:r>
            <a:r>
              <a:rPr lang="ru-RU" sz="1400" dirty="0" err="1">
                <a:ea typeface="+mn-lt"/>
                <a:cs typeface="+mn-lt"/>
              </a:rPr>
              <a:t>відбувається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аналіз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речовин</a:t>
            </a:r>
            <a:r>
              <a:rPr lang="ru-RU" sz="1400" dirty="0">
                <a:ea typeface="+mn-lt"/>
                <a:cs typeface="+mn-lt"/>
              </a:rPr>
              <a:t>, </a:t>
            </a:r>
            <a:r>
              <a:rPr lang="ru-RU" sz="1400" dirty="0" err="1">
                <a:ea typeface="+mn-lt"/>
                <a:cs typeface="+mn-lt"/>
              </a:rPr>
              <a:t>що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dirty="0" err="1">
                <a:ea typeface="+mn-lt"/>
                <a:cs typeface="+mn-lt"/>
              </a:rPr>
              <a:t>вдихаються</a:t>
            </a:r>
            <a:r>
              <a:rPr lang="ru-RU" sz="1400" dirty="0">
                <a:ea typeface="+mn-lt"/>
                <a:cs typeface="+mn-lt"/>
              </a:rPr>
              <a:t>.</a:t>
            </a:r>
          </a:p>
          <a:p>
            <a:pPr>
              <a:buNone/>
            </a:pPr>
            <a:r>
              <a:rPr lang="ru-RU" sz="1400" b="1" dirty="0">
                <a:ea typeface="+mn-lt"/>
                <a:cs typeface="+mn-lt"/>
              </a:rPr>
              <a:t>Смак</a:t>
            </a:r>
            <a:r>
              <a:rPr lang="ru-RU" sz="1400" dirty="0">
                <a:ea typeface="+mn-lt"/>
                <a:cs typeface="+mn-lt"/>
              </a:rPr>
              <a:t> — </a:t>
            </a:r>
            <a:r>
              <a:rPr lang="ru-RU" sz="1400" err="1">
                <a:ea typeface="+mn-lt"/>
                <a:cs typeface="+mn-lt"/>
              </a:rPr>
              <a:t>це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сприйняття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смакових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особливостей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речовин</a:t>
            </a:r>
            <a:r>
              <a:rPr lang="ru-RU" sz="1400" dirty="0">
                <a:ea typeface="+mn-lt"/>
                <a:cs typeface="+mn-lt"/>
              </a:rPr>
              <a:t>, </a:t>
            </a:r>
            <a:r>
              <a:rPr lang="ru-RU" sz="1400" err="1">
                <a:ea typeface="+mn-lt"/>
                <a:cs typeface="+mn-lt"/>
              </a:rPr>
              <a:t>що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потрапляють</a:t>
            </a:r>
            <a:r>
              <a:rPr lang="ru-RU" sz="1400" dirty="0">
                <a:ea typeface="+mn-lt"/>
                <a:cs typeface="+mn-lt"/>
              </a:rPr>
              <a:t> в </a:t>
            </a:r>
            <a:r>
              <a:rPr lang="ru-RU" sz="1400" err="1">
                <a:ea typeface="+mn-lt"/>
                <a:cs typeface="+mn-lt"/>
              </a:rPr>
              <a:t>ротову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порожнину</a:t>
            </a:r>
            <a:r>
              <a:rPr lang="ru-RU" sz="1400" dirty="0">
                <a:ea typeface="+mn-lt"/>
                <a:cs typeface="+mn-lt"/>
              </a:rPr>
              <a:t>. </a:t>
            </a:r>
            <a:r>
              <a:rPr lang="ru-RU" sz="1400" err="1">
                <a:ea typeface="+mn-lt"/>
                <a:cs typeface="+mn-lt"/>
              </a:rPr>
              <a:t>Рецептори</a:t>
            </a:r>
            <a:r>
              <a:rPr lang="ru-RU" sz="1400" dirty="0">
                <a:ea typeface="+mn-lt"/>
                <a:cs typeface="+mn-lt"/>
              </a:rPr>
              <a:t> смаку </a:t>
            </a:r>
            <a:r>
              <a:rPr lang="ru-RU" sz="1400" err="1">
                <a:ea typeface="+mn-lt"/>
                <a:cs typeface="+mn-lt"/>
              </a:rPr>
              <a:t>розташовані</a:t>
            </a:r>
            <a:r>
              <a:rPr lang="ru-RU" sz="1400" dirty="0">
                <a:ea typeface="+mn-lt"/>
                <a:cs typeface="+mn-lt"/>
              </a:rPr>
              <a:t> в </a:t>
            </a:r>
            <a:r>
              <a:rPr lang="ru-RU" sz="1400" b="1" err="1">
                <a:ea typeface="+mn-lt"/>
                <a:cs typeface="+mn-lt"/>
              </a:rPr>
              <a:t>смакових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err="1">
                <a:ea typeface="+mn-lt"/>
                <a:cs typeface="+mn-lt"/>
              </a:rPr>
              <a:t>цибулинах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err="1">
                <a:ea typeface="+mn-lt"/>
                <a:cs typeface="+mn-lt"/>
              </a:rPr>
              <a:t>виростів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err="1">
                <a:ea typeface="+mn-lt"/>
                <a:cs typeface="+mn-lt"/>
              </a:rPr>
              <a:t>слизової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err="1">
                <a:ea typeface="+mn-lt"/>
                <a:cs typeface="+mn-lt"/>
              </a:rPr>
              <a:t>оболонки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err="1">
                <a:ea typeface="+mn-lt"/>
                <a:cs typeface="+mn-lt"/>
              </a:rPr>
              <a:t>язика</a:t>
            </a:r>
            <a:r>
              <a:rPr lang="ru-RU" sz="1400" dirty="0">
                <a:ea typeface="+mn-lt"/>
                <a:cs typeface="+mn-lt"/>
              </a:rPr>
              <a:t> — </a:t>
            </a:r>
            <a:r>
              <a:rPr lang="ru-RU" sz="1400" err="1">
                <a:ea typeface="+mn-lt"/>
                <a:cs typeface="+mn-lt"/>
              </a:rPr>
              <a:t>сосочків</a:t>
            </a:r>
            <a:r>
              <a:rPr lang="ru-RU" sz="1400" dirty="0">
                <a:ea typeface="+mn-lt"/>
                <a:cs typeface="+mn-lt"/>
              </a:rPr>
              <a:t>, на </a:t>
            </a:r>
            <a:r>
              <a:rPr lang="ru-RU" sz="1400" b="1" err="1">
                <a:ea typeface="+mn-lt"/>
                <a:cs typeface="+mn-lt"/>
              </a:rPr>
              <a:t>стінках</a:t>
            </a:r>
            <a:r>
              <a:rPr lang="ru-RU" sz="1400" b="1" dirty="0">
                <a:ea typeface="+mn-lt"/>
                <a:cs typeface="+mn-lt"/>
              </a:rPr>
              <a:t> глотки</a:t>
            </a:r>
            <a:r>
              <a:rPr lang="ru-RU" sz="1400" dirty="0">
                <a:ea typeface="+mn-lt"/>
                <a:cs typeface="+mn-lt"/>
              </a:rPr>
              <a:t> і </a:t>
            </a:r>
            <a:r>
              <a:rPr lang="ru-RU" sz="1400" b="1" err="1">
                <a:ea typeface="+mn-lt"/>
                <a:cs typeface="+mn-lt"/>
              </a:rPr>
              <a:t>м'якого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err="1">
                <a:ea typeface="+mn-lt"/>
                <a:cs typeface="+mn-lt"/>
              </a:rPr>
              <a:t>піднебіння</a:t>
            </a:r>
            <a:r>
              <a:rPr lang="ru-RU" sz="1400" dirty="0">
                <a:ea typeface="+mn-lt"/>
                <a:cs typeface="+mn-lt"/>
              </a:rPr>
              <a:t>. </a:t>
            </a:r>
            <a:r>
              <a:rPr lang="ru-RU" sz="1400" err="1">
                <a:ea typeface="+mn-lt"/>
                <a:cs typeface="+mn-lt"/>
              </a:rPr>
              <a:t>Збудження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від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рецепторів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передається</a:t>
            </a:r>
            <a:r>
              <a:rPr lang="ru-RU" sz="1400" dirty="0">
                <a:ea typeface="+mn-lt"/>
                <a:cs typeface="+mn-lt"/>
              </a:rPr>
              <a:t> по волокнах </a:t>
            </a:r>
            <a:r>
              <a:rPr lang="ru-RU" sz="1400" err="1">
                <a:ea typeface="+mn-lt"/>
                <a:cs typeface="+mn-lt"/>
              </a:rPr>
              <a:t>язикового</a:t>
            </a:r>
            <a:r>
              <a:rPr lang="ru-RU" sz="1400" dirty="0">
                <a:ea typeface="+mn-lt"/>
                <a:cs typeface="+mn-lt"/>
              </a:rPr>
              <a:t> нерва у </a:t>
            </a:r>
            <a:r>
              <a:rPr lang="ru-RU" sz="1400" err="1">
                <a:ea typeface="+mn-lt"/>
                <a:cs typeface="+mn-lt"/>
              </a:rPr>
              <a:t>довгастий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мозок</a:t>
            </a:r>
            <a:r>
              <a:rPr lang="ru-RU" sz="1400" dirty="0">
                <a:ea typeface="+mn-lt"/>
                <a:cs typeface="+mn-lt"/>
              </a:rPr>
              <a:t>, де </a:t>
            </a:r>
            <a:r>
              <a:rPr lang="ru-RU" sz="1400" err="1">
                <a:ea typeface="+mn-lt"/>
                <a:cs typeface="+mn-lt"/>
              </a:rPr>
              <a:t>формується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сприйняття</a:t>
            </a:r>
            <a:r>
              <a:rPr lang="ru-RU" sz="1400" dirty="0">
                <a:ea typeface="+mn-lt"/>
                <a:cs typeface="+mn-lt"/>
              </a:rPr>
              <a:t> у </a:t>
            </a:r>
            <a:r>
              <a:rPr lang="ru-RU" sz="1400" err="1">
                <a:ea typeface="+mn-lt"/>
                <a:cs typeface="+mn-lt"/>
              </a:rPr>
              <a:t>вигляді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різних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смакових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відчуттів</a:t>
            </a:r>
            <a:r>
              <a:rPr lang="ru-RU" sz="1400" dirty="0">
                <a:ea typeface="+mn-lt"/>
                <a:cs typeface="+mn-lt"/>
              </a:rPr>
              <a:t>. Смак </a:t>
            </a:r>
            <a:r>
              <a:rPr lang="ru-RU" sz="1400" err="1">
                <a:ea typeface="+mn-lt"/>
                <a:cs typeface="+mn-lt"/>
              </a:rPr>
              <a:t>допомагає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людині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визначити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якість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їжі</a:t>
            </a:r>
            <a:r>
              <a:rPr lang="ru-RU" sz="1400" dirty="0">
                <a:ea typeface="+mn-lt"/>
                <a:cs typeface="+mn-lt"/>
              </a:rPr>
              <a:t>, </a:t>
            </a:r>
            <a:r>
              <a:rPr lang="ru-RU" sz="1400" err="1">
                <a:ea typeface="+mn-lt"/>
                <a:cs typeface="+mn-lt"/>
              </a:rPr>
              <a:t>сприяє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виділенню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травних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соків</a:t>
            </a:r>
            <a:r>
              <a:rPr lang="ru-RU" sz="1400" dirty="0">
                <a:ea typeface="+mn-lt"/>
                <a:cs typeface="+mn-lt"/>
              </a:rPr>
              <a:t> і </a:t>
            </a:r>
            <a:r>
              <a:rPr lang="ru-RU" sz="1400" err="1">
                <a:ea typeface="+mn-lt"/>
                <a:cs typeface="+mn-lt"/>
              </a:rPr>
              <a:t>проходження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процесу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травлення</a:t>
            </a:r>
            <a:r>
              <a:rPr lang="ru-RU" sz="1400" dirty="0">
                <a:ea typeface="+mn-lt"/>
                <a:cs typeface="+mn-lt"/>
              </a:rPr>
              <a:t> в </a:t>
            </a:r>
            <a:r>
              <a:rPr lang="ru-RU" sz="1400" err="1">
                <a:ea typeface="+mn-lt"/>
                <a:cs typeface="+mn-lt"/>
              </a:rPr>
              <a:t>цілому</a:t>
            </a:r>
            <a:r>
              <a:rPr lang="ru-RU" sz="1400" dirty="0">
                <a:ea typeface="+mn-lt"/>
                <a:cs typeface="+mn-lt"/>
              </a:rPr>
              <a:t>.</a:t>
            </a:r>
            <a:endParaRPr lang="ru-RU" sz="1400">
              <a:ea typeface="Calibri"/>
              <a:cs typeface="Calibri"/>
            </a:endParaRPr>
          </a:p>
          <a:p>
            <a:pPr>
              <a:buNone/>
            </a:pPr>
            <a:r>
              <a:rPr lang="ru-RU" sz="1400" b="1" err="1">
                <a:ea typeface="+mn-lt"/>
                <a:cs typeface="+mn-lt"/>
              </a:rPr>
              <a:t>Дотик</a:t>
            </a:r>
            <a:r>
              <a:rPr lang="ru-RU" sz="1400" dirty="0">
                <a:ea typeface="+mn-lt"/>
                <a:cs typeface="+mn-lt"/>
              </a:rPr>
              <a:t> — </a:t>
            </a:r>
            <a:r>
              <a:rPr lang="ru-RU" sz="1400" err="1">
                <a:ea typeface="+mn-lt"/>
                <a:cs typeface="+mn-lt"/>
              </a:rPr>
              <a:t>це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сприйняття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форми</a:t>
            </a:r>
            <a:r>
              <a:rPr lang="ru-RU" sz="1400" dirty="0">
                <a:ea typeface="+mn-lt"/>
                <a:cs typeface="+mn-lt"/>
              </a:rPr>
              <a:t>, </a:t>
            </a:r>
            <a:r>
              <a:rPr lang="ru-RU" sz="1400" err="1">
                <a:ea typeface="+mn-lt"/>
                <a:cs typeface="+mn-lt"/>
              </a:rPr>
              <a:t>розміру</a:t>
            </a:r>
            <a:r>
              <a:rPr lang="ru-RU" sz="1400" dirty="0">
                <a:ea typeface="+mn-lt"/>
                <a:cs typeface="+mn-lt"/>
              </a:rPr>
              <a:t>, </a:t>
            </a:r>
            <a:r>
              <a:rPr lang="ru-RU" sz="1400" err="1">
                <a:ea typeface="+mn-lt"/>
                <a:cs typeface="+mn-lt"/>
              </a:rPr>
              <a:t>щільності</a:t>
            </a:r>
            <a:r>
              <a:rPr lang="ru-RU" sz="1400" dirty="0">
                <a:ea typeface="+mn-lt"/>
                <a:cs typeface="+mn-lt"/>
              </a:rPr>
              <a:t>, </a:t>
            </a:r>
            <a:r>
              <a:rPr lang="ru-RU" sz="1400" err="1">
                <a:ea typeface="+mn-lt"/>
                <a:cs typeface="+mn-lt"/>
              </a:rPr>
              <a:t>температури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різних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предметів</a:t>
            </a:r>
            <a:r>
              <a:rPr lang="ru-RU" sz="1400" dirty="0">
                <a:ea typeface="+mn-lt"/>
                <a:cs typeface="+mn-lt"/>
              </a:rPr>
              <a:t>. У </a:t>
            </a:r>
            <a:r>
              <a:rPr lang="ru-RU" sz="1400" err="1">
                <a:ea typeface="+mn-lt"/>
                <a:cs typeface="+mn-lt"/>
              </a:rPr>
              <a:t>слизових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оболонках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шкіри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містяться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дотикові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рецептори</a:t>
            </a:r>
            <a:r>
              <a:rPr lang="ru-RU" sz="1400" dirty="0">
                <a:ea typeface="+mn-lt"/>
                <a:cs typeface="+mn-lt"/>
              </a:rPr>
              <a:t>. </a:t>
            </a:r>
            <a:r>
              <a:rPr lang="ru-RU" sz="1400" b="1" err="1">
                <a:ea typeface="+mn-lt"/>
                <a:cs typeface="+mn-lt"/>
              </a:rPr>
              <a:t>Найбільше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err="1">
                <a:ea typeface="+mn-lt"/>
                <a:cs typeface="+mn-lt"/>
              </a:rPr>
              <a:t>їх</a:t>
            </a:r>
            <a:r>
              <a:rPr lang="ru-RU" sz="1400" b="1" dirty="0">
                <a:ea typeface="+mn-lt"/>
                <a:cs typeface="+mn-lt"/>
              </a:rPr>
              <a:t> на губах, </a:t>
            </a:r>
            <a:r>
              <a:rPr lang="ru-RU" sz="1400" b="1" err="1">
                <a:ea typeface="+mn-lt"/>
                <a:cs typeface="+mn-lt"/>
              </a:rPr>
              <a:t>кінчику</a:t>
            </a:r>
            <a:r>
              <a:rPr lang="ru-RU" sz="1400" b="1" dirty="0">
                <a:ea typeface="+mn-lt"/>
                <a:cs typeface="+mn-lt"/>
              </a:rPr>
              <a:t> </a:t>
            </a:r>
            <a:r>
              <a:rPr lang="ru-RU" sz="1400" b="1" err="1">
                <a:ea typeface="+mn-lt"/>
                <a:cs typeface="+mn-lt"/>
              </a:rPr>
              <a:t>язика</a:t>
            </a:r>
            <a:r>
              <a:rPr lang="ru-RU" sz="1400" b="1" dirty="0">
                <a:ea typeface="+mn-lt"/>
                <a:cs typeface="+mn-lt"/>
              </a:rPr>
              <a:t>, </a:t>
            </a:r>
            <a:r>
              <a:rPr lang="ru-RU" sz="1400" b="1" err="1">
                <a:ea typeface="+mn-lt"/>
                <a:cs typeface="+mn-lt"/>
              </a:rPr>
              <a:t>пальцях</a:t>
            </a:r>
            <a:r>
              <a:rPr lang="ru-RU" sz="1400" b="1" dirty="0">
                <a:ea typeface="+mn-lt"/>
                <a:cs typeface="+mn-lt"/>
              </a:rPr>
              <a:t> та на </a:t>
            </a:r>
            <a:r>
              <a:rPr lang="ru-RU" sz="1400" b="1" err="1">
                <a:ea typeface="+mn-lt"/>
                <a:cs typeface="+mn-lt"/>
              </a:rPr>
              <a:t>долонях</a:t>
            </a:r>
            <a:r>
              <a:rPr lang="ru-RU" sz="1400" dirty="0">
                <a:ea typeface="+mn-lt"/>
                <a:cs typeface="+mn-lt"/>
              </a:rPr>
              <a:t>. </a:t>
            </a:r>
            <a:r>
              <a:rPr lang="ru-RU" sz="1400" err="1">
                <a:ea typeface="+mn-lt"/>
                <a:cs typeface="+mn-lt"/>
              </a:rPr>
              <a:t>Користуючись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дотиком</a:t>
            </a:r>
            <a:r>
              <a:rPr lang="ru-RU" sz="1400" dirty="0">
                <a:ea typeface="+mn-lt"/>
                <a:cs typeface="+mn-lt"/>
              </a:rPr>
              <a:t>, </a:t>
            </a:r>
            <a:r>
              <a:rPr lang="ru-RU" sz="1400" err="1">
                <a:ea typeface="+mn-lt"/>
                <a:cs typeface="+mn-lt"/>
              </a:rPr>
              <a:t>людина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може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визначити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фізичні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властивості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предметів</a:t>
            </a:r>
            <a:r>
              <a:rPr lang="ru-RU" sz="1400" dirty="0">
                <a:ea typeface="+mn-lt"/>
                <a:cs typeface="+mn-lt"/>
              </a:rPr>
              <a:t>, </a:t>
            </a:r>
            <a:r>
              <a:rPr lang="ru-RU" sz="1400" err="1">
                <a:ea typeface="+mn-lt"/>
                <a:cs typeface="+mn-lt"/>
              </a:rPr>
              <a:t>такі</a:t>
            </a:r>
            <a:r>
              <a:rPr lang="ru-RU" sz="1400" dirty="0">
                <a:ea typeface="+mn-lt"/>
                <a:cs typeface="+mn-lt"/>
              </a:rPr>
              <a:t>, як форма, </a:t>
            </a:r>
            <a:r>
              <a:rPr lang="ru-RU" sz="1400" err="1">
                <a:ea typeface="+mn-lt"/>
                <a:cs typeface="+mn-lt"/>
              </a:rPr>
              <a:t>твердість</a:t>
            </a:r>
            <a:r>
              <a:rPr lang="ru-RU" sz="1400" dirty="0">
                <a:ea typeface="+mn-lt"/>
                <a:cs typeface="+mn-lt"/>
              </a:rPr>
              <a:t>, </a:t>
            </a:r>
            <a:r>
              <a:rPr lang="ru-RU" sz="1400" err="1">
                <a:ea typeface="+mn-lt"/>
                <a:cs typeface="+mn-lt"/>
              </a:rPr>
              <a:t>м'якість</a:t>
            </a:r>
            <a:r>
              <a:rPr lang="ru-RU" sz="1400" dirty="0">
                <a:ea typeface="+mn-lt"/>
                <a:cs typeface="+mn-lt"/>
              </a:rPr>
              <a:t>, характер </a:t>
            </a:r>
            <a:r>
              <a:rPr lang="ru-RU" sz="1400" err="1">
                <a:ea typeface="+mn-lt"/>
                <a:cs typeface="+mn-lt"/>
              </a:rPr>
              <a:t>поверхні</a:t>
            </a:r>
            <a:r>
              <a:rPr lang="ru-RU" sz="1400" dirty="0">
                <a:ea typeface="+mn-lt"/>
                <a:cs typeface="+mn-lt"/>
              </a:rPr>
              <a:t>, тепло </a:t>
            </a:r>
            <a:r>
              <a:rPr lang="ru-RU" sz="1400" err="1">
                <a:ea typeface="+mn-lt"/>
                <a:cs typeface="+mn-lt"/>
              </a:rPr>
              <a:t>або</a:t>
            </a:r>
            <a:r>
              <a:rPr lang="ru-RU" sz="1400" dirty="0">
                <a:ea typeface="+mn-lt"/>
                <a:cs typeface="+mn-lt"/>
              </a:rPr>
              <a:t> холод, </a:t>
            </a:r>
            <a:r>
              <a:rPr lang="ru-RU" sz="1400" err="1">
                <a:ea typeface="+mn-lt"/>
                <a:cs typeface="+mn-lt"/>
              </a:rPr>
              <a:t>орієнтуватися</a:t>
            </a:r>
            <a:r>
              <a:rPr lang="ru-RU" sz="1400" dirty="0">
                <a:ea typeface="+mn-lt"/>
                <a:cs typeface="+mn-lt"/>
              </a:rPr>
              <a:t> в </a:t>
            </a:r>
            <a:r>
              <a:rPr lang="ru-RU" sz="1400" err="1">
                <a:ea typeface="+mn-lt"/>
                <a:cs typeface="+mn-lt"/>
              </a:rPr>
              <a:t>темряві</a:t>
            </a:r>
            <a:r>
              <a:rPr lang="ru-RU" sz="1400" dirty="0">
                <a:ea typeface="+mn-lt"/>
                <a:cs typeface="+mn-lt"/>
              </a:rPr>
              <a:t>, </a:t>
            </a:r>
            <a:r>
              <a:rPr lang="ru-RU" sz="1400" err="1">
                <a:ea typeface="+mn-lt"/>
                <a:cs typeface="+mn-lt"/>
              </a:rPr>
              <a:t>блискавично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реагувати</a:t>
            </a:r>
            <a:r>
              <a:rPr lang="ru-RU" sz="1400" dirty="0">
                <a:ea typeface="+mn-lt"/>
                <a:cs typeface="+mn-lt"/>
              </a:rPr>
              <a:t> на </a:t>
            </a:r>
            <a:r>
              <a:rPr lang="ru-RU" sz="1400" err="1">
                <a:ea typeface="+mn-lt"/>
                <a:cs typeface="+mn-lt"/>
              </a:rPr>
              <a:t>загрозливу</a:t>
            </a:r>
            <a:r>
              <a:rPr lang="ru-RU" sz="1400" dirty="0">
                <a:ea typeface="+mn-lt"/>
                <a:cs typeface="+mn-lt"/>
              </a:rPr>
              <a:t> </a:t>
            </a:r>
            <a:r>
              <a:rPr lang="ru-RU" sz="1400" err="1">
                <a:ea typeface="+mn-lt"/>
                <a:cs typeface="+mn-lt"/>
              </a:rPr>
              <a:t>небезпеку</a:t>
            </a:r>
            <a:r>
              <a:rPr lang="ru-RU" sz="1400" dirty="0">
                <a:ea typeface="+mn-lt"/>
                <a:cs typeface="+mn-lt"/>
              </a:rPr>
              <a:t>.</a:t>
            </a:r>
            <a:endParaRPr lang="ru-RU" sz="1400">
              <a:ea typeface="Calibri"/>
              <a:cs typeface="Calibri"/>
            </a:endParaRPr>
          </a:p>
          <a:p>
            <a:pPr marL="0" indent="0">
              <a:buNone/>
            </a:pPr>
            <a:endParaRPr lang="ru-RU" sz="1200"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4" name="Рисунок 4">
            <a:extLst>
              <a:ext uri="{FF2B5EF4-FFF2-40B4-BE49-F238E27FC236}">
                <a16:creationId xmlns:a16="http://schemas.microsoft.com/office/drawing/2014/main" id="{38C1599A-D23F-A0AC-1253-FC54F191F3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2910" y="1740289"/>
            <a:ext cx="3515803" cy="3377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2558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8B3A2D1A-45FC-4F95-B150-1C13EF2F6D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9C3C864-C625-4883-B868-9A4C470F4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3291" y="3296652"/>
            <a:ext cx="12202113" cy="3561346"/>
          </a:xfrm>
          <a:custGeom>
            <a:avLst/>
            <a:gdLst>
              <a:gd name="connsiteX0" fmla="*/ 0 w 12202113"/>
              <a:gd name="connsiteY0" fmla="*/ 3188466 h 3188466"/>
              <a:gd name="connsiteX1" fmla="*/ 10116 w 12202113"/>
              <a:gd name="connsiteY1" fmla="*/ 2657641 h 3188466"/>
              <a:gd name="connsiteX2" fmla="*/ 10116 w 12202113"/>
              <a:gd name="connsiteY2" fmla="*/ 0 h 3188466"/>
              <a:gd name="connsiteX3" fmla="*/ 12202113 w 12202113"/>
              <a:gd name="connsiteY3" fmla="*/ 0 h 3188466"/>
              <a:gd name="connsiteX4" fmla="*/ 12202113 w 12202113"/>
              <a:gd name="connsiteY4" fmla="*/ 2879832 h 3188466"/>
              <a:gd name="connsiteX5" fmla="*/ 12198167 w 12202113"/>
              <a:gd name="connsiteY5" fmla="*/ 2880360 h 3188466"/>
              <a:gd name="connsiteX6" fmla="*/ 12122128 w 12202113"/>
              <a:gd name="connsiteY6" fmla="*/ 2887194 h 3188466"/>
              <a:gd name="connsiteX7" fmla="*/ 12028868 w 12202113"/>
              <a:gd name="connsiteY7" fmla="*/ 2911786 h 3188466"/>
              <a:gd name="connsiteX8" fmla="*/ 11995238 w 12202113"/>
              <a:gd name="connsiteY8" fmla="*/ 2914090 h 3188466"/>
              <a:gd name="connsiteX9" fmla="*/ 11996460 w 12202113"/>
              <a:gd name="connsiteY9" fmla="*/ 2918442 h 3188466"/>
              <a:gd name="connsiteX10" fmla="*/ 11983968 w 12202113"/>
              <a:gd name="connsiteY10" fmla="*/ 2918762 h 3188466"/>
              <a:gd name="connsiteX11" fmla="*/ 11956084 w 12202113"/>
              <a:gd name="connsiteY11" fmla="*/ 2918868 h 3188466"/>
              <a:gd name="connsiteX12" fmla="*/ 11872586 w 12202113"/>
              <a:gd name="connsiteY12" fmla="*/ 2920076 h 3188466"/>
              <a:gd name="connsiteX13" fmla="*/ 11849804 w 12202113"/>
              <a:gd name="connsiteY13" fmla="*/ 2928420 h 3188466"/>
              <a:gd name="connsiteX14" fmla="*/ 11828254 w 12202113"/>
              <a:gd name="connsiteY14" fmla="*/ 2928551 h 3188466"/>
              <a:gd name="connsiteX15" fmla="*/ 11703277 w 12202113"/>
              <a:gd name="connsiteY15" fmla="*/ 2939735 h 3188466"/>
              <a:gd name="connsiteX16" fmla="*/ 11686094 w 12202113"/>
              <a:gd name="connsiteY16" fmla="*/ 2940570 h 3188466"/>
              <a:gd name="connsiteX17" fmla="*/ 11676788 w 12202113"/>
              <a:gd name="connsiteY17" fmla="*/ 2944321 h 3188466"/>
              <a:gd name="connsiteX18" fmla="*/ 11643464 w 12202113"/>
              <a:gd name="connsiteY18" fmla="*/ 2945066 h 3188466"/>
              <a:gd name="connsiteX19" fmla="*/ 11641922 w 12202113"/>
              <a:gd name="connsiteY19" fmla="*/ 2947200 h 3188466"/>
              <a:gd name="connsiteX20" fmla="*/ 11532386 w 12202113"/>
              <a:gd name="connsiteY20" fmla="*/ 2965529 h 3188466"/>
              <a:gd name="connsiteX21" fmla="*/ 11513619 w 12202113"/>
              <a:gd name="connsiteY21" fmla="*/ 2968556 h 3188466"/>
              <a:gd name="connsiteX22" fmla="*/ 11497404 w 12202113"/>
              <a:gd name="connsiteY22" fmla="*/ 2967639 h 3188466"/>
              <a:gd name="connsiteX23" fmla="*/ 11407630 w 12202113"/>
              <a:gd name="connsiteY23" fmla="*/ 2970255 h 3188466"/>
              <a:gd name="connsiteX24" fmla="*/ 11386276 w 12202113"/>
              <a:gd name="connsiteY24" fmla="*/ 2968648 h 3188466"/>
              <a:gd name="connsiteX25" fmla="*/ 11377296 w 12202113"/>
              <a:gd name="connsiteY25" fmla="*/ 2965257 h 3188466"/>
              <a:gd name="connsiteX26" fmla="*/ 11342536 w 12202113"/>
              <a:gd name="connsiteY26" fmla="*/ 2971666 h 3188466"/>
              <a:gd name="connsiteX27" fmla="*/ 11288902 w 12202113"/>
              <a:gd name="connsiteY27" fmla="*/ 2976058 h 3188466"/>
              <a:gd name="connsiteX28" fmla="*/ 11263411 w 12202113"/>
              <a:gd name="connsiteY28" fmla="*/ 2979228 h 3188466"/>
              <a:gd name="connsiteX29" fmla="*/ 11242843 w 12202113"/>
              <a:gd name="connsiteY29" fmla="*/ 2977303 h 3188466"/>
              <a:gd name="connsiteX30" fmla="*/ 11125798 w 12202113"/>
              <a:gd name="connsiteY30" fmla="*/ 2976816 h 3188466"/>
              <a:gd name="connsiteX31" fmla="*/ 11098884 w 12202113"/>
              <a:gd name="connsiteY31" fmla="*/ 2973758 h 3188466"/>
              <a:gd name="connsiteX32" fmla="*/ 11086128 w 12202113"/>
              <a:gd name="connsiteY32" fmla="*/ 2967663 h 3188466"/>
              <a:gd name="connsiteX33" fmla="*/ 11076132 w 12202113"/>
              <a:gd name="connsiteY33" fmla="*/ 2969836 h 3188466"/>
              <a:gd name="connsiteX34" fmla="*/ 11005337 w 12202113"/>
              <a:gd name="connsiteY34" fmla="*/ 2970053 h 3188466"/>
              <a:gd name="connsiteX35" fmla="*/ 10959154 w 12202113"/>
              <a:gd name="connsiteY35" fmla="*/ 2970750 h 3188466"/>
              <a:gd name="connsiteX36" fmla="*/ 10956347 w 12202113"/>
              <a:gd name="connsiteY36" fmla="*/ 2979118 h 3188466"/>
              <a:gd name="connsiteX37" fmla="*/ 10915223 w 12202113"/>
              <a:gd name="connsiteY37" fmla="*/ 2982099 h 3188466"/>
              <a:gd name="connsiteX38" fmla="*/ 10871398 w 12202113"/>
              <a:gd name="connsiteY38" fmla="*/ 2976728 h 3188466"/>
              <a:gd name="connsiteX39" fmla="*/ 10819743 w 12202113"/>
              <a:gd name="connsiteY39" fmla="*/ 2977481 h 3188466"/>
              <a:gd name="connsiteX40" fmla="*/ 10788834 w 12202113"/>
              <a:gd name="connsiteY40" fmla="*/ 2977840 h 3188466"/>
              <a:gd name="connsiteX41" fmla="*/ 10707711 w 12202113"/>
              <a:gd name="connsiteY41" fmla="*/ 2985644 h 3188466"/>
              <a:gd name="connsiteX42" fmla="*/ 10576086 w 12202113"/>
              <a:gd name="connsiteY42" fmla="*/ 3015319 h 3188466"/>
              <a:gd name="connsiteX43" fmla="*/ 10534761 w 12202113"/>
              <a:gd name="connsiteY43" fmla="*/ 3019524 h 3188466"/>
              <a:gd name="connsiteX44" fmla="*/ 10527537 w 12202113"/>
              <a:gd name="connsiteY44" fmla="*/ 3017814 h 3188466"/>
              <a:gd name="connsiteX45" fmla="*/ 10321799 w 12202113"/>
              <a:gd name="connsiteY45" fmla="*/ 3035635 h 3188466"/>
              <a:gd name="connsiteX46" fmla="*/ 10284989 w 12202113"/>
              <a:gd name="connsiteY46" fmla="*/ 3036679 h 3188466"/>
              <a:gd name="connsiteX47" fmla="*/ 10257423 w 12202113"/>
              <a:gd name="connsiteY47" fmla="*/ 3036027 h 3188466"/>
              <a:gd name="connsiteX48" fmla="*/ 10191450 w 12202113"/>
              <a:gd name="connsiteY48" fmla="*/ 3041963 h 3188466"/>
              <a:gd name="connsiteX49" fmla="*/ 10083845 w 12202113"/>
              <a:gd name="connsiteY49" fmla="*/ 3054978 h 3188466"/>
              <a:gd name="connsiteX50" fmla="*/ 10060611 w 12202113"/>
              <a:gd name="connsiteY50" fmla="*/ 3057035 h 3188466"/>
              <a:gd name="connsiteX51" fmla="*/ 10039363 w 12202113"/>
              <a:gd name="connsiteY51" fmla="*/ 3055961 h 3188466"/>
              <a:gd name="connsiteX52" fmla="*/ 10033322 w 12202113"/>
              <a:gd name="connsiteY52" fmla="*/ 3053238 h 3188466"/>
              <a:gd name="connsiteX53" fmla="*/ 10020337 w 12202113"/>
              <a:gd name="connsiteY53" fmla="*/ 3053912 h 3188466"/>
              <a:gd name="connsiteX54" fmla="*/ 10016616 w 12202113"/>
              <a:gd name="connsiteY54" fmla="*/ 3053498 h 3188466"/>
              <a:gd name="connsiteX55" fmla="*/ 9995549 w 12202113"/>
              <a:gd name="connsiteY55" fmla="*/ 3051719 h 3188466"/>
              <a:gd name="connsiteX56" fmla="*/ 9957212 w 12202113"/>
              <a:gd name="connsiteY56" fmla="*/ 3062663 h 3188466"/>
              <a:gd name="connsiteX57" fmla="*/ 9904584 w 12202113"/>
              <a:gd name="connsiteY57" fmla="*/ 3063999 h 3188466"/>
              <a:gd name="connsiteX58" fmla="*/ 9713857 w 12202113"/>
              <a:gd name="connsiteY58" fmla="*/ 3087955 h 3188466"/>
              <a:gd name="connsiteX59" fmla="*/ 9678879 w 12202113"/>
              <a:gd name="connsiteY59" fmla="*/ 3079676 h 3188466"/>
              <a:gd name="connsiteX60" fmla="*/ 9598760 w 12202113"/>
              <a:gd name="connsiteY60" fmla="*/ 3085228 h 3188466"/>
              <a:gd name="connsiteX61" fmla="*/ 9488796 w 12202113"/>
              <a:gd name="connsiteY61" fmla="*/ 3115384 h 3188466"/>
              <a:gd name="connsiteX62" fmla="*/ 9341972 w 12202113"/>
              <a:gd name="connsiteY62" fmla="*/ 3126583 h 3188466"/>
              <a:gd name="connsiteX63" fmla="*/ 9333795 w 12202113"/>
              <a:gd name="connsiteY63" fmla="*/ 3132083 h 3188466"/>
              <a:gd name="connsiteX64" fmla="*/ 9321736 w 12202113"/>
              <a:gd name="connsiteY64" fmla="*/ 3135834 h 3188466"/>
              <a:gd name="connsiteX65" fmla="*/ 9319405 w 12202113"/>
              <a:gd name="connsiteY65" fmla="*/ 3135561 h 3188466"/>
              <a:gd name="connsiteX66" fmla="*/ 9302847 w 12202113"/>
              <a:gd name="connsiteY66" fmla="*/ 3137746 h 3188466"/>
              <a:gd name="connsiteX67" fmla="*/ 9300930 w 12202113"/>
              <a:gd name="connsiteY67" fmla="*/ 3139687 h 3188466"/>
              <a:gd name="connsiteX68" fmla="*/ 9290106 w 12202113"/>
              <a:gd name="connsiteY68" fmla="*/ 3141645 h 3188466"/>
              <a:gd name="connsiteX69" fmla="*/ 9270220 w 12202113"/>
              <a:gd name="connsiteY69" fmla="*/ 3146737 h 3188466"/>
              <a:gd name="connsiteX70" fmla="*/ 9265150 w 12202113"/>
              <a:gd name="connsiteY70" fmla="*/ 3146531 h 3188466"/>
              <a:gd name="connsiteX71" fmla="*/ 9233057 w 12202113"/>
              <a:gd name="connsiteY71" fmla="*/ 3152408 h 3188466"/>
              <a:gd name="connsiteX72" fmla="*/ 9231974 w 12202113"/>
              <a:gd name="connsiteY72" fmla="*/ 3151938 h 3188466"/>
              <a:gd name="connsiteX73" fmla="*/ 9220130 w 12202113"/>
              <a:gd name="connsiteY73" fmla="*/ 3151189 h 3188466"/>
              <a:gd name="connsiteX74" fmla="*/ 9198955 w 12202113"/>
              <a:gd name="connsiteY74" fmla="*/ 3151015 h 3188466"/>
              <a:gd name="connsiteX75" fmla="*/ 9142196 w 12202113"/>
              <a:gd name="connsiteY75" fmla="*/ 3143802 h 3188466"/>
              <a:gd name="connsiteX76" fmla="*/ 9108665 w 12202113"/>
              <a:gd name="connsiteY76" fmla="*/ 3149868 h 3188466"/>
              <a:gd name="connsiteX77" fmla="*/ 9014086 w 12202113"/>
              <a:gd name="connsiteY77" fmla="*/ 3150791 h 3188466"/>
              <a:gd name="connsiteX78" fmla="*/ 8915037 w 12202113"/>
              <a:gd name="connsiteY78" fmla="*/ 3140020 h 3188466"/>
              <a:gd name="connsiteX79" fmla="*/ 8815667 w 12202113"/>
              <a:gd name="connsiteY79" fmla="*/ 3138606 h 3188466"/>
              <a:gd name="connsiteX80" fmla="*/ 8779688 w 12202113"/>
              <a:gd name="connsiteY80" fmla="*/ 3138895 h 3188466"/>
              <a:gd name="connsiteX81" fmla="*/ 8715556 w 12202113"/>
              <a:gd name="connsiteY81" fmla="*/ 3135878 h 3188466"/>
              <a:gd name="connsiteX82" fmla="*/ 8686183 w 12202113"/>
              <a:gd name="connsiteY82" fmla="*/ 3132307 h 3188466"/>
              <a:gd name="connsiteX83" fmla="*/ 8684895 w 12202113"/>
              <a:gd name="connsiteY83" fmla="*/ 3132527 h 3188466"/>
              <a:gd name="connsiteX84" fmla="*/ 8682270 w 12202113"/>
              <a:gd name="connsiteY84" fmla="*/ 3130989 h 3188466"/>
              <a:gd name="connsiteX85" fmla="*/ 8676836 w 12202113"/>
              <a:gd name="connsiteY85" fmla="*/ 3130278 h 3188466"/>
              <a:gd name="connsiteX86" fmla="*/ 8662002 w 12202113"/>
              <a:gd name="connsiteY86" fmla="*/ 3130735 h 3188466"/>
              <a:gd name="connsiteX87" fmla="*/ 8656423 w 12202113"/>
              <a:gd name="connsiteY87" fmla="*/ 3131304 h 3188466"/>
              <a:gd name="connsiteX88" fmla="*/ 8648261 w 12202113"/>
              <a:gd name="connsiteY88" fmla="*/ 3131294 h 3188466"/>
              <a:gd name="connsiteX89" fmla="*/ 8648057 w 12202113"/>
              <a:gd name="connsiteY89" fmla="*/ 3131167 h 3188466"/>
              <a:gd name="connsiteX90" fmla="*/ 8640412 w 12202113"/>
              <a:gd name="connsiteY90" fmla="*/ 3131403 h 3188466"/>
              <a:gd name="connsiteX91" fmla="*/ 8603003 w 12202113"/>
              <a:gd name="connsiteY91" fmla="*/ 3134155 h 3188466"/>
              <a:gd name="connsiteX92" fmla="*/ 8553571 w 12202113"/>
              <a:gd name="connsiteY92" fmla="*/ 3122125 h 3188466"/>
              <a:gd name="connsiteX93" fmla="*/ 8533128 w 12202113"/>
              <a:gd name="connsiteY93" fmla="*/ 3120039 h 3188466"/>
              <a:gd name="connsiteX94" fmla="*/ 8522209 w 12202113"/>
              <a:gd name="connsiteY94" fmla="*/ 3118252 h 3188466"/>
              <a:gd name="connsiteX95" fmla="*/ 8521532 w 12202113"/>
              <a:gd name="connsiteY95" fmla="*/ 3117705 h 3188466"/>
              <a:gd name="connsiteX96" fmla="*/ 8485667 w 12202113"/>
              <a:gd name="connsiteY96" fmla="*/ 3120406 h 3188466"/>
              <a:gd name="connsiteX97" fmla="*/ 8480905 w 12202113"/>
              <a:gd name="connsiteY97" fmla="*/ 3119749 h 3188466"/>
              <a:gd name="connsiteX98" fmla="*/ 8457530 w 12202113"/>
              <a:gd name="connsiteY98" fmla="*/ 3122810 h 3188466"/>
              <a:gd name="connsiteX99" fmla="*/ 8445451 w 12202113"/>
              <a:gd name="connsiteY99" fmla="*/ 3123697 h 3188466"/>
              <a:gd name="connsiteX100" fmla="*/ 8442039 w 12202113"/>
              <a:gd name="connsiteY100" fmla="*/ 3125378 h 3188466"/>
              <a:gd name="connsiteX101" fmla="*/ 8424215 w 12202113"/>
              <a:gd name="connsiteY101" fmla="*/ 3125963 h 3188466"/>
              <a:gd name="connsiteX102" fmla="*/ 8422165 w 12202113"/>
              <a:gd name="connsiteY102" fmla="*/ 3125491 h 3188466"/>
              <a:gd name="connsiteX103" fmla="*/ 8407465 w 12202113"/>
              <a:gd name="connsiteY103" fmla="*/ 3127979 h 3188466"/>
              <a:gd name="connsiteX104" fmla="*/ 8395146 w 12202113"/>
              <a:gd name="connsiteY104" fmla="*/ 3132488 h 3188466"/>
              <a:gd name="connsiteX105" fmla="*/ 8243538 w 12202113"/>
              <a:gd name="connsiteY105" fmla="*/ 3129873 h 3188466"/>
              <a:gd name="connsiteX106" fmla="*/ 8112685 w 12202113"/>
              <a:gd name="connsiteY106" fmla="*/ 3148698 h 3188466"/>
              <a:gd name="connsiteX107" fmla="*/ 8026741 w 12202113"/>
              <a:gd name="connsiteY107" fmla="*/ 3154015 h 3188466"/>
              <a:gd name="connsiteX108" fmla="*/ 8030400 w 12202113"/>
              <a:gd name="connsiteY108" fmla="*/ 3146736 h 3188466"/>
              <a:gd name="connsiteX109" fmla="*/ 8002987 w 12202113"/>
              <a:gd name="connsiteY109" fmla="*/ 3135663 h 3188466"/>
              <a:gd name="connsiteX110" fmla="*/ 7798568 w 12202113"/>
              <a:gd name="connsiteY110" fmla="*/ 3141249 h 3188466"/>
              <a:gd name="connsiteX111" fmla="*/ 7746353 w 12202113"/>
              <a:gd name="connsiteY111" fmla="*/ 3137755 h 3188466"/>
              <a:gd name="connsiteX112" fmla="*/ 7700395 w 12202113"/>
              <a:gd name="connsiteY112" fmla="*/ 3144729 h 3188466"/>
              <a:gd name="connsiteX113" fmla="*/ 7681335 w 12202113"/>
              <a:gd name="connsiteY113" fmla="*/ 3141120 h 3188466"/>
              <a:gd name="connsiteX114" fmla="*/ 7678044 w 12202113"/>
              <a:gd name="connsiteY114" fmla="*/ 3140387 h 3188466"/>
              <a:gd name="connsiteX115" fmla="*/ 7664890 w 12202113"/>
              <a:gd name="connsiteY115" fmla="*/ 3139855 h 3188466"/>
              <a:gd name="connsiteX116" fmla="*/ 7661183 w 12202113"/>
              <a:gd name="connsiteY116" fmla="*/ 3136706 h 3188466"/>
              <a:gd name="connsiteX117" fmla="*/ 7641383 w 12202113"/>
              <a:gd name="connsiteY117" fmla="*/ 3133755 h 3188466"/>
              <a:gd name="connsiteX118" fmla="*/ 7617169 w 12202113"/>
              <a:gd name="connsiteY118" fmla="*/ 3133614 h 3188466"/>
              <a:gd name="connsiteX119" fmla="*/ 7531143 w 12202113"/>
              <a:gd name="connsiteY119" fmla="*/ 3132781 h 3188466"/>
              <a:gd name="connsiteX120" fmla="*/ 7517113 w 12202113"/>
              <a:gd name="connsiteY120" fmla="*/ 3134483 h 3188466"/>
              <a:gd name="connsiteX121" fmla="*/ 7471320 w 12202113"/>
              <a:gd name="connsiteY121" fmla="*/ 3131645 h 3188466"/>
              <a:gd name="connsiteX122" fmla="*/ 7430512 w 12202113"/>
              <a:gd name="connsiteY122" fmla="*/ 3131007 h 3188466"/>
              <a:gd name="connsiteX123" fmla="*/ 7404071 w 12202113"/>
              <a:gd name="connsiteY123" fmla="*/ 3132361 h 3188466"/>
              <a:gd name="connsiteX124" fmla="*/ 7397140 w 12202113"/>
              <a:gd name="connsiteY124" fmla="*/ 3131239 h 3188466"/>
              <a:gd name="connsiteX125" fmla="*/ 7370514 w 12202113"/>
              <a:gd name="connsiteY125" fmla="*/ 3130516 h 3188466"/>
              <a:gd name="connsiteX126" fmla="*/ 7356953 w 12202113"/>
              <a:gd name="connsiteY126" fmla="*/ 3132179 h 3188466"/>
              <a:gd name="connsiteX127" fmla="*/ 7343567 w 12202113"/>
              <a:gd name="connsiteY127" fmla="*/ 3128350 h 3188466"/>
              <a:gd name="connsiteX128" fmla="*/ 7340295 w 12202113"/>
              <a:gd name="connsiteY128" fmla="*/ 3125545 h 3188466"/>
              <a:gd name="connsiteX129" fmla="*/ 7321348 w 12202113"/>
              <a:gd name="connsiteY129" fmla="*/ 3126804 h 3188466"/>
              <a:gd name="connsiteX130" fmla="*/ 7305815 w 12202113"/>
              <a:gd name="connsiteY130" fmla="*/ 3124063 h 3188466"/>
              <a:gd name="connsiteX131" fmla="*/ 7292274 w 12202113"/>
              <a:gd name="connsiteY131" fmla="*/ 3125855 h 3188466"/>
              <a:gd name="connsiteX132" fmla="*/ 7286654 w 12202113"/>
              <a:gd name="connsiteY132" fmla="*/ 3125451 h 3188466"/>
              <a:gd name="connsiteX133" fmla="*/ 7272685 w 12202113"/>
              <a:gd name="connsiteY133" fmla="*/ 3124094 h 3188466"/>
              <a:gd name="connsiteX134" fmla="*/ 7248584 w 12202113"/>
              <a:gd name="connsiteY134" fmla="*/ 3121080 h 3188466"/>
              <a:gd name="connsiteX135" fmla="*/ 7241065 w 12202113"/>
              <a:gd name="connsiteY135" fmla="*/ 3120661 h 3188466"/>
              <a:gd name="connsiteX136" fmla="*/ 7224696 w 12202113"/>
              <a:gd name="connsiteY136" fmla="*/ 3116051 h 3188466"/>
              <a:gd name="connsiteX137" fmla="*/ 7193009 w 12202113"/>
              <a:gd name="connsiteY137" fmla="*/ 3112108 h 3188466"/>
              <a:gd name="connsiteX138" fmla="*/ 7137220 w 12202113"/>
              <a:gd name="connsiteY138" fmla="*/ 3098354 h 3188466"/>
              <a:gd name="connsiteX139" fmla="*/ 7104427 w 12202113"/>
              <a:gd name="connsiteY139" fmla="*/ 3091790 h 3188466"/>
              <a:gd name="connsiteX140" fmla="*/ 7082240 w 12202113"/>
              <a:gd name="connsiteY140" fmla="*/ 3085740 h 3188466"/>
              <a:gd name="connsiteX141" fmla="*/ 7016754 w 12202113"/>
              <a:gd name="connsiteY141" fmla="*/ 3077196 h 3188466"/>
              <a:gd name="connsiteX142" fmla="*/ 6904436 w 12202113"/>
              <a:gd name="connsiteY142" fmla="*/ 3065900 h 3188466"/>
              <a:gd name="connsiteX143" fmla="*/ 6881434 w 12202113"/>
              <a:gd name="connsiteY143" fmla="*/ 3062865 h 3188466"/>
              <a:gd name="connsiteX144" fmla="*/ 6865273 w 12202113"/>
              <a:gd name="connsiteY144" fmla="*/ 3057749 h 3188466"/>
              <a:gd name="connsiteX145" fmla="*/ 6864671 w 12202113"/>
              <a:gd name="connsiteY145" fmla="*/ 3054378 h 3188466"/>
              <a:gd name="connsiteX146" fmla="*/ 6852599 w 12202113"/>
              <a:gd name="connsiteY146" fmla="*/ 3052306 h 3188466"/>
              <a:gd name="connsiteX147" fmla="*/ 6850143 w 12202113"/>
              <a:gd name="connsiteY147" fmla="*/ 3051232 h 3188466"/>
              <a:gd name="connsiteX148" fmla="*/ 6835301 w 12202113"/>
              <a:gd name="connsiteY148" fmla="*/ 3045593 h 3188466"/>
              <a:gd name="connsiteX149" fmla="*/ 6784871 w 12202113"/>
              <a:gd name="connsiteY149" fmla="*/ 3046562 h 3188466"/>
              <a:gd name="connsiteX150" fmla="*/ 6738245 w 12202113"/>
              <a:gd name="connsiteY150" fmla="*/ 3037055 h 3188466"/>
              <a:gd name="connsiteX151" fmla="*/ 6537703 w 12202113"/>
              <a:gd name="connsiteY151" fmla="*/ 3017736 h 3188466"/>
              <a:gd name="connsiteX152" fmla="*/ 6521858 w 12202113"/>
              <a:gd name="connsiteY152" fmla="*/ 3004158 h 3188466"/>
              <a:gd name="connsiteX153" fmla="*/ 6445069 w 12202113"/>
              <a:gd name="connsiteY153" fmla="*/ 2992470 h 3188466"/>
              <a:gd name="connsiteX154" fmla="*/ 6302447 w 12202113"/>
              <a:gd name="connsiteY154" fmla="*/ 2994274 h 3188466"/>
              <a:gd name="connsiteX155" fmla="*/ 6160029 w 12202113"/>
              <a:gd name="connsiteY155" fmla="*/ 2973666 h 3188466"/>
              <a:gd name="connsiteX156" fmla="*/ 6144046 w 12202113"/>
              <a:gd name="connsiteY156" fmla="*/ 2976380 h 3188466"/>
              <a:gd name="connsiteX157" fmla="*/ 6127670 w 12202113"/>
              <a:gd name="connsiteY157" fmla="*/ 2976929 h 3188466"/>
              <a:gd name="connsiteX158" fmla="*/ 6126155 w 12202113"/>
              <a:gd name="connsiteY158" fmla="*/ 2976245 h 3188466"/>
              <a:gd name="connsiteX159" fmla="*/ 6108575 w 12202113"/>
              <a:gd name="connsiteY159" fmla="*/ 2974651 h 3188466"/>
              <a:gd name="connsiteX160" fmla="*/ 6103746 w 12202113"/>
              <a:gd name="connsiteY160" fmla="*/ 2975803 h 3188466"/>
              <a:gd name="connsiteX161" fmla="*/ 6091377 w 12202113"/>
              <a:gd name="connsiteY161" fmla="*/ 2975180 h 3188466"/>
              <a:gd name="connsiteX162" fmla="*/ 6066183 w 12202113"/>
              <a:gd name="connsiteY162" fmla="*/ 2975222 h 3188466"/>
              <a:gd name="connsiteX163" fmla="*/ 6063287 w 12202113"/>
              <a:gd name="connsiteY163" fmla="*/ 2974353 h 3188466"/>
              <a:gd name="connsiteX164" fmla="*/ 6054813 w 12202113"/>
              <a:gd name="connsiteY164" fmla="*/ 2974911 h 3188466"/>
              <a:gd name="connsiteX165" fmla="*/ 6050809 w 12202113"/>
              <a:gd name="connsiteY165" fmla="*/ 2973985 h 3188466"/>
              <a:gd name="connsiteX166" fmla="*/ 6013979 w 12202113"/>
              <a:gd name="connsiteY166" fmla="*/ 2974553 h 3188466"/>
              <a:gd name="connsiteX167" fmla="*/ 6013800 w 12202113"/>
              <a:gd name="connsiteY167" fmla="*/ 2973973 h 3188466"/>
              <a:gd name="connsiteX168" fmla="*/ 6004866 w 12202113"/>
              <a:gd name="connsiteY168" fmla="*/ 2971570 h 3188466"/>
              <a:gd name="connsiteX169" fmla="*/ 5987036 w 12202113"/>
              <a:gd name="connsiteY169" fmla="*/ 2968315 h 3188466"/>
              <a:gd name="connsiteX170" fmla="*/ 5950027 w 12202113"/>
              <a:gd name="connsiteY170" fmla="*/ 2953546 h 3188466"/>
              <a:gd name="connsiteX171" fmla="*/ 5911668 w 12202113"/>
              <a:gd name="connsiteY171" fmla="*/ 2954074 h 3188466"/>
              <a:gd name="connsiteX172" fmla="*/ 5904110 w 12202113"/>
              <a:gd name="connsiteY172" fmla="*/ 2953861 h 3188466"/>
              <a:gd name="connsiteX173" fmla="*/ 5904026 w 12202113"/>
              <a:gd name="connsiteY173" fmla="*/ 2953724 h 3188466"/>
              <a:gd name="connsiteX174" fmla="*/ 5896189 w 12202113"/>
              <a:gd name="connsiteY174" fmla="*/ 2953236 h 3188466"/>
              <a:gd name="connsiteX175" fmla="*/ 5890331 w 12202113"/>
              <a:gd name="connsiteY175" fmla="*/ 2953471 h 3188466"/>
              <a:gd name="connsiteX176" fmla="*/ 5875672 w 12202113"/>
              <a:gd name="connsiteY176" fmla="*/ 2953056 h 3188466"/>
              <a:gd name="connsiteX177" fmla="*/ 5871070 w 12202113"/>
              <a:gd name="connsiteY177" fmla="*/ 2952035 h 3188466"/>
              <a:gd name="connsiteX178" fmla="*/ 5869888 w 12202113"/>
              <a:gd name="connsiteY178" fmla="*/ 2950364 h 3188466"/>
              <a:gd name="connsiteX179" fmla="*/ 5868461 w 12202113"/>
              <a:gd name="connsiteY179" fmla="*/ 2950506 h 3188466"/>
              <a:gd name="connsiteX180" fmla="*/ 5843343 w 12202113"/>
              <a:gd name="connsiteY180" fmla="*/ 2945262 h 3188466"/>
              <a:gd name="connsiteX181" fmla="*/ 5784331 w 12202113"/>
              <a:gd name="connsiteY181" fmla="*/ 2938531 h 3188466"/>
              <a:gd name="connsiteX182" fmla="*/ 5749498 w 12202113"/>
              <a:gd name="connsiteY182" fmla="*/ 2936713 h 3188466"/>
              <a:gd name="connsiteX183" fmla="*/ 5655214 w 12202113"/>
              <a:gd name="connsiteY183" fmla="*/ 2929503 h 3188466"/>
              <a:gd name="connsiteX184" fmla="*/ 5561446 w 12202113"/>
              <a:gd name="connsiteY184" fmla="*/ 2920575 h 3188466"/>
              <a:gd name="connsiteX185" fmla="*/ 5519456 w 12202113"/>
              <a:gd name="connsiteY185" fmla="*/ 2906631 h 3188466"/>
              <a:gd name="connsiteX186" fmla="*/ 5514099 w 12202113"/>
              <a:gd name="connsiteY186" fmla="*/ 2906097 h 3188466"/>
              <a:gd name="connsiteX187" fmla="*/ 5499273 w 12202113"/>
              <a:gd name="connsiteY187" fmla="*/ 2907057 h 3188466"/>
              <a:gd name="connsiteX188" fmla="*/ 5493664 w 12202113"/>
              <a:gd name="connsiteY188" fmla="*/ 2907817 h 3188466"/>
              <a:gd name="connsiteX189" fmla="*/ 5485530 w 12202113"/>
              <a:gd name="connsiteY189" fmla="*/ 2908080 h 3188466"/>
              <a:gd name="connsiteX190" fmla="*/ 5485337 w 12202113"/>
              <a:gd name="connsiteY190" fmla="*/ 2907959 h 3188466"/>
              <a:gd name="connsiteX191" fmla="*/ 5477696 w 12202113"/>
              <a:gd name="connsiteY191" fmla="*/ 2908455 h 3188466"/>
              <a:gd name="connsiteX192" fmla="*/ 5440170 w 12202113"/>
              <a:gd name="connsiteY192" fmla="*/ 2912482 h 3188466"/>
              <a:gd name="connsiteX193" fmla="*/ 5391911 w 12202113"/>
              <a:gd name="connsiteY193" fmla="*/ 2902040 h 3188466"/>
              <a:gd name="connsiteX194" fmla="*/ 5371708 w 12202113"/>
              <a:gd name="connsiteY194" fmla="*/ 2900629 h 3188466"/>
              <a:gd name="connsiteX195" fmla="*/ 5360976 w 12202113"/>
              <a:gd name="connsiteY195" fmla="*/ 2899197 h 3188466"/>
              <a:gd name="connsiteX196" fmla="*/ 5360345 w 12202113"/>
              <a:gd name="connsiteY196" fmla="*/ 2898671 h 3188466"/>
              <a:gd name="connsiteX197" fmla="*/ 5324367 w 12202113"/>
              <a:gd name="connsiteY197" fmla="*/ 2902593 h 3188466"/>
              <a:gd name="connsiteX198" fmla="*/ 5319673 w 12202113"/>
              <a:gd name="connsiteY198" fmla="*/ 2902094 h 3188466"/>
              <a:gd name="connsiteX199" fmla="*/ 5296114 w 12202113"/>
              <a:gd name="connsiteY199" fmla="*/ 2905958 h 3188466"/>
              <a:gd name="connsiteX200" fmla="*/ 5283999 w 12202113"/>
              <a:gd name="connsiteY200" fmla="*/ 2907258 h 3188466"/>
              <a:gd name="connsiteX201" fmla="*/ 5280460 w 12202113"/>
              <a:gd name="connsiteY201" fmla="*/ 2909063 h 3188466"/>
              <a:gd name="connsiteX202" fmla="*/ 5262637 w 12202113"/>
              <a:gd name="connsiteY202" fmla="*/ 2910250 h 3188466"/>
              <a:gd name="connsiteX203" fmla="*/ 5260635 w 12202113"/>
              <a:gd name="connsiteY203" fmla="*/ 2909845 h 3188466"/>
              <a:gd name="connsiteX204" fmla="*/ 5245770 w 12202113"/>
              <a:gd name="connsiteY204" fmla="*/ 2912842 h 3188466"/>
              <a:gd name="connsiteX205" fmla="*/ 5233108 w 12202113"/>
              <a:gd name="connsiteY205" fmla="*/ 2917794 h 3188466"/>
              <a:gd name="connsiteX206" fmla="*/ 5082201 w 12202113"/>
              <a:gd name="connsiteY206" fmla="*/ 2920260 h 3188466"/>
              <a:gd name="connsiteX207" fmla="*/ 4939211 w 12202113"/>
              <a:gd name="connsiteY207" fmla="*/ 2931760 h 3188466"/>
              <a:gd name="connsiteX208" fmla="*/ 4794309 w 12202113"/>
              <a:gd name="connsiteY208" fmla="*/ 2937227 h 3188466"/>
              <a:gd name="connsiteX209" fmla="*/ 4637676 w 12202113"/>
              <a:gd name="connsiteY209" fmla="*/ 2946666 h 3188466"/>
              <a:gd name="connsiteX210" fmla="*/ 4585922 w 12202113"/>
              <a:gd name="connsiteY210" fmla="*/ 2944906 h 3188466"/>
              <a:gd name="connsiteX211" fmla="*/ 4539516 w 12202113"/>
              <a:gd name="connsiteY211" fmla="*/ 2953466 h 3188466"/>
              <a:gd name="connsiteX212" fmla="*/ 4520819 w 12202113"/>
              <a:gd name="connsiteY212" fmla="*/ 2950477 h 3188466"/>
              <a:gd name="connsiteX213" fmla="*/ 4517604 w 12202113"/>
              <a:gd name="connsiteY213" fmla="*/ 2949852 h 3188466"/>
              <a:gd name="connsiteX214" fmla="*/ 4504537 w 12202113"/>
              <a:gd name="connsiteY214" fmla="*/ 2949759 h 3188466"/>
              <a:gd name="connsiteX215" fmla="*/ 4501104 w 12202113"/>
              <a:gd name="connsiteY215" fmla="*/ 2946715 h 3188466"/>
              <a:gd name="connsiteX216" fmla="*/ 4342695 w 12202113"/>
              <a:gd name="connsiteY216" fmla="*/ 2951638 h 3188466"/>
              <a:gd name="connsiteX217" fmla="*/ 4274096 w 12202113"/>
              <a:gd name="connsiteY217" fmla="*/ 2953640 h 3188466"/>
              <a:gd name="connsiteX218" fmla="*/ 4248170 w 12202113"/>
              <a:gd name="connsiteY218" fmla="*/ 2951384 h 3188466"/>
              <a:gd name="connsiteX219" fmla="*/ 4147924 w 12202113"/>
              <a:gd name="connsiteY219" fmla="*/ 2945945 h 3188466"/>
              <a:gd name="connsiteX220" fmla="*/ 4061825 w 12202113"/>
              <a:gd name="connsiteY220" fmla="*/ 2944206 h 3188466"/>
              <a:gd name="connsiteX221" fmla="*/ 3998557 w 12202113"/>
              <a:gd name="connsiteY221" fmla="*/ 2955821 h 3188466"/>
              <a:gd name="connsiteX222" fmla="*/ 3993107 w 12202113"/>
              <a:gd name="connsiteY222" fmla="*/ 2953708 h 3188466"/>
              <a:gd name="connsiteX223" fmla="*/ 3949713 w 12202113"/>
              <a:gd name="connsiteY223" fmla="*/ 2955441 h 3188466"/>
              <a:gd name="connsiteX224" fmla="*/ 3797284 w 12202113"/>
              <a:gd name="connsiteY224" fmla="*/ 2977037 h 3188466"/>
              <a:gd name="connsiteX225" fmla="*/ 3712498 w 12202113"/>
              <a:gd name="connsiteY225" fmla="*/ 2979996 h 3188466"/>
              <a:gd name="connsiteX226" fmla="*/ 3682471 w 12202113"/>
              <a:gd name="connsiteY226" fmla="*/ 2978543 h 3188466"/>
              <a:gd name="connsiteX227" fmla="*/ 3632163 w 12202113"/>
              <a:gd name="connsiteY227" fmla="*/ 2976264 h 3188466"/>
              <a:gd name="connsiteX228" fmla="*/ 3594728 w 12202113"/>
              <a:gd name="connsiteY228" fmla="*/ 2968398 h 3188466"/>
              <a:gd name="connsiteX229" fmla="*/ 3552594 w 12202113"/>
              <a:gd name="connsiteY229" fmla="*/ 2968934 h 3188466"/>
              <a:gd name="connsiteX230" fmla="*/ 3542589 w 12202113"/>
              <a:gd name="connsiteY230" fmla="*/ 2977031 h 3188466"/>
              <a:gd name="connsiteX231" fmla="*/ 3497591 w 12202113"/>
              <a:gd name="connsiteY231" fmla="*/ 2975018 h 3188466"/>
              <a:gd name="connsiteX232" fmla="*/ 3429352 w 12202113"/>
              <a:gd name="connsiteY232" fmla="*/ 2971090 h 3188466"/>
              <a:gd name="connsiteX233" fmla="*/ 3389938 w 12202113"/>
              <a:gd name="connsiteY233" fmla="*/ 2970884 h 3188466"/>
              <a:gd name="connsiteX234" fmla="*/ 3282344 w 12202113"/>
              <a:gd name="connsiteY234" fmla="*/ 2968084 h 3188466"/>
              <a:gd name="connsiteX235" fmla="*/ 3174624 w 12202113"/>
              <a:gd name="connsiteY235" fmla="*/ 2963576 h 3188466"/>
              <a:gd name="connsiteX236" fmla="*/ 3111077 w 12202113"/>
              <a:gd name="connsiteY236" fmla="*/ 2951285 h 3188466"/>
              <a:gd name="connsiteX237" fmla="*/ 3022501 w 12202113"/>
              <a:gd name="connsiteY237" fmla="*/ 2948619 h 3188466"/>
              <a:gd name="connsiteX238" fmla="*/ 3007714 w 12202113"/>
              <a:gd name="connsiteY238" fmla="*/ 2946762 h 3188466"/>
              <a:gd name="connsiteX239" fmla="*/ 2903098 w 12202113"/>
              <a:gd name="connsiteY239" fmla="*/ 2940576 h 3188466"/>
              <a:gd name="connsiteX240" fmla="*/ 2781591 w 12202113"/>
              <a:gd name="connsiteY240" fmla="*/ 2946394 h 3188466"/>
              <a:gd name="connsiteX241" fmla="*/ 2627942 w 12202113"/>
              <a:gd name="connsiteY241" fmla="*/ 2919996 h 3188466"/>
              <a:gd name="connsiteX242" fmla="*/ 2354959 w 12202113"/>
              <a:gd name="connsiteY242" fmla="*/ 2882080 h 3188466"/>
              <a:gd name="connsiteX243" fmla="*/ 2063184 w 12202113"/>
              <a:gd name="connsiteY243" fmla="*/ 2879109 h 3188466"/>
              <a:gd name="connsiteX244" fmla="*/ 1986946 w 12202113"/>
              <a:gd name="connsiteY244" fmla="*/ 2887619 h 3188466"/>
              <a:gd name="connsiteX245" fmla="*/ 1763479 w 12202113"/>
              <a:gd name="connsiteY245" fmla="*/ 2909077 h 3188466"/>
              <a:gd name="connsiteX246" fmla="*/ 1537980 w 12202113"/>
              <a:gd name="connsiteY246" fmla="*/ 2960398 h 3188466"/>
              <a:gd name="connsiteX247" fmla="*/ 1395229 w 12202113"/>
              <a:gd name="connsiteY247" fmla="*/ 2975625 h 3188466"/>
              <a:gd name="connsiteX248" fmla="*/ 1327834 w 12202113"/>
              <a:gd name="connsiteY248" fmla="*/ 2989485 h 3188466"/>
              <a:gd name="connsiteX249" fmla="*/ 1280757 w 12202113"/>
              <a:gd name="connsiteY249" fmla="*/ 2992959 h 3188466"/>
              <a:gd name="connsiteX250" fmla="*/ 1252582 w 12202113"/>
              <a:gd name="connsiteY250" fmla="*/ 2995877 h 3188466"/>
              <a:gd name="connsiteX251" fmla="*/ 1204670 w 12202113"/>
              <a:gd name="connsiteY251" fmla="*/ 3014826 h 3188466"/>
              <a:gd name="connsiteX252" fmla="*/ 1020457 w 12202113"/>
              <a:gd name="connsiteY252" fmla="*/ 3031603 h 3188466"/>
              <a:gd name="connsiteX253" fmla="*/ 843248 w 12202113"/>
              <a:gd name="connsiteY253" fmla="*/ 3026954 h 3188466"/>
              <a:gd name="connsiteX254" fmla="*/ 583517 w 12202113"/>
              <a:gd name="connsiteY254" fmla="*/ 3089095 h 3188466"/>
              <a:gd name="connsiteX255" fmla="*/ 556836 w 12202113"/>
              <a:gd name="connsiteY255" fmla="*/ 3094374 h 3188466"/>
              <a:gd name="connsiteX256" fmla="*/ 412089 w 12202113"/>
              <a:gd name="connsiteY256" fmla="*/ 3121334 h 3188466"/>
              <a:gd name="connsiteX257" fmla="*/ 83929 w 12202113"/>
              <a:gd name="connsiteY257" fmla="*/ 3150566 h 31884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</a:cxnLst>
            <a:rect l="l" t="t" r="r" b="b"/>
            <a:pathLst>
              <a:path w="12202113" h="3188466">
                <a:moveTo>
                  <a:pt x="0" y="3188466"/>
                </a:moveTo>
                <a:lnTo>
                  <a:pt x="10116" y="2657641"/>
                </a:lnTo>
                <a:lnTo>
                  <a:pt x="10116" y="0"/>
                </a:lnTo>
                <a:lnTo>
                  <a:pt x="12202113" y="0"/>
                </a:lnTo>
                <a:lnTo>
                  <a:pt x="12202113" y="2879832"/>
                </a:lnTo>
                <a:lnTo>
                  <a:pt x="12198167" y="2880360"/>
                </a:lnTo>
                <a:cubicBezTo>
                  <a:pt x="12163116" y="2884349"/>
                  <a:pt x="12143771" y="2884544"/>
                  <a:pt x="12122128" y="2887194"/>
                </a:cubicBezTo>
                <a:cubicBezTo>
                  <a:pt x="12087086" y="2893347"/>
                  <a:pt x="12050015" y="2907304"/>
                  <a:pt x="12028868" y="2911786"/>
                </a:cubicBezTo>
                <a:lnTo>
                  <a:pt x="11995238" y="2914090"/>
                </a:lnTo>
                <a:lnTo>
                  <a:pt x="11996460" y="2918442"/>
                </a:lnTo>
                <a:lnTo>
                  <a:pt x="11983968" y="2918762"/>
                </a:lnTo>
                <a:lnTo>
                  <a:pt x="11956084" y="2918868"/>
                </a:lnTo>
                <a:cubicBezTo>
                  <a:pt x="11938684" y="2919526"/>
                  <a:pt x="11890300" y="2918483"/>
                  <a:pt x="11872586" y="2920076"/>
                </a:cubicBezTo>
                <a:cubicBezTo>
                  <a:pt x="11867476" y="2924717"/>
                  <a:pt x="11859589" y="2927247"/>
                  <a:pt x="11849804" y="2928420"/>
                </a:cubicBezTo>
                <a:lnTo>
                  <a:pt x="11828254" y="2928551"/>
                </a:lnTo>
                <a:lnTo>
                  <a:pt x="11703277" y="2939735"/>
                </a:lnTo>
                <a:lnTo>
                  <a:pt x="11686094" y="2940570"/>
                </a:lnTo>
                <a:lnTo>
                  <a:pt x="11676788" y="2944321"/>
                </a:lnTo>
                <a:cubicBezTo>
                  <a:pt x="11669684" y="2945069"/>
                  <a:pt x="11649276" y="2944585"/>
                  <a:pt x="11643464" y="2945066"/>
                </a:cubicBezTo>
                <a:lnTo>
                  <a:pt x="11641922" y="2947200"/>
                </a:lnTo>
                <a:cubicBezTo>
                  <a:pt x="11623408" y="2950611"/>
                  <a:pt x="11553770" y="2961969"/>
                  <a:pt x="11532386" y="2965529"/>
                </a:cubicBezTo>
                <a:cubicBezTo>
                  <a:pt x="11528114" y="2962248"/>
                  <a:pt x="11518548" y="2967430"/>
                  <a:pt x="11513619" y="2968556"/>
                </a:cubicBezTo>
                <a:cubicBezTo>
                  <a:pt x="11512856" y="2966346"/>
                  <a:pt x="11500924" y="2965672"/>
                  <a:pt x="11497404" y="2967639"/>
                </a:cubicBezTo>
                <a:cubicBezTo>
                  <a:pt x="11413522" y="2978420"/>
                  <a:pt x="11455510" y="2956141"/>
                  <a:pt x="11407630" y="2970255"/>
                </a:cubicBezTo>
                <a:cubicBezTo>
                  <a:pt x="11399160" y="2971190"/>
                  <a:pt x="11392296" y="2970299"/>
                  <a:pt x="11386276" y="2968648"/>
                </a:cubicBezTo>
                <a:lnTo>
                  <a:pt x="11377296" y="2965257"/>
                </a:lnTo>
                <a:lnTo>
                  <a:pt x="11342536" y="2971666"/>
                </a:lnTo>
                <a:cubicBezTo>
                  <a:pt x="11325414" y="2973900"/>
                  <a:pt x="11307393" y="2975381"/>
                  <a:pt x="11288902" y="2976058"/>
                </a:cubicBezTo>
                <a:cubicBezTo>
                  <a:pt x="11284753" y="2971542"/>
                  <a:pt x="11270239" y="2977957"/>
                  <a:pt x="11263411" y="2979228"/>
                </a:cubicBezTo>
                <a:cubicBezTo>
                  <a:pt x="11263340" y="2976278"/>
                  <a:pt x="11248212" y="2974865"/>
                  <a:pt x="11242843" y="2977303"/>
                </a:cubicBezTo>
                <a:cubicBezTo>
                  <a:pt x="11130019" y="2987845"/>
                  <a:pt x="11193504" y="2960297"/>
                  <a:pt x="11125798" y="2976816"/>
                </a:cubicBezTo>
                <a:cubicBezTo>
                  <a:pt x="11114472" y="2977677"/>
                  <a:pt x="11105974" y="2976199"/>
                  <a:pt x="11098884" y="2973758"/>
                </a:cubicBezTo>
                <a:lnTo>
                  <a:pt x="11086128" y="2967663"/>
                </a:lnTo>
                <a:lnTo>
                  <a:pt x="11076132" y="2969836"/>
                </a:lnTo>
                <a:cubicBezTo>
                  <a:pt x="11038408" y="2970007"/>
                  <a:pt x="11027285" y="2963760"/>
                  <a:pt x="11005337" y="2970053"/>
                </a:cubicBezTo>
                <a:cubicBezTo>
                  <a:pt x="10972902" y="2956973"/>
                  <a:pt x="10983824" y="2968749"/>
                  <a:pt x="10959154" y="2970750"/>
                </a:cubicBezTo>
                <a:cubicBezTo>
                  <a:pt x="10939692" y="2973358"/>
                  <a:pt x="10975422" y="2978377"/>
                  <a:pt x="10956347" y="2979118"/>
                </a:cubicBezTo>
                <a:cubicBezTo>
                  <a:pt x="10935712" y="2975741"/>
                  <a:pt x="10936682" y="2986229"/>
                  <a:pt x="10915223" y="2982099"/>
                </a:cubicBezTo>
                <a:cubicBezTo>
                  <a:pt x="10920436" y="2974198"/>
                  <a:pt x="10872877" y="2983630"/>
                  <a:pt x="10871398" y="2976728"/>
                </a:cubicBezTo>
                <a:cubicBezTo>
                  <a:pt x="10853171" y="2986599"/>
                  <a:pt x="10844013" y="2974439"/>
                  <a:pt x="10819743" y="2977481"/>
                </a:cubicBezTo>
                <a:cubicBezTo>
                  <a:pt x="10808314" y="2981215"/>
                  <a:pt x="10800068" y="2981856"/>
                  <a:pt x="10788834" y="2977840"/>
                </a:cubicBezTo>
                <a:cubicBezTo>
                  <a:pt x="10736185" y="2996020"/>
                  <a:pt x="10756982" y="2978653"/>
                  <a:pt x="10707711" y="2985644"/>
                </a:cubicBezTo>
                <a:cubicBezTo>
                  <a:pt x="10665262" y="2992997"/>
                  <a:pt x="10617142" y="2997767"/>
                  <a:pt x="10576086" y="3015319"/>
                </a:cubicBezTo>
                <a:cubicBezTo>
                  <a:pt x="10568550" y="3020292"/>
                  <a:pt x="10550046" y="3022174"/>
                  <a:pt x="10534761" y="3019524"/>
                </a:cubicBezTo>
                <a:cubicBezTo>
                  <a:pt x="10532134" y="3019067"/>
                  <a:pt x="10529698" y="3018490"/>
                  <a:pt x="10527537" y="3017814"/>
                </a:cubicBezTo>
                <a:cubicBezTo>
                  <a:pt x="10492044" y="3020498"/>
                  <a:pt x="10362224" y="3032491"/>
                  <a:pt x="10321799" y="3035635"/>
                </a:cubicBezTo>
                <a:cubicBezTo>
                  <a:pt x="10318526" y="3029246"/>
                  <a:pt x="10298084" y="3040774"/>
                  <a:pt x="10284989" y="3036679"/>
                </a:cubicBezTo>
                <a:cubicBezTo>
                  <a:pt x="10275610" y="3033085"/>
                  <a:pt x="10267220" y="3035744"/>
                  <a:pt x="10257423" y="3036027"/>
                </a:cubicBezTo>
                <a:cubicBezTo>
                  <a:pt x="10244517" y="3033202"/>
                  <a:pt x="10202424" y="3038304"/>
                  <a:pt x="10191450" y="3041963"/>
                </a:cubicBezTo>
                <a:cubicBezTo>
                  <a:pt x="10165225" y="3054679"/>
                  <a:pt x="10105634" y="3045236"/>
                  <a:pt x="10083845" y="3054978"/>
                </a:cubicBezTo>
                <a:cubicBezTo>
                  <a:pt x="10075939" y="3056408"/>
                  <a:pt x="10068203" y="3056986"/>
                  <a:pt x="10060611" y="3057035"/>
                </a:cubicBezTo>
                <a:lnTo>
                  <a:pt x="10039363" y="3055961"/>
                </a:lnTo>
                <a:lnTo>
                  <a:pt x="10033322" y="3053238"/>
                </a:lnTo>
                <a:lnTo>
                  <a:pt x="10020337" y="3053912"/>
                </a:lnTo>
                <a:lnTo>
                  <a:pt x="10016616" y="3053498"/>
                </a:lnTo>
                <a:cubicBezTo>
                  <a:pt x="10009508" y="3052695"/>
                  <a:pt x="10002492" y="3051995"/>
                  <a:pt x="9995549" y="3051719"/>
                </a:cubicBezTo>
                <a:cubicBezTo>
                  <a:pt x="10004680" y="3065377"/>
                  <a:pt x="9937988" y="3051618"/>
                  <a:pt x="9957212" y="3062663"/>
                </a:cubicBezTo>
                <a:cubicBezTo>
                  <a:pt x="9920646" y="3063519"/>
                  <a:pt x="9948538" y="3073806"/>
                  <a:pt x="9904584" y="3063999"/>
                </a:cubicBezTo>
                <a:cubicBezTo>
                  <a:pt x="9847813" y="3075166"/>
                  <a:pt x="9758323" y="3071010"/>
                  <a:pt x="9713857" y="3087955"/>
                </a:cubicBezTo>
                <a:cubicBezTo>
                  <a:pt x="9719380" y="3081485"/>
                  <a:pt x="9695453" y="3076466"/>
                  <a:pt x="9678879" y="3079676"/>
                </a:cubicBezTo>
                <a:cubicBezTo>
                  <a:pt x="9698255" y="3054291"/>
                  <a:pt x="9613348" y="3102551"/>
                  <a:pt x="9598760" y="3085228"/>
                </a:cubicBezTo>
                <a:cubicBezTo>
                  <a:pt x="9598041" y="3101310"/>
                  <a:pt x="9523758" y="3128579"/>
                  <a:pt x="9488796" y="3115384"/>
                </a:cubicBezTo>
                <a:cubicBezTo>
                  <a:pt x="9435532" y="3118605"/>
                  <a:pt x="9397815" y="3131898"/>
                  <a:pt x="9341972" y="3126583"/>
                </a:cubicBezTo>
                <a:cubicBezTo>
                  <a:pt x="9340239" y="3128735"/>
                  <a:pt x="9337399" y="3130536"/>
                  <a:pt x="9333795" y="3132083"/>
                </a:cubicBezTo>
                <a:lnTo>
                  <a:pt x="9321736" y="3135834"/>
                </a:lnTo>
                <a:lnTo>
                  <a:pt x="9319405" y="3135561"/>
                </a:lnTo>
                <a:cubicBezTo>
                  <a:pt x="9310247" y="3135512"/>
                  <a:pt x="9305558" y="3136419"/>
                  <a:pt x="9302847" y="3137746"/>
                </a:cubicBezTo>
                <a:lnTo>
                  <a:pt x="9300930" y="3139687"/>
                </a:lnTo>
                <a:lnTo>
                  <a:pt x="9290106" y="3141645"/>
                </a:lnTo>
                <a:lnTo>
                  <a:pt x="9270220" y="3146737"/>
                </a:lnTo>
                <a:lnTo>
                  <a:pt x="9265150" y="3146531"/>
                </a:lnTo>
                <a:lnTo>
                  <a:pt x="9233057" y="3152408"/>
                </a:lnTo>
                <a:lnTo>
                  <a:pt x="9231974" y="3151938"/>
                </a:lnTo>
                <a:cubicBezTo>
                  <a:pt x="9228816" y="3151020"/>
                  <a:pt x="9225099" y="3150595"/>
                  <a:pt x="9220130" y="3151189"/>
                </a:cubicBezTo>
                <a:cubicBezTo>
                  <a:pt x="9218372" y="3142213"/>
                  <a:pt x="9213458" y="3148467"/>
                  <a:pt x="9198955" y="3151015"/>
                </a:cubicBezTo>
                <a:cubicBezTo>
                  <a:pt x="9192986" y="3137641"/>
                  <a:pt x="9157451" y="3149750"/>
                  <a:pt x="9142196" y="3143802"/>
                </a:cubicBezTo>
                <a:cubicBezTo>
                  <a:pt x="9131673" y="3145976"/>
                  <a:pt x="9120437" y="3148030"/>
                  <a:pt x="9108665" y="3149868"/>
                </a:cubicBezTo>
                <a:lnTo>
                  <a:pt x="9014086" y="3150791"/>
                </a:lnTo>
                <a:lnTo>
                  <a:pt x="8915037" y="3140020"/>
                </a:lnTo>
                <a:cubicBezTo>
                  <a:pt x="8878400" y="3139785"/>
                  <a:pt x="8846675" y="3135786"/>
                  <a:pt x="8815667" y="3138606"/>
                </a:cubicBezTo>
                <a:cubicBezTo>
                  <a:pt x="8803071" y="3135495"/>
                  <a:pt x="8791199" y="3134238"/>
                  <a:pt x="8779688" y="3138895"/>
                </a:cubicBezTo>
                <a:cubicBezTo>
                  <a:pt x="8745498" y="3137342"/>
                  <a:pt x="8737221" y="3130691"/>
                  <a:pt x="8715556" y="3135878"/>
                </a:cubicBezTo>
                <a:cubicBezTo>
                  <a:pt x="8696347" y="3125121"/>
                  <a:pt x="8695210" y="3129227"/>
                  <a:pt x="8686183" y="3132307"/>
                </a:cubicBezTo>
                <a:lnTo>
                  <a:pt x="8684895" y="3132527"/>
                </a:lnTo>
                <a:lnTo>
                  <a:pt x="8682270" y="3130989"/>
                </a:lnTo>
                <a:lnTo>
                  <a:pt x="8676836" y="3130278"/>
                </a:lnTo>
                <a:lnTo>
                  <a:pt x="8662002" y="3130735"/>
                </a:lnTo>
                <a:lnTo>
                  <a:pt x="8656423" y="3131304"/>
                </a:lnTo>
                <a:cubicBezTo>
                  <a:pt x="8652581" y="3131550"/>
                  <a:pt x="8650028" y="3131521"/>
                  <a:pt x="8648261" y="3131294"/>
                </a:cubicBezTo>
                <a:lnTo>
                  <a:pt x="8648057" y="3131167"/>
                </a:lnTo>
                <a:lnTo>
                  <a:pt x="8640412" y="3131403"/>
                </a:lnTo>
                <a:cubicBezTo>
                  <a:pt x="8627510" y="3132092"/>
                  <a:pt x="8614954" y="3133035"/>
                  <a:pt x="8603003" y="3134155"/>
                </a:cubicBezTo>
                <a:cubicBezTo>
                  <a:pt x="8592897" y="3127095"/>
                  <a:pt x="8548738" y="3135435"/>
                  <a:pt x="8553571" y="3122125"/>
                </a:cubicBezTo>
                <a:cubicBezTo>
                  <a:pt x="8537450" y="3123243"/>
                  <a:pt x="8527699" y="3128769"/>
                  <a:pt x="8533128" y="3120039"/>
                </a:cubicBezTo>
                <a:cubicBezTo>
                  <a:pt x="8527821" y="3120156"/>
                  <a:pt x="8524551" y="3119414"/>
                  <a:pt x="8522209" y="3118252"/>
                </a:cubicBezTo>
                <a:lnTo>
                  <a:pt x="8521532" y="3117705"/>
                </a:lnTo>
                <a:lnTo>
                  <a:pt x="8485667" y="3120406"/>
                </a:lnTo>
                <a:lnTo>
                  <a:pt x="8480905" y="3119749"/>
                </a:lnTo>
                <a:lnTo>
                  <a:pt x="8457530" y="3122810"/>
                </a:lnTo>
                <a:lnTo>
                  <a:pt x="8445451" y="3123697"/>
                </a:lnTo>
                <a:lnTo>
                  <a:pt x="8442039" y="3125378"/>
                </a:lnTo>
                <a:cubicBezTo>
                  <a:pt x="8438355" y="3126399"/>
                  <a:pt x="8433075" y="3126839"/>
                  <a:pt x="8424215" y="3125963"/>
                </a:cubicBezTo>
                <a:lnTo>
                  <a:pt x="8422165" y="3125491"/>
                </a:lnTo>
                <a:lnTo>
                  <a:pt x="8407465" y="3127979"/>
                </a:lnTo>
                <a:cubicBezTo>
                  <a:pt x="8402731" y="3129129"/>
                  <a:pt x="8398540" y="3130592"/>
                  <a:pt x="8395146" y="3132488"/>
                </a:cubicBezTo>
                <a:cubicBezTo>
                  <a:pt x="8345093" y="3122354"/>
                  <a:pt x="8297866" y="3131626"/>
                  <a:pt x="8243538" y="3129873"/>
                </a:cubicBezTo>
                <a:cubicBezTo>
                  <a:pt x="8220052" y="3114107"/>
                  <a:pt x="8126172" y="3133411"/>
                  <a:pt x="8112685" y="3148698"/>
                </a:cubicBezTo>
                <a:cubicBezTo>
                  <a:pt x="8112380" y="3135302"/>
                  <a:pt x="8044302" y="3153542"/>
                  <a:pt x="8026741" y="3154015"/>
                </a:cubicBezTo>
                <a:cubicBezTo>
                  <a:pt x="8020887" y="3154173"/>
                  <a:pt x="8020646" y="3152357"/>
                  <a:pt x="8030400" y="3146736"/>
                </a:cubicBezTo>
                <a:cubicBezTo>
                  <a:pt x="8011739" y="3148301"/>
                  <a:pt x="7992477" y="3141339"/>
                  <a:pt x="8002987" y="3135663"/>
                </a:cubicBezTo>
                <a:cubicBezTo>
                  <a:pt x="7946297" y="3147811"/>
                  <a:pt x="7862627" y="3135732"/>
                  <a:pt x="7798568" y="3141249"/>
                </a:cubicBezTo>
                <a:cubicBezTo>
                  <a:pt x="7763645" y="3127901"/>
                  <a:pt x="7782577" y="3140251"/>
                  <a:pt x="7746353" y="3137755"/>
                </a:cubicBezTo>
                <a:cubicBezTo>
                  <a:pt x="7756261" y="3150042"/>
                  <a:pt x="7702377" y="3130861"/>
                  <a:pt x="7700395" y="3144729"/>
                </a:cubicBezTo>
                <a:cubicBezTo>
                  <a:pt x="7693866" y="3143835"/>
                  <a:pt x="7687603" y="3142532"/>
                  <a:pt x="7681335" y="3141120"/>
                </a:cubicBezTo>
                <a:lnTo>
                  <a:pt x="7678044" y="3140387"/>
                </a:lnTo>
                <a:lnTo>
                  <a:pt x="7664890" y="3139855"/>
                </a:lnTo>
                <a:lnTo>
                  <a:pt x="7661183" y="3136706"/>
                </a:lnTo>
                <a:lnTo>
                  <a:pt x="7641383" y="3133755"/>
                </a:lnTo>
                <a:cubicBezTo>
                  <a:pt x="7633967" y="3133115"/>
                  <a:pt x="7625987" y="3132967"/>
                  <a:pt x="7617169" y="3133614"/>
                </a:cubicBezTo>
                <a:cubicBezTo>
                  <a:pt x="7595475" y="3139109"/>
                  <a:pt x="7561695" y="3132374"/>
                  <a:pt x="7531143" y="3132781"/>
                </a:cubicBezTo>
                <a:lnTo>
                  <a:pt x="7517113" y="3134483"/>
                </a:lnTo>
                <a:lnTo>
                  <a:pt x="7471320" y="3131645"/>
                </a:lnTo>
                <a:cubicBezTo>
                  <a:pt x="7458285" y="3131095"/>
                  <a:pt x="7444756" y="3130805"/>
                  <a:pt x="7430512" y="3131007"/>
                </a:cubicBezTo>
                <a:lnTo>
                  <a:pt x="7404071" y="3132361"/>
                </a:lnTo>
                <a:lnTo>
                  <a:pt x="7397140" y="3131239"/>
                </a:lnTo>
                <a:cubicBezTo>
                  <a:pt x="7385068" y="3131364"/>
                  <a:pt x="7369091" y="3135313"/>
                  <a:pt x="7370514" y="3130516"/>
                </a:cubicBezTo>
                <a:lnTo>
                  <a:pt x="7356953" y="3132179"/>
                </a:lnTo>
                <a:lnTo>
                  <a:pt x="7343567" y="3128350"/>
                </a:lnTo>
                <a:cubicBezTo>
                  <a:pt x="7342101" y="3127461"/>
                  <a:pt x="7340998" y="3126514"/>
                  <a:pt x="7340295" y="3125545"/>
                </a:cubicBezTo>
                <a:lnTo>
                  <a:pt x="7321348" y="3126804"/>
                </a:lnTo>
                <a:lnTo>
                  <a:pt x="7305815" y="3124063"/>
                </a:lnTo>
                <a:lnTo>
                  <a:pt x="7292274" y="3125855"/>
                </a:lnTo>
                <a:lnTo>
                  <a:pt x="7286654" y="3125451"/>
                </a:lnTo>
                <a:lnTo>
                  <a:pt x="7272685" y="3124094"/>
                </a:lnTo>
                <a:cubicBezTo>
                  <a:pt x="7265523" y="3123143"/>
                  <a:pt x="7257508" y="3121997"/>
                  <a:pt x="7248584" y="3121080"/>
                </a:cubicBezTo>
                <a:lnTo>
                  <a:pt x="7241065" y="3120661"/>
                </a:lnTo>
                <a:lnTo>
                  <a:pt x="7224696" y="3116051"/>
                </a:lnTo>
                <a:cubicBezTo>
                  <a:pt x="7212786" y="3112566"/>
                  <a:pt x="7203412" y="3110217"/>
                  <a:pt x="7193009" y="3112108"/>
                </a:cubicBezTo>
                <a:cubicBezTo>
                  <a:pt x="7175276" y="3107606"/>
                  <a:pt x="7162888" y="3094987"/>
                  <a:pt x="7137220" y="3098354"/>
                </a:cubicBezTo>
                <a:cubicBezTo>
                  <a:pt x="7145010" y="3092637"/>
                  <a:pt x="7108715" y="3097662"/>
                  <a:pt x="7104427" y="3091790"/>
                </a:cubicBezTo>
                <a:cubicBezTo>
                  <a:pt x="7102447" y="3087061"/>
                  <a:pt x="7090976" y="3087484"/>
                  <a:pt x="7082240" y="3085740"/>
                </a:cubicBezTo>
                <a:cubicBezTo>
                  <a:pt x="7076014" y="3080911"/>
                  <a:pt x="7032058" y="3076501"/>
                  <a:pt x="7016754" y="3077196"/>
                </a:cubicBezTo>
                <a:cubicBezTo>
                  <a:pt x="6973620" y="3082001"/>
                  <a:pt x="6938923" y="3062558"/>
                  <a:pt x="6904436" y="3065900"/>
                </a:cubicBezTo>
                <a:cubicBezTo>
                  <a:pt x="6895406" y="3065445"/>
                  <a:pt x="6887919" y="3064350"/>
                  <a:pt x="6881434" y="3062865"/>
                </a:cubicBezTo>
                <a:lnTo>
                  <a:pt x="6865273" y="3057749"/>
                </a:lnTo>
                <a:cubicBezTo>
                  <a:pt x="6865072" y="3056626"/>
                  <a:pt x="6864871" y="3055502"/>
                  <a:pt x="6864671" y="3054378"/>
                </a:cubicBezTo>
                <a:lnTo>
                  <a:pt x="6852599" y="3052306"/>
                </a:lnTo>
                <a:lnTo>
                  <a:pt x="6850143" y="3051232"/>
                </a:lnTo>
                <a:cubicBezTo>
                  <a:pt x="6845470" y="3049168"/>
                  <a:pt x="6840704" y="3047206"/>
                  <a:pt x="6835301" y="3045593"/>
                </a:cubicBezTo>
                <a:cubicBezTo>
                  <a:pt x="6820447" y="3058242"/>
                  <a:pt x="6786888" y="3033956"/>
                  <a:pt x="6784871" y="3046562"/>
                </a:cubicBezTo>
                <a:cubicBezTo>
                  <a:pt x="6752593" y="3039899"/>
                  <a:pt x="6759140" y="3053646"/>
                  <a:pt x="6738245" y="3037055"/>
                </a:cubicBezTo>
                <a:cubicBezTo>
                  <a:pt x="6671880" y="3034501"/>
                  <a:pt x="6603220" y="3013245"/>
                  <a:pt x="6537703" y="3017736"/>
                </a:cubicBezTo>
                <a:cubicBezTo>
                  <a:pt x="6553051" y="3013722"/>
                  <a:pt x="6541149" y="3004943"/>
                  <a:pt x="6521858" y="3004158"/>
                </a:cubicBezTo>
                <a:cubicBezTo>
                  <a:pt x="6580141" y="2987944"/>
                  <a:pt x="6428765" y="3009117"/>
                  <a:pt x="6445069" y="2992470"/>
                </a:cubicBezTo>
                <a:cubicBezTo>
                  <a:pt x="6417897" y="3005060"/>
                  <a:pt x="6310156" y="3011743"/>
                  <a:pt x="6302447" y="2994274"/>
                </a:cubicBezTo>
                <a:cubicBezTo>
                  <a:pt x="6252173" y="2986131"/>
                  <a:pt x="6198382" y="2989085"/>
                  <a:pt x="6160029" y="2973666"/>
                </a:cubicBezTo>
                <a:cubicBezTo>
                  <a:pt x="6155014" y="2975022"/>
                  <a:pt x="6149642" y="2975878"/>
                  <a:pt x="6144046" y="2976380"/>
                </a:cubicBezTo>
                <a:lnTo>
                  <a:pt x="6127670" y="2976929"/>
                </a:lnTo>
                <a:lnTo>
                  <a:pt x="6126155" y="2976245"/>
                </a:lnTo>
                <a:cubicBezTo>
                  <a:pt x="6118509" y="2974369"/>
                  <a:pt x="6113052" y="2974144"/>
                  <a:pt x="6108575" y="2974651"/>
                </a:cubicBezTo>
                <a:lnTo>
                  <a:pt x="6103746" y="2975803"/>
                </a:lnTo>
                <a:lnTo>
                  <a:pt x="6091377" y="2975180"/>
                </a:lnTo>
                <a:lnTo>
                  <a:pt x="6066183" y="2975222"/>
                </a:lnTo>
                <a:lnTo>
                  <a:pt x="6063287" y="2974353"/>
                </a:lnTo>
                <a:lnTo>
                  <a:pt x="6054813" y="2974911"/>
                </a:lnTo>
                <a:lnTo>
                  <a:pt x="6050809" y="2973985"/>
                </a:lnTo>
                <a:lnTo>
                  <a:pt x="6013979" y="2974553"/>
                </a:lnTo>
                <a:cubicBezTo>
                  <a:pt x="6013918" y="2974361"/>
                  <a:pt x="6013860" y="2974167"/>
                  <a:pt x="6013800" y="2973973"/>
                </a:cubicBezTo>
                <a:cubicBezTo>
                  <a:pt x="6012565" y="2972689"/>
                  <a:pt x="6010070" y="2971765"/>
                  <a:pt x="6004866" y="2971570"/>
                </a:cubicBezTo>
                <a:cubicBezTo>
                  <a:pt x="6017706" y="2963268"/>
                  <a:pt x="6003515" y="2968156"/>
                  <a:pt x="5987036" y="2968315"/>
                </a:cubicBezTo>
                <a:cubicBezTo>
                  <a:pt x="6003302" y="2955458"/>
                  <a:pt x="5953573" y="2961108"/>
                  <a:pt x="5950027" y="2953546"/>
                </a:cubicBezTo>
                <a:cubicBezTo>
                  <a:pt x="5937559" y="2953953"/>
                  <a:pt x="5924668" y="2954151"/>
                  <a:pt x="5911668" y="2954074"/>
                </a:cubicBezTo>
                <a:lnTo>
                  <a:pt x="5904110" y="2953861"/>
                </a:lnTo>
                <a:cubicBezTo>
                  <a:pt x="5904082" y="2953815"/>
                  <a:pt x="5904053" y="2953769"/>
                  <a:pt x="5904026" y="2953724"/>
                </a:cubicBezTo>
                <a:cubicBezTo>
                  <a:pt x="5902528" y="2953395"/>
                  <a:pt x="5900097" y="2953219"/>
                  <a:pt x="5896189" y="2953236"/>
                </a:cubicBezTo>
                <a:lnTo>
                  <a:pt x="5890331" y="2953471"/>
                </a:lnTo>
                <a:lnTo>
                  <a:pt x="5875672" y="2953056"/>
                </a:lnTo>
                <a:lnTo>
                  <a:pt x="5871070" y="2952035"/>
                </a:lnTo>
                <a:lnTo>
                  <a:pt x="5869888" y="2950364"/>
                </a:lnTo>
                <a:lnTo>
                  <a:pt x="5868461" y="2950506"/>
                </a:lnTo>
                <a:cubicBezTo>
                  <a:pt x="5857092" y="2953019"/>
                  <a:pt x="5852416" y="2957005"/>
                  <a:pt x="5843343" y="2945262"/>
                </a:cubicBezTo>
                <a:cubicBezTo>
                  <a:pt x="5817989" y="2949116"/>
                  <a:pt x="5815840" y="2942065"/>
                  <a:pt x="5784331" y="2938531"/>
                </a:cubicBezTo>
                <a:cubicBezTo>
                  <a:pt x="5769202" y="2942455"/>
                  <a:pt x="5758885" y="2940521"/>
                  <a:pt x="5749498" y="2936713"/>
                </a:cubicBezTo>
                <a:cubicBezTo>
                  <a:pt x="5717228" y="2937683"/>
                  <a:pt x="5690227" y="2931877"/>
                  <a:pt x="5655214" y="2929503"/>
                </a:cubicBezTo>
                <a:cubicBezTo>
                  <a:pt x="5614827" y="2933899"/>
                  <a:pt x="5598877" y="2923069"/>
                  <a:pt x="5561446" y="2920575"/>
                </a:cubicBezTo>
                <a:cubicBezTo>
                  <a:pt x="5525084" y="2929276"/>
                  <a:pt x="5537471" y="2911136"/>
                  <a:pt x="5519456" y="2906631"/>
                </a:cubicBezTo>
                <a:lnTo>
                  <a:pt x="5514099" y="2906097"/>
                </a:lnTo>
                <a:lnTo>
                  <a:pt x="5499273" y="2907057"/>
                </a:lnTo>
                <a:lnTo>
                  <a:pt x="5493664" y="2907817"/>
                </a:lnTo>
                <a:cubicBezTo>
                  <a:pt x="5489815" y="2908191"/>
                  <a:pt x="5487270" y="2908250"/>
                  <a:pt x="5485530" y="2908080"/>
                </a:cubicBezTo>
                <a:lnTo>
                  <a:pt x="5485337" y="2907959"/>
                </a:lnTo>
                <a:lnTo>
                  <a:pt x="5477696" y="2908455"/>
                </a:lnTo>
                <a:cubicBezTo>
                  <a:pt x="5464775" y="2909581"/>
                  <a:pt x="5452182" y="2910951"/>
                  <a:pt x="5440170" y="2912482"/>
                </a:cubicBezTo>
                <a:cubicBezTo>
                  <a:pt x="5430698" y="2905718"/>
                  <a:pt x="5385970" y="2915593"/>
                  <a:pt x="5391911" y="2902040"/>
                </a:cubicBezTo>
                <a:cubicBezTo>
                  <a:pt x="5375744" y="2903707"/>
                  <a:pt x="5365560" y="2909594"/>
                  <a:pt x="5371708" y="2900629"/>
                </a:cubicBezTo>
                <a:cubicBezTo>
                  <a:pt x="5366408" y="2900926"/>
                  <a:pt x="5363213" y="2900288"/>
                  <a:pt x="5360976" y="2899197"/>
                </a:cubicBezTo>
                <a:lnTo>
                  <a:pt x="5360345" y="2898671"/>
                </a:lnTo>
                <a:lnTo>
                  <a:pt x="5324367" y="2902593"/>
                </a:lnTo>
                <a:lnTo>
                  <a:pt x="5319673" y="2902094"/>
                </a:lnTo>
                <a:lnTo>
                  <a:pt x="5296114" y="2905958"/>
                </a:lnTo>
                <a:lnTo>
                  <a:pt x="5283999" y="2907258"/>
                </a:lnTo>
                <a:lnTo>
                  <a:pt x="5280460" y="2909063"/>
                </a:lnTo>
                <a:cubicBezTo>
                  <a:pt x="5276699" y="2910214"/>
                  <a:pt x="5271395" y="2910834"/>
                  <a:pt x="5262637" y="2910250"/>
                </a:cubicBezTo>
                <a:lnTo>
                  <a:pt x="5260635" y="2909845"/>
                </a:lnTo>
                <a:lnTo>
                  <a:pt x="5245770" y="2912842"/>
                </a:lnTo>
                <a:cubicBezTo>
                  <a:pt x="5240955" y="2914159"/>
                  <a:pt x="5236652" y="2915770"/>
                  <a:pt x="5233108" y="2917794"/>
                </a:cubicBezTo>
                <a:cubicBezTo>
                  <a:pt x="5184071" y="2909280"/>
                  <a:pt x="5136210" y="2920197"/>
                  <a:pt x="5082201" y="2920260"/>
                </a:cubicBezTo>
                <a:lnTo>
                  <a:pt x="4939211" y="2931760"/>
                </a:lnTo>
                <a:cubicBezTo>
                  <a:pt x="4920477" y="2933960"/>
                  <a:pt x="4783353" y="2943291"/>
                  <a:pt x="4794309" y="2937227"/>
                </a:cubicBezTo>
                <a:cubicBezTo>
                  <a:pt x="4736776" y="2951353"/>
                  <a:pt x="4701995" y="2938961"/>
                  <a:pt x="4637676" y="2946666"/>
                </a:cubicBezTo>
                <a:cubicBezTo>
                  <a:pt x="4603987" y="2934412"/>
                  <a:pt x="4621816" y="2946201"/>
                  <a:pt x="4585922" y="2944906"/>
                </a:cubicBezTo>
                <a:cubicBezTo>
                  <a:pt x="4594760" y="2956935"/>
                  <a:pt x="4542663" y="2939450"/>
                  <a:pt x="4539516" y="2953466"/>
                </a:cubicBezTo>
                <a:cubicBezTo>
                  <a:pt x="4533082" y="2952789"/>
                  <a:pt x="4526953" y="2951687"/>
                  <a:pt x="4520819" y="2950477"/>
                </a:cubicBezTo>
                <a:lnTo>
                  <a:pt x="4517604" y="2949852"/>
                </a:lnTo>
                <a:lnTo>
                  <a:pt x="4504537" y="2949759"/>
                </a:lnTo>
                <a:lnTo>
                  <a:pt x="4501104" y="2946715"/>
                </a:lnTo>
                <a:lnTo>
                  <a:pt x="4342695" y="2951638"/>
                </a:lnTo>
                <a:cubicBezTo>
                  <a:pt x="4328954" y="2954609"/>
                  <a:pt x="4284038" y="2957184"/>
                  <a:pt x="4274096" y="2953640"/>
                </a:cubicBezTo>
                <a:cubicBezTo>
                  <a:pt x="4264434" y="2953346"/>
                  <a:pt x="4254047" y="2955481"/>
                  <a:pt x="4248170" y="2951384"/>
                </a:cubicBezTo>
                <a:lnTo>
                  <a:pt x="4147924" y="2945945"/>
                </a:lnTo>
                <a:cubicBezTo>
                  <a:pt x="4131656" y="2952619"/>
                  <a:pt x="4104816" y="2942907"/>
                  <a:pt x="4061825" y="2944206"/>
                </a:cubicBezTo>
                <a:cubicBezTo>
                  <a:pt x="4044045" y="2951860"/>
                  <a:pt x="4032845" y="2944993"/>
                  <a:pt x="3998557" y="2955821"/>
                </a:cubicBezTo>
                <a:cubicBezTo>
                  <a:pt x="3997072" y="2955023"/>
                  <a:pt x="3995237" y="2954313"/>
                  <a:pt x="3993107" y="2953708"/>
                </a:cubicBezTo>
                <a:cubicBezTo>
                  <a:pt x="3980729" y="2950196"/>
                  <a:pt x="3961302" y="2950972"/>
                  <a:pt x="3949713" y="2955441"/>
                </a:cubicBezTo>
                <a:cubicBezTo>
                  <a:pt x="3894925" y="2970367"/>
                  <a:pt x="3844508" y="2972262"/>
                  <a:pt x="3797284" y="2977037"/>
                </a:cubicBezTo>
                <a:cubicBezTo>
                  <a:pt x="3743822" y="2981057"/>
                  <a:pt x="3778974" y="2965129"/>
                  <a:pt x="3712498" y="2979996"/>
                </a:cubicBezTo>
                <a:cubicBezTo>
                  <a:pt x="3705202" y="2975373"/>
                  <a:pt x="3696720" y="2975524"/>
                  <a:pt x="3682471" y="2978543"/>
                </a:cubicBezTo>
                <a:cubicBezTo>
                  <a:pt x="3656488" y="2980127"/>
                  <a:pt x="3658300" y="2967587"/>
                  <a:pt x="3632163" y="2976264"/>
                </a:cubicBezTo>
                <a:cubicBezTo>
                  <a:pt x="3636766" y="2969363"/>
                  <a:pt x="3582819" y="2975892"/>
                  <a:pt x="3594728" y="2968398"/>
                </a:cubicBezTo>
                <a:cubicBezTo>
                  <a:pt x="3577705" y="2963064"/>
                  <a:pt x="3569481" y="2973476"/>
                  <a:pt x="3552594" y="2968934"/>
                </a:cubicBezTo>
                <a:cubicBezTo>
                  <a:pt x="3533613" y="2968552"/>
                  <a:pt x="3563577" y="2975594"/>
                  <a:pt x="3542589" y="2977031"/>
                </a:cubicBezTo>
                <a:cubicBezTo>
                  <a:pt x="3517131" y="2977564"/>
                  <a:pt x="3517346" y="2989828"/>
                  <a:pt x="3497591" y="2975018"/>
                </a:cubicBezTo>
                <a:lnTo>
                  <a:pt x="3429352" y="2971090"/>
                </a:lnTo>
                <a:cubicBezTo>
                  <a:pt x="3414141" y="2975624"/>
                  <a:pt x="3401904" y="2974195"/>
                  <a:pt x="3389938" y="2970884"/>
                </a:cubicBezTo>
                <a:cubicBezTo>
                  <a:pt x="3354504" y="2973297"/>
                  <a:pt x="3322178" y="2968827"/>
                  <a:pt x="3282344" y="2968084"/>
                </a:cubicBezTo>
                <a:cubicBezTo>
                  <a:pt x="3239277" y="2974224"/>
                  <a:pt x="3217192" y="2964327"/>
                  <a:pt x="3174624" y="2963576"/>
                </a:cubicBezTo>
                <a:cubicBezTo>
                  <a:pt x="3132504" y="2975210"/>
                  <a:pt x="3146911" y="2949576"/>
                  <a:pt x="3111077" y="2951285"/>
                </a:cubicBezTo>
                <a:cubicBezTo>
                  <a:pt x="3052732" y="2962418"/>
                  <a:pt x="3112543" y="2942881"/>
                  <a:pt x="3022501" y="2948619"/>
                </a:cubicBezTo>
                <a:cubicBezTo>
                  <a:pt x="3017399" y="2950352"/>
                  <a:pt x="3006521" y="2948989"/>
                  <a:pt x="3007714" y="2946762"/>
                </a:cubicBezTo>
                <a:cubicBezTo>
                  <a:pt x="2987987" y="2948105"/>
                  <a:pt x="2931270" y="2937206"/>
                  <a:pt x="2903098" y="2940576"/>
                </a:cubicBezTo>
                <a:cubicBezTo>
                  <a:pt x="2848155" y="2935894"/>
                  <a:pt x="2821430" y="2947095"/>
                  <a:pt x="2781591" y="2946394"/>
                </a:cubicBezTo>
                <a:cubicBezTo>
                  <a:pt x="2735559" y="2940279"/>
                  <a:pt x="2708563" y="2934146"/>
                  <a:pt x="2627942" y="2919996"/>
                </a:cubicBezTo>
                <a:lnTo>
                  <a:pt x="2354959" y="2882080"/>
                </a:lnTo>
                <a:cubicBezTo>
                  <a:pt x="2252426" y="2847776"/>
                  <a:pt x="2124519" y="2878188"/>
                  <a:pt x="2063184" y="2879109"/>
                </a:cubicBezTo>
                <a:cubicBezTo>
                  <a:pt x="2038620" y="2892844"/>
                  <a:pt x="2017217" y="2880735"/>
                  <a:pt x="1986946" y="2887619"/>
                </a:cubicBezTo>
                <a:cubicBezTo>
                  <a:pt x="1919067" y="2894646"/>
                  <a:pt x="1852404" y="2912737"/>
                  <a:pt x="1763479" y="2909077"/>
                </a:cubicBezTo>
                <a:cubicBezTo>
                  <a:pt x="1726097" y="2949538"/>
                  <a:pt x="1621108" y="2933327"/>
                  <a:pt x="1537980" y="2960398"/>
                </a:cubicBezTo>
                <a:cubicBezTo>
                  <a:pt x="1489205" y="2967965"/>
                  <a:pt x="1410921" y="2954082"/>
                  <a:pt x="1395229" y="2975625"/>
                </a:cubicBezTo>
                <a:cubicBezTo>
                  <a:pt x="1371975" y="2964548"/>
                  <a:pt x="1352259" y="2986116"/>
                  <a:pt x="1327834" y="2989485"/>
                </a:cubicBezTo>
                <a:cubicBezTo>
                  <a:pt x="1307734" y="2982782"/>
                  <a:pt x="1298456" y="2990289"/>
                  <a:pt x="1280757" y="2992959"/>
                </a:cubicBezTo>
                <a:cubicBezTo>
                  <a:pt x="1272383" y="2988567"/>
                  <a:pt x="1257337" y="2989790"/>
                  <a:pt x="1252582" y="2995877"/>
                </a:cubicBezTo>
                <a:cubicBezTo>
                  <a:pt x="1260705" y="3008688"/>
                  <a:pt x="1207969" y="3005420"/>
                  <a:pt x="1204670" y="3014826"/>
                </a:cubicBezTo>
                <a:cubicBezTo>
                  <a:pt x="1174431" y="3018683"/>
                  <a:pt x="1041848" y="3015513"/>
                  <a:pt x="1020457" y="3031603"/>
                </a:cubicBezTo>
                <a:cubicBezTo>
                  <a:pt x="959520" y="3042500"/>
                  <a:pt x="869308" y="3024872"/>
                  <a:pt x="843248" y="3026954"/>
                </a:cubicBezTo>
                <a:cubicBezTo>
                  <a:pt x="815646" y="3001836"/>
                  <a:pt x="694189" y="3080490"/>
                  <a:pt x="583517" y="3089095"/>
                </a:cubicBezTo>
                <a:cubicBezTo>
                  <a:pt x="568425" y="3087467"/>
                  <a:pt x="560448" y="3088013"/>
                  <a:pt x="556836" y="3094374"/>
                </a:cubicBezTo>
                <a:cubicBezTo>
                  <a:pt x="528264" y="3099747"/>
                  <a:pt x="471823" y="3109156"/>
                  <a:pt x="412089" y="3121334"/>
                </a:cubicBezTo>
                <a:cubicBezTo>
                  <a:pt x="367235" y="3131096"/>
                  <a:pt x="143790" y="3139436"/>
                  <a:pt x="83929" y="3150566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4" name="Рисунок 4" descr="Изображение выглядит как вычерчивание линий&#10;&#10;Автоматически созданное описание">
            <a:extLst>
              <a:ext uri="{FF2B5EF4-FFF2-40B4-BE49-F238E27FC236}">
                <a16:creationId xmlns:a16="http://schemas.microsoft.com/office/drawing/2014/main" id="{F43BE1BC-9919-BDA0-EAE1-60E608A3B5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2201" y="553454"/>
            <a:ext cx="9148767" cy="2469279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595E8BF9-8042-1CC6-353F-BEECF10E65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9383" y="3913206"/>
            <a:ext cx="10424417" cy="236995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buNone/>
            </a:pPr>
            <a:r>
              <a:rPr lang="ru-RU" sz="1800" dirty="0" err="1">
                <a:ea typeface="+mn-lt"/>
                <a:cs typeface="+mn-lt"/>
              </a:rPr>
              <a:t>Функція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b="1" dirty="0" err="1">
                <a:ea typeface="+mn-lt"/>
                <a:cs typeface="+mn-lt"/>
              </a:rPr>
              <a:t>регуляції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положення</a:t>
            </a:r>
            <a:r>
              <a:rPr lang="ru-RU" sz="1800" b="1" dirty="0">
                <a:ea typeface="+mn-lt"/>
                <a:cs typeface="+mn-lt"/>
              </a:rPr>
              <a:t> </a:t>
            </a:r>
            <a:r>
              <a:rPr lang="ru-RU" sz="1800" b="1" dirty="0" err="1">
                <a:ea typeface="+mn-lt"/>
                <a:cs typeface="+mn-lt"/>
              </a:rPr>
              <a:t>тіла</a:t>
            </a:r>
            <a:r>
              <a:rPr lang="ru-RU" sz="1800" b="1" dirty="0">
                <a:ea typeface="+mn-lt"/>
                <a:cs typeface="+mn-lt"/>
              </a:rPr>
              <a:t> в </a:t>
            </a:r>
            <a:r>
              <a:rPr lang="ru-RU" sz="1800" b="1" dirty="0" err="1">
                <a:ea typeface="+mn-lt"/>
                <a:cs typeface="+mn-lt"/>
              </a:rPr>
              <a:t>просторі</a:t>
            </a:r>
            <a:r>
              <a:rPr lang="ru-RU" sz="1800" b="1" dirty="0">
                <a:ea typeface="+mn-lt"/>
                <a:cs typeface="+mn-lt"/>
              </a:rPr>
              <a:t> і </a:t>
            </a:r>
            <a:r>
              <a:rPr lang="ru-RU" sz="1800" b="1" dirty="0" err="1">
                <a:ea typeface="+mn-lt"/>
                <a:cs typeface="+mn-lt"/>
              </a:rPr>
              <a:t>рівноваги</a:t>
            </a:r>
            <a:r>
              <a:rPr lang="ru-RU" sz="1800" dirty="0">
                <a:ea typeface="+mn-lt"/>
                <a:cs typeface="+mn-lt"/>
              </a:rPr>
              <a:t> </a:t>
            </a:r>
            <a:r>
              <a:rPr lang="ru-RU" sz="1800" dirty="0" err="1">
                <a:ea typeface="+mn-lt"/>
                <a:cs typeface="+mn-lt"/>
              </a:rPr>
              <a:t>забезпечується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вестибулярним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апаратом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який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утворюється</a:t>
            </a:r>
            <a:r>
              <a:rPr lang="ru-RU" sz="1800" dirty="0">
                <a:ea typeface="+mn-lt"/>
                <a:cs typeface="+mn-lt"/>
              </a:rPr>
              <a:t> рецепторами </a:t>
            </a:r>
            <a:r>
              <a:rPr lang="ru-RU" sz="1800" dirty="0" err="1">
                <a:ea typeface="+mn-lt"/>
                <a:cs typeface="+mn-lt"/>
              </a:rPr>
              <a:t>мішечків</a:t>
            </a:r>
            <a:r>
              <a:rPr lang="ru-RU" sz="1800" dirty="0">
                <a:ea typeface="+mn-lt"/>
                <a:cs typeface="+mn-lt"/>
              </a:rPr>
              <a:t> і </a:t>
            </a:r>
            <a:r>
              <a:rPr lang="ru-RU" sz="1800" dirty="0" err="1">
                <a:ea typeface="+mn-lt"/>
                <a:cs typeface="+mn-lt"/>
              </a:rPr>
              <a:t>напівколових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каналів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внутрішнього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вуха</a:t>
            </a:r>
            <a:r>
              <a:rPr lang="ru-RU" sz="1800" dirty="0">
                <a:ea typeface="+mn-lt"/>
                <a:cs typeface="+mn-lt"/>
              </a:rPr>
              <a:t>. Коли </a:t>
            </a:r>
            <a:r>
              <a:rPr lang="ru-RU" sz="1800" dirty="0" err="1">
                <a:ea typeface="+mn-lt"/>
                <a:cs typeface="+mn-lt"/>
              </a:rPr>
              <a:t>змінюється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положення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голови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або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людина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рухається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рецептори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збуджуються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Виникають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нервові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імпульси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які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проходять</a:t>
            </a:r>
            <a:r>
              <a:rPr lang="ru-RU" sz="1800" dirty="0">
                <a:ea typeface="+mn-lt"/>
                <a:cs typeface="+mn-lt"/>
              </a:rPr>
              <a:t> по </a:t>
            </a:r>
            <a:r>
              <a:rPr lang="ru-RU" sz="1800" dirty="0" err="1">
                <a:ea typeface="+mn-lt"/>
                <a:cs typeface="+mn-lt"/>
              </a:rPr>
              <a:t>нервових</a:t>
            </a:r>
            <a:r>
              <a:rPr lang="ru-RU" sz="1800" dirty="0">
                <a:ea typeface="+mn-lt"/>
                <a:cs typeface="+mn-lt"/>
              </a:rPr>
              <a:t> шляхах у </a:t>
            </a:r>
            <a:r>
              <a:rPr lang="ru-RU" sz="1800" dirty="0" err="1">
                <a:ea typeface="+mn-lt"/>
                <a:cs typeface="+mn-lt"/>
              </a:rPr>
              <a:t>середніх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мозок</a:t>
            </a:r>
            <a:r>
              <a:rPr lang="ru-RU" sz="1800" dirty="0">
                <a:ea typeface="+mn-lt"/>
                <a:cs typeface="+mn-lt"/>
              </a:rPr>
              <a:t>, </a:t>
            </a:r>
            <a:r>
              <a:rPr lang="ru-RU" sz="1800" dirty="0" err="1">
                <a:ea typeface="+mn-lt"/>
                <a:cs typeface="+mn-lt"/>
              </a:rPr>
              <a:t>мозочок</a:t>
            </a:r>
            <a:r>
              <a:rPr lang="ru-RU" sz="1800" dirty="0">
                <a:ea typeface="+mn-lt"/>
                <a:cs typeface="+mn-lt"/>
              </a:rPr>
              <a:t> і кору великих </a:t>
            </a:r>
            <a:r>
              <a:rPr lang="ru-RU" sz="1800" dirty="0" err="1">
                <a:ea typeface="+mn-lt"/>
                <a:cs typeface="+mn-lt"/>
              </a:rPr>
              <a:t>півкуль</a:t>
            </a:r>
            <a:r>
              <a:rPr lang="ru-RU" sz="1800" dirty="0">
                <a:ea typeface="+mn-lt"/>
                <a:cs typeface="+mn-lt"/>
              </a:rPr>
              <a:t>. </a:t>
            </a:r>
            <a:r>
              <a:rPr lang="ru-RU" sz="1800" dirty="0" err="1">
                <a:ea typeface="+mn-lt"/>
                <a:cs typeface="+mn-lt"/>
              </a:rPr>
              <a:t>Завдяки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аналізатору</a:t>
            </a:r>
            <a:r>
              <a:rPr lang="ru-RU" sz="1800" dirty="0">
                <a:ea typeface="+mn-lt"/>
                <a:cs typeface="+mn-lt"/>
              </a:rPr>
              <a:t> контролю </a:t>
            </a:r>
            <a:r>
              <a:rPr lang="ru-RU" sz="1800" dirty="0" err="1">
                <a:ea typeface="+mn-lt"/>
                <a:cs typeface="+mn-lt"/>
              </a:rPr>
              <a:t>рівноваги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положення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тіла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забезпечується</a:t>
            </a:r>
            <a:r>
              <a:rPr lang="ru-RU" sz="1800" dirty="0">
                <a:ea typeface="+mn-lt"/>
                <a:cs typeface="+mn-lt"/>
              </a:rPr>
              <a:t> </a:t>
            </a:r>
            <a:r>
              <a:rPr lang="ru-RU" sz="1800" dirty="0" err="1">
                <a:ea typeface="+mn-lt"/>
                <a:cs typeface="+mn-lt"/>
              </a:rPr>
              <a:t>прямоходіння</a:t>
            </a:r>
            <a:r>
              <a:rPr lang="ru-RU" sz="1800" dirty="0">
                <a:ea typeface="+mn-lt"/>
                <a:cs typeface="+mn-lt"/>
              </a:rPr>
              <a:t>.</a:t>
            </a:r>
          </a:p>
          <a:p>
            <a:pPr>
              <a:buNone/>
            </a:pPr>
            <a:r>
              <a:rPr lang="ru-RU" sz="1400" b="1" dirty="0">
                <a:ea typeface="+mn-lt"/>
                <a:cs typeface="+mn-lt"/>
              </a:rPr>
              <a:t> </a:t>
            </a:r>
            <a:r>
              <a:rPr lang="ru-RU" sz="1400" dirty="0"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endParaRPr lang="ru-RU" sz="1400">
              <a:ea typeface="Calibri" panose="020F0502020204030204"/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263147323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</TotalTime>
  <Words>289</Words>
  <Application>Microsoft Office PowerPoint</Application>
  <PresentationFormat>Широкий екран</PresentationFormat>
  <Paragraphs>96</Paragraphs>
  <Slides>25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25</vt:i4>
      </vt:variant>
    </vt:vector>
  </HeadingPairs>
  <TitlesOfParts>
    <vt:vector size="29" baseType="lpstr">
      <vt:lpstr>Arial</vt:lpstr>
      <vt:lpstr>Calibri</vt:lpstr>
      <vt:lpstr>Calibri Light</vt:lpstr>
      <vt:lpstr>Тема Office</vt:lpstr>
      <vt:lpstr>Видільна система </vt:lpstr>
      <vt:lpstr>Презентація PowerPoint</vt:lpstr>
      <vt:lpstr>Шкіра</vt:lpstr>
      <vt:lpstr>Презентація PowerPoint</vt:lpstr>
      <vt:lpstr>Презентація PowerPoint</vt:lpstr>
      <vt:lpstr>Презентація PowerPoint</vt:lpstr>
      <vt:lpstr>Ендокринна система </vt:lpstr>
      <vt:lpstr>Презентація PowerPoint</vt:lpstr>
      <vt:lpstr>Презентація PowerPoint</vt:lpstr>
      <vt:lpstr>Презентація PowerPoint</vt:lpstr>
      <vt:lpstr>Презентація PowerPoint</vt:lpstr>
      <vt:lpstr>Нервова система 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Периферична нервова система поділяється на соматичну та вегетативну частини </vt:lpstr>
      <vt:lpstr>Презентація PowerPoint</vt:lpstr>
      <vt:lpstr>Сенсорні системи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/>
  <cp:lastModifiedBy>Vlad</cp:lastModifiedBy>
  <cp:revision>447</cp:revision>
  <dcterms:created xsi:type="dcterms:W3CDTF">2023-03-02T16:30:33Z</dcterms:created>
  <dcterms:modified xsi:type="dcterms:W3CDTF">2023-03-09T21:09:53Z</dcterms:modified>
</cp:coreProperties>
</file>