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22" Type="http://schemas.openxmlformats.org/officeDocument/2006/relationships/font" Target="fonts/MavenPro-bold.fntdata"/><Relationship Id="rId10" Type="http://schemas.openxmlformats.org/officeDocument/2006/relationships/slide" Target="slides/slide6.xml"/><Relationship Id="rId21" Type="http://schemas.openxmlformats.org/officeDocument/2006/relationships/font" Target="fonts/MavenPr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Nunito-italic.fntdata"/><Relationship Id="rId6" Type="http://schemas.openxmlformats.org/officeDocument/2006/relationships/slide" Target="slides/slide2.xml"/><Relationship Id="rId18" Type="http://schemas.openxmlformats.org/officeDocument/2006/relationships/font" Target="fonts/Nuni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5d1e60d0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5d1e60d0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ce38361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ce38361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ddac755d5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ddac755d5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ddac755d5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ddac755d5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f30f8b2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f30f8b2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ОТ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ddac755d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ddac755d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ddac755d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ddac755d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ddac755d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ddac755d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ddac755d5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ddac755d5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ddac755d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ddac755d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ddac755d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ddac755d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ddac755d5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ddac755d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00" y="0"/>
            <a:ext cx="818282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/>
          <p:nvPr>
            <p:ph type="title"/>
          </p:nvPr>
        </p:nvSpPr>
        <p:spPr>
          <a:xfrm>
            <a:off x="1002150" y="64900"/>
            <a:ext cx="70305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перша зустріч з клієнтом та оптимальний вибір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22"/>
          <p:cNvSpPr txBox="1"/>
          <p:nvPr>
            <p:ph idx="1" type="body"/>
          </p:nvPr>
        </p:nvSpPr>
        <p:spPr>
          <a:xfrm>
            <a:off x="1392225" y="1002225"/>
            <a:ext cx="7030500" cy="4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361" y="884613"/>
            <a:ext cx="5153275" cy="33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Зрозуміти потребу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23"/>
          <p:cNvSpPr txBox="1"/>
          <p:nvPr>
            <p:ph idx="1" type="body"/>
          </p:nvPr>
        </p:nvSpPr>
        <p:spPr>
          <a:xfrm>
            <a:off x="1303800" y="1216600"/>
            <a:ext cx="70305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клієнтам потрібні не шини , а 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безпека аквапланування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короткий гальмівний шлях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покращена зносостійкість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низький опір коченню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зменшення витрат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страхування шин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Google Shape;3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599" y="1017725"/>
            <a:ext cx="2806301" cy="16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596" y="2707100"/>
            <a:ext cx="2806300" cy="210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Наша кінцева мета: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24"/>
          <p:cNvSpPr txBox="1"/>
          <p:nvPr>
            <p:ph idx="1" type="body"/>
          </p:nvPr>
        </p:nvSpPr>
        <p:spPr>
          <a:xfrm>
            <a:off x="1303800" y="1216600"/>
            <a:ext cx="7030500" cy="31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475" y="1017724"/>
            <a:ext cx="5481051" cy="35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Корпорати́вна культу́ра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1303800" y="1232050"/>
            <a:ext cx="7030500" cy="3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4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6875" y="1017725"/>
            <a:ext cx="5141751" cy="38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0305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місія</a:t>
            </a: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безпечна подорож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>
            <a:off x="1303800" y="1313700"/>
            <a:ext cx="70305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>
                <a:solidFill>
                  <a:srgbClr val="000000"/>
                </a:solidFill>
              </a:rPr>
              <a:t>2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575" y="1313700"/>
            <a:ext cx="2489850" cy="34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>
            <p:ph type="title"/>
          </p:nvPr>
        </p:nvSpPr>
        <p:spPr>
          <a:xfrm>
            <a:off x="311700" y="496275"/>
            <a:ext cx="8520600" cy="22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Клієнт - це найважливіший відвідувач на нашій території, </a:t>
            </a:r>
            <a:endParaRPr b="0"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він не залежить від нас, ми залежимо від нього. </a:t>
            </a:r>
            <a:endParaRPr b="0"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Він - не перешкода нашої роботи, він - її мета. Він не сторонній в нашому бізнесі, він - його частина. Ми робимо ласку обслуговуючи його, він робить ласку нам, даючи можливість обслуговувати його. </a:t>
            </a:r>
            <a:endParaRPr b="0"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</p:txBody>
      </p:sp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311700" y="3482400"/>
            <a:ext cx="8520600" cy="13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Шина для нас - високотехнологічний продукт, через який ми передаємо на дорожнє покриття всі критерії, необхідні для керування автомобілем і контролю ситуацією на дорозі.</a:t>
            </a:r>
            <a:br>
              <a:rPr lang="uk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100" y="1828450"/>
            <a:ext cx="4563400" cy="14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uk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утність Талфорт: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17"/>
          <p:cNvSpPr txBox="1"/>
          <p:nvPr>
            <p:ph idx="1" type="body"/>
          </p:nvPr>
        </p:nvSpPr>
        <p:spPr>
          <a:xfrm>
            <a:off x="1272850" y="1146975"/>
            <a:ext cx="7030500" cy="36066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400">
                <a:solidFill>
                  <a:srgbClr val="000000"/>
                </a:solidFill>
              </a:rPr>
              <a:t>5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310" name="Google Shape;3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413" y="1146975"/>
            <a:ext cx="5103275" cy="35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Команда Талфорт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8"/>
          <p:cNvSpPr txBox="1"/>
          <p:nvPr>
            <p:ph idx="1" type="body"/>
          </p:nvPr>
        </p:nvSpPr>
        <p:spPr>
          <a:xfrm>
            <a:off x="311700" y="1425950"/>
            <a:ext cx="8520600" cy="3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6</a:t>
            </a:r>
            <a:endParaRPr/>
          </a:p>
        </p:txBody>
      </p:sp>
      <p:pic>
        <p:nvPicPr>
          <p:cNvPr id="318" name="Google Shape;3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025" y="1488550"/>
            <a:ext cx="569595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/>
          <p:nvPr>
            <p:ph type="title"/>
          </p:nvPr>
        </p:nvSpPr>
        <p:spPr>
          <a:xfrm>
            <a:off x="311700" y="180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Зовнішній вигляд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9"/>
          <p:cNvSpPr txBox="1"/>
          <p:nvPr>
            <p:ph idx="1" type="body"/>
          </p:nvPr>
        </p:nvSpPr>
        <p:spPr>
          <a:xfrm>
            <a:off x="311700" y="863550"/>
            <a:ext cx="8520600" cy="40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175" y="863550"/>
            <a:ext cx="5874624" cy="38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/>
          <p:nvPr>
            <p:ph type="title"/>
          </p:nvPr>
        </p:nvSpPr>
        <p:spPr>
          <a:xfrm>
            <a:off x="1303800" y="598575"/>
            <a:ext cx="7030500" cy="4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highlight>
                  <a:schemeClr val="lt1"/>
                </a:highlight>
              </a:rPr>
              <a:t>Ми не продаємо - ми читаємо думки та допомагаємо обрати!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highlight>
                <a:srgbClr val="FFFFFF"/>
              </a:highlight>
            </a:endParaRPr>
          </a:p>
        </p:txBody>
      </p:sp>
      <p:sp>
        <p:nvSpPr>
          <p:cNvPr id="333" name="Google Shape;333;p20"/>
          <p:cNvSpPr txBox="1"/>
          <p:nvPr>
            <p:ph idx="1" type="body"/>
          </p:nvPr>
        </p:nvSpPr>
        <p:spPr>
          <a:xfrm>
            <a:off x="1303800" y="1123775"/>
            <a:ext cx="7030500" cy="37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>
                <a:solidFill>
                  <a:srgbClr val="000000"/>
                </a:solidFill>
              </a:rPr>
              <a:t>8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4" name="Google Shape;3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300" y="1123775"/>
            <a:ext cx="5623501" cy="36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Легкові та Комерційні шини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21"/>
          <p:cNvSpPr txBox="1"/>
          <p:nvPr>
            <p:ph idx="1" type="body"/>
          </p:nvPr>
        </p:nvSpPr>
        <p:spPr>
          <a:xfrm>
            <a:off x="311700" y="1152475"/>
            <a:ext cx="8520600" cy="3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000000"/>
                </a:solidFill>
                <a:highlight>
                  <a:srgbClr val="FFFFFF"/>
                </a:highlight>
              </a:rPr>
              <a:t>9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342" name="Google Shape;3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349" y="171174"/>
            <a:ext cx="846549" cy="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500" y="1319975"/>
            <a:ext cx="4351501" cy="316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675" y="1319975"/>
            <a:ext cx="3821821" cy="31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