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71" r:id="rId11"/>
    <p:sldId id="264" r:id="rId12"/>
    <p:sldId id="267" r:id="rId13"/>
    <p:sldId id="268" r:id="rId14"/>
    <p:sldId id="269" r:id="rId15"/>
    <p:sldId id="270" r:id="rId16"/>
  </p:sldIdLst>
  <p:sldSz cx="9144000" cy="5143500" type="screen16x9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AE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266" autoAdjust="0"/>
  </p:normalViewPr>
  <p:slideViewPr>
    <p:cSldViewPr>
      <p:cViewPr>
        <p:scale>
          <a:sx n="135" d="100"/>
          <a:sy n="135" d="100"/>
        </p:scale>
        <p:origin x="-696" y="-6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12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46A5-1049-4F4C-B0B1-FC8E0D3BCEE6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3D615-D300-4624-BB1B-19BEF87BCEB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08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D615-D300-4624-BB1B-19BEF87BCEB9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20.01.2023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761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Синтаксис. </a:t>
            </a:r>
            <a:br>
              <a:rPr lang="uk-UA" b="1" dirty="0" smtClean="0"/>
            </a:br>
            <a:r>
              <a:rPr lang="uk-UA" b="1" dirty="0" smtClean="0"/>
              <a:t>Односкладні речення</a:t>
            </a:r>
            <a:endParaRPr lang="uk-UA" b="1" dirty="0"/>
          </a:p>
        </p:txBody>
      </p:sp>
      <p:sp>
        <p:nvSpPr>
          <p:cNvPr id="5" name="Google Shape;483;p31"/>
          <p:cNvSpPr/>
          <p:nvPr/>
        </p:nvSpPr>
        <p:spPr>
          <a:xfrm rot="942417">
            <a:off x="4965145" y="2926783"/>
            <a:ext cx="1773183" cy="1553119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FAED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oogle Shape;8738;p35"/>
          <p:cNvGrpSpPr/>
          <p:nvPr/>
        </p:nvGrpSpPr>
        <p:grpSpPr>
          <a:xfrm>
            <a:off x="2843808" y="4011910"/>
            <a:ext cx="3415830" cy="971484"/>
            <a:chOff x="2048150" y="1951500"/>
            <a:chExt cx="3702575" cy="1354725"/>
          </a:xfrm>
        </p:grpSpPr>
        <p:sp>
          <p:nvSpPr>
            <p:cNvPr id="8" name="Google Shape;8739;p35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40;p35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41;p35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2;p35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43;p35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44;p35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45;p35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46;p35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47;p35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48;p35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49;p35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50;p35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1;p35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52;p35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53;p35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54;p35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55;p35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56;p35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57;p35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58;p35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59;p35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60;p35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61;p35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62;p35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63;p35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64;p35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65;p35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66;p35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7;p35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68;p35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69;p35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70;p35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71;p35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72;p35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773;p35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774;p35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775;p35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776;p35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777;p35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778;p35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779;p35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80;p35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81;p35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782;p35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783;p35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784;p35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85;p35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86;p35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87;p35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88;p35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89;p35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90;p35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91;p35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92;p35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93;p35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94;p35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95;p35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96;p35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97;p35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98;p35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99;p35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800;p35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801;p35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802;p35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803;p35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804;p35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805;p35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806;p35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7;p35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08;p35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09;p35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10;p35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11;p35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12;p35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13;p35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14;p35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15;p35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16;p35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817;p35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818;p35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19;p35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820;p35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821;p35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822;p35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823;p35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824;p35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825;p35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826;p35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827;p35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828;p35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829;p35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830;p35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831;p35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832;p35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833;p35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834;p35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835;p35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836;p35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837;p35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838;p35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839;p35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840;p35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841;p35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842;p35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843;p35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844;p35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845;p35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846;p35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847;p35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848;p35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849;p35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850;p35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851;p35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852;p35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853;p35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854;p35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855;p35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856;p35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857;p35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858;p35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859;p35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860;p35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861;p35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862;p35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863;p35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864;p35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865;p35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866;p35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867;p35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868;p35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869;p35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870;p35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871;p35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872;p35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873;p35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874;p35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875;p35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876;p35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877;p35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878;p35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879;p35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880;p35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881;p35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882;p35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883;p35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884;p35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885;p35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886;p35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887;p35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888;p35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889;p35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890;p35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891;p35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892;p35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893;p35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894;p35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895;p35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896;p35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897;p35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898;p35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899;p35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900;p35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901;p35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902;p35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903;p35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904;p35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905;p35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906;p35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907;p35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908;p35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909;p35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910;p35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911;p35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912;p35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913;p35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914;p35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915;p35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916;p35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917;p35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918;p35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919;p35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920;p35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921;p35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347614"/>
            <a:ext cx="7772400" cy="110251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</a:p>
          <a:p>
            <a:r>
              <a:rPr lang="uk-UA" b="1" dirty="0" smtClean="0"/>
              <a:t>Виконайте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673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14492" t="29625" r="41092" b="31972"/>
          <a:stretch>
            <a:fillRect/>
          </a:stretch>
        </p:blipFill>
        <p:spPr bwMode="auto">
          <a:xfrm>
            <a:off x="827584" y="843558"/>
            <a:ext cx="7560840" cy="367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oogle Shape;9132;p36"/>
          <p:cNvGrpSpPr/>
          <p:nvPr/>
        </p:nvGrpSpPr>
        <p:grpSpPr>
          <a:xfrm>
            <a:off x="3707904" y="483518"/>
            <a:ext cx="144016" cy="144016"/>
            <a:chOff x="2581550" y="1973000"/>
            <a:chExt cx="926050" cy="902200"/>
          </a:xfrm>
        </p:grpSpPr>
        <p:sp>
          <p:nvSpPr>
            <p:cNvPr id="5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9132;p36"/>
          <p:cNvGrpSpPr/>
          <p:nvPr/>
        </p:nvGrpSpPr>
        <p:grpSpPr>
          <a:xfrm>
            <a:off x="4283968" y="483518"/>
            <a:ext cx="144016" cy="144016"/>
            <a:chOff x="2581550" y="1973000"/>
            <a:chExt cx="926050" cy="902200"/>
          </a:xfrm>
        </p:grpSpPr>
        <p:sp>
          <p:nvSpPr>
            <p:cNvPr id="8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132;p36"/>
          <p:cNvGrpSpPr/>
          <p:nvPr/>
        </p:nvGrpSpPr>
        <p:grpSpPr>
          <a:xfrm>
            <a:off x="4860032" y="483518"/>
            <a:ext cx="144016" cy="144016"/>
            <a:chOff x="2581550" y="1973000"/>
            <a:chExt cx="926050" cy="902200"/>
          </a:xfrm>
        </p:grpSpPr>
        <p:sp>
          <p:nvSpPr>
            <p:cNvPr id="11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Прямокутник 12"/>
          <p:cNvSpPr/>
          <p:nvPr/>
        </p:nvSpPr>
        <p:spPr>
          <a:xfrm>
            <a:off x="251520" y="2674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14492" t="26021" r="39241" b="34479"/>
          <a:stretch>
            <a:fillRect/>
          </a:stretch>
        </p:blipFill>
        <p:spPr bwMode="auto">
          <a:xfrm>
            <a:off x="899592" y="843558"/>
            <a:ext cx="735081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oogle Shape;9132;p36"/>
          <p:cNvGrpSpPr/>
          <p:nvPr/>
        </p:nvGrpSpPr>
        <p:grpSpPr>
          <a:xfrm>
            <a:off x="3779912" y="483518"/>
            <a:ext cx="144016" cy="144016"/>
            <a:chOff x="2581550" y="1973000"/>
            <a:chExt cx="926050" cy="902200"/>
          </a:xfrm>
        </p:grpSpPr>
        <p:sp>
          <p:nvSpPr>
            <p:cNvPr id="4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132;p36"/>
          <p:cNvGrpSpPr/>
          <p:nvPr/>
        </p:nvGrpSpPr>
        <p:grpSpPr>
          <a:xfrm>
            <a:off x="4211960" y="483518"/>
            <a:ext cx="144016" cy="144016"/>
            <a:chOff x="2581550" y="1973000"/>
            <a:chExt cx="926050" cy="902200"/>
          </a:xfrm>
        </p:grpSpPr>
        <p:sp>
          <p:nvSpPr>
            <p:cNvPr id="7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9132;p36"/>
          <p:cNvGrpSpPr/>
          <p:nvPr/>
        </p:nvGrpSpPr>
        <p:grpSpPr>
          <a:xfrm>
            <a:off x="4644008" y="483518"/>
            <a:ext cx="144016" cy="144016"/>
            <a:chOff x="2581550" y="1973000"/>
            <a:chExt cx="926050" cy="902200"/>
          </a:xfrm>
        </p:grpSpPr>
        <p:sp>
          <p:nvSpPr>
            <p:cNvPr id="10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Прямокутник 11"/>
          <p:cNvSpPr/>
          <p:nvPr/>
        </p:nvSpPr>
        <p:spPr>
          <a:xfrm>
            <a:off x="323528" y="2674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3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14492" t="24923" r="39241" b="38868"/>
          <a:stretch>
            <a:fillRect/>
          </a:stretch>
        </p:blipFill>
        <p:spPr bwMode="auto">
          <a:xfrm>
            <a:off x="899592" y="843558"/>
            <a:ext cx="7580480" cy="33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oogle Shape;9132;p36"/>
          <p:cNvGrpSpPr/>
          <p:nvPr/>
        </p:nvGrpSpPr>
        <p:grpSpPr>
          <a:xfrm>
            <a:off x="3923928" y="555526"/>
            <a:ext cx="144016" cy="144016"/>
            <a:chOff x="2581550" y="1973000"/>
            <a:chExt cx="926050" cy="902200"/>
          </a:xfrm>
        </p:grpSpPr>
        <p:sp>
          <p:nvSpPr>
            <p:cNvPr id="4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132;p36"/>
          <p:cNvGrpSpPr/>
          <p:nvPr/>
        </p:nvGrpSpPr>
        <p:grpSpPr>
          <a:xfrm>
            <a:off x="4427984" y="555526"/>
            <a:ext cx="144016" cy="144016"/>
            <a:chOff x="2581550" y="1973000"/>
            <a:chExt cx="926050" cy="902200"/>
          </a:xfrm>
        </p:grpSpPr>
        <p:sp>
          <p:nvSpPr>
            <p:cNvPr id="7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9132;p36"/>
          <p:cNvGrpSpPr/>
          <p:nvPr/>
        </p:nvGrpSpPr>
        <p:grpSpPr>
          <a:xfrm>
            <a:off x="4932040" y="555526"/>
            <a:ext cx="144016" cy="144016"/>
            <a:chOff x="2581550" y="1973000"/>
            <a:chExt cx="926050" cy="902200"/>
          </a:xfrm>
        </p:grpSpPr>
        <p:sp>
          <p:nvSpPr>
            <p:cNvPr id="10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Прямокутник 11"/>
          <p:cNvSpPr/>
          <p:nvPr/>
        </p:nvSpPr>
        <p:spPr>
          <a:xfrm>
            <a:off x="395536" y="2674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13875" t="29312" r="39242" b="28993"/>
          <a:stretch>
            <a:fillRect/>
          </a:stretch>
        </p:blipFill>
        <p:spPr bwMode="auto">
          <a:xfrm>
            <a:off x="755576" y="771550"/>
            <a:ext cx="7488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oogle Shape;9132;p36"/>
          <p:cNvGrpSpPr/>
          <p:nvPr/>
        </p:nvGrpSpPr>
        <p:grpSpPr>
          <a:xfrm>
            <a:off x="3563888" y="483518"/>
            <a:ext cx="144016" cy="144016"/>
            <a:chOff x="2581550" y="1973000"/>
            <a:chExt cx="926050" cy="902200"/>
          </a:xfrm>
        </p:grpSpPr>
        <p:sp>
          <p:nvSpPr>
            <p:cNvPr id="4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132;p36"/>
          <p:cNvGrpSpPr/>
          <p:nvPr/>
        </p:nvGrpSpPr>
        <p:grpSpPr>
          <a:xfrm>
            <a:off x="4139952" y="483518"/>
            <a:ext cx="144016" cy="144016"/>
            <a:chOff x="2581550" y="1973000"/>
            <a:chExt cx="926050" cy="902200"/>
          </a:xfrm>
        </p:grpSpPr>
        <p:sp>
          <p:nvSpPr>
            <p:cNvPr id="7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9132;p36"/>
          <p:cNvGrpSpPr/>
          <p:nvPr/>
        </p:nvGrpSpPr>
        <p:grpSpPr>
          <a:xfrm>
            <a:off x="4716016" y="483518"/>
            <a:ext cx="144016" cy="144016"/>
            <a:chOff x="2581550" y="1973000"/>
            <a:chExt cx="926050" cy="902200"/>
          </a:xfrm>
        </p:grpSpPr>
        <p:sp>
          <p:nvSpPr>
            <p:cNvPr id="10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Прямокутник 11"/>
          <p:cNvSpPr/>
          <p:nvPr/>
        </p:nvSpPr>
        <p:spPr>
          <a:xfrm>
            <a:off x="323528" y="2674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5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36083" t="41382" r="16417" b="25701"/>
          <a:stretch>
            <a:fillRect/>
          </a:stretch>
        </p:blipFill>
        <p:spPr bwMode="auto">
          <a:xfrm>
            <a:off x="395536" y="987574"/>
            <a:ext cx="850174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oogle Shape;9132;p36"/>
          <p:cNvGrpSpPr/>
          <p:nvPr/>
        </p:nvGrpSpPr>
        <p:grpSpPr>
          <a:xfrm>
            <a:off x="3707904" y="699542"/>
            <a:ext cx="144016" cy="144016"/>
            <a:chOff x="2581550" y="1973000"/>
            <a:chExt cx="926050" cy="902200"/>
          </a:xfrm>
        </p:grpSpPr>
        <p:sp>
          <p:nvSpPr>
            <p:cNvPr id="4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132;p36"/>
          <p:cNvGrpSpPr/>
          <p:nvPr/>
        </p:nvGrpSpPr>
        <p:grpSpPr>
          <a:xfrm>
            <a:off x="4211960" y="699542"/>
            <a:ext cx="144016" cy="144016"/>
            <a:chOff x="2581550" y="1973000"/>
            <a:chExt cx="926050" cy="902200"/>
          </a:xfrm>
        </p:grpSpPr>
        <p:sp>
          <p:nvSpPr>
            <p:cNvPr id="7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9132;p36"/>
          <p:cNvGrpSpPr/>
          <p:nvPr/>
        </p:nvGrpSpPr>
        <p:grpSpPr>
          <a:xfrm>
            <a:off x="4716016" y="699542"/>
            <a:ext cx="144016" cy="144016"/>
            <a:chOff x="2581550" y="1973000"/>
            <a:chExt cx="926050" cy="902200"/>
          </a:xfrm>
        </p:grpSpPr>
        <p:sp>
          <p:nvSpPr>
            <p:cNvPr id="10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Прямокутник 11"/>
          <p:cNvSpPr/>
          <p:nvPr/>
        </p:nvSpPr>
        <p:spPr>
          <a:xfrm>
            <a:off x="251520" y="3395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6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7200800" cy="857250"/>
          </a:xfrm>
        </p:spPr>
        <p:txBody>
          <a:bodyPr/>
          <a:lstStyle/>
          <a:p>
            <a:r>
              <a:rPr lang="uk-UA" b="1" dirty="0" smtClean="0"/>
              <a:t> Класифікація речень</a:t>
            </a:r>
            <a:endParaRPr lang="uk-UA" b="1" dirty="0"/>
          </a:p>
        </p:txBody>
      </p:sp>
      <p:sp>
        <p:nvSpPr>
          <p:cNvPr id="6" name="Google Shape;9128;p36"/>
          <p:cNvSpPr/>
          <p:nvPr/>
        </p:nvSpPr>
        <p:spPr>
          <a:xfrm rot="1365624">
            <a:off x="-127649" y="3067136"/>
            <a:ext cx="9280042" cy="92297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9132;p36"/>
          <p:cNvGrpSpPr/>
          <p:nvPr/>
        </p:nvGrpSpPr>
        <p:grpSpPr>
          <a:xfrm>
            <a:off x="611560" y="1059582"/>
            <a:ext cx="360040" cy="345571"/>
            <a:chOff x="2581550" y="1973000"/>
            <a:chExt cx="926050" cy="902200"/>
          </a:xfrm>
        </p:grpSpPr>
        <p:sp>
          <p:nvSpPr>
            <p:cNvPr id="8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9129;p36"/>
          <p:cNvSpPr/>
          <p:nvPr/>
        </p:nvSpPr>
        <p:spPr>
          <a:xfrm>
            <a:off x="755576" y="1203598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129;p36"/>
          <p:cNvSpPr/>
          <p:nvPr/>
        </p:nvSpPr>
        <p:spPr>
          <a:xfrm>
            <a:off x="1763688" y="1779662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129;p36"/>
          <p:cNvSpPr/>
          <p:nvPr/>
        </p:nvSpPr>
        <p:spPr>
          <a:xfrm>
            <a:off x="6012160" y="3435846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9129;p36"/>
          <p:cNvSpPr/>
          <p:nvPr/>
        </p:nvSpPr>
        <p:spPr>
          <a:xfrm>
            <a:off x="5076056" y="3075806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129;p36"/>
          <p:cNvSpPr/>
          <p:nvPr/>
        </p:nvSpPr>
        <p:spPr>
          <a:xfrm>
            <a:off x="2915816" y="2139702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129;p36"/>
          <p:cNvSpPr/>
          <p:nvPr/>
        </p:nvSpPr>
        <p:spPr>
          <a:xfrm>
            <a:off x="3851920" y="2643758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129;p36"/>
          <p:cNvSpPr/>
          <p:nvPr/>
        </p:nvSpPr>
        <p:spPr>
          <a:xfrm>
            <a:off x="7812360" y="4155926"/>
            <a:ext cx="33225" cy="491820"/>
          </a:xfrm>
          <a:custGeom>
            <a:avLst/>
            <a:gdLst/>
            <a:ahLst/>
            <a:cxnLst/>
            <a:rect l="l" t="t" r="r" b="b"/>
            <a:pathLst>
              <a:path w="387" h="8516" extrusionOk="0">
                <a:moveTo>
                  <a:pt x="346" y="1"/>
                </a:moveTo>
                <a:cubicBezTo>
                  <a:pt x="326" y="1"/>
                  <a:pt x="307" y="29"/>
                  <a:pt x="280" y="79"/>
                </a:cubicBezTo>
                <a:cubicBezTo>
                  <a:pt x="239" y="153"/>
                  <a:pt x="202" y="231"/>
                  <a:pt x="177" y="313"/>
                </a:cubicBezTo>
                <a:cubicBezTo>
                  <a:pt x="152" y="375"/>
                  <a:pt x="136" y="436"/>
                  <a:pt x="124" y="498"/>
                </a:cubicBezTo>
                <a:cubicBezTo>
                  <a:pt x="111" y="571"/>
                  <a:pt x="103" y="645"/>
                  <a:pt x="103" y="719"/>
                </a:cubicBezTo>
                <a:cubicBezTo>
                  <a:pt x="99" y="793"/>
                  <a:pt x="95" y="871"/>
                  <a:pt x="87" y="941"/>
                </a:cubicBezTo>
                <a:cubicBezTo>
                  <a:pt x="79" y="1023"/>
                  <a:pt x="70" y="1113"/>
                  <a:pt x="66" y="1203"/>
                </a:cubicBezTo>
                <a:cubicBezTo>
                  <a:pt x="62" y="1244"/>
                  <a:pt x="58" y="1310"/>
                  <a:pt x="54" y="1392"/>
                </a:cubicBezTo>
                <a:cubicBezTo>
                  <a:pt x="46" y="1478"/>
                  <a:pt x="46" y="1577"/>
                  <a:pt x="42" y="1696"/>
                </a:cubicBezTo>
                <a:cubicBezTo>
                  <a:pt x="42" y="1753"/>
                  <a:pt x="38" y="1819"/>
                  <a:pt x="38" y="1885"/>
                </a:cubicBezTo>
                <a:cubicBezTo>
                  <a:pt x="38" y="1917"/>
                  <a:pt x="38" y="1950"/>
                  <a:pt x="38" y="1983"/>
                </a:cubicBezTo>
                <a:cubicBezTo>
                  <a:pt x="33" y="2016"/>
                  <a:pt x="33" y="2049"/>
                  <a:pt x="29" y="2086"/>
                </a:cubicBezTo>
                <a:cubicBezTo>
                  <a:pt x="25" y="2155"/>
                  <a:pt x="17" y="2233"/>
                  <a:pt x="13" y="2315"/>
                </a:cubicBezTo>
                <a:cubicBezTo>
                  <a:pt x="9" y="2402"/>
                  <a:pt x="9" y="2488"/>
                  <a:pt x="13" y="2574"/>
                </a:cubicBezTo>
                <a:cubicBezTo>
                  <a:pt x="13" y="2656"/>
                  <a:pt x="17" y="2746"/>
                  <a:pt x="21" y="2832"/>
                </a:cubicBezTo>
                <a:cubicBezTo>
                  <a:pt x="21" y="2923"/>
                  <a:pt x="21" y="3005"/>
                  <a:pt x="17" y="3099"/>
                </a:cubicBezTo>
                <a:cubicBezTo>
                  <a:pt x="9" y="3189"/>
                  <a:pt x="1" y="3296"/>
                  <a:pt x="5" y="3390"/>
                </a:cubicBezTo>
                <a:cubicBezTo>
                  <a:pt x="9" y="3489"/>
                  <a:pt x="9" y="3587"/>
                  <a:pt x="9" y="3686"/>
                </a:cubicBezTo>
                <a:cubicBezTo>
                  <a:pt x="13" y="4088"/>
                  <a:pt x="21" y="4502"/>
                  <a:pt x="29" y="4925"/>
                </a:cubicBezTo>
                <a:cubicBezTo>
                  <a:pt x="33" y="5044"/>
                  <a:pt x="42" y="5159"/>
                  <a:pt x="46" y="5266"/>
                </a:cubicBezTo>
                <a:cubicBezTo>
                  <a:pt x="46" y="5376"/>
                  <a:pt x="33" y="5487"/>
                  <a:pt x="25" y="5602"/>
                </a:cubicBezTo>
                <a:cubicBezTo>
                  <a:pt x="17" y="5660"/>
                  <a:pt x="17" y="5717"/>
                  <a:pt x="17" y="5774"/>
                </a:cubicBezTo>
                <a:cubicBezTo>
                  <a:pt x="17" y="5832"/>
                  <a:pt x="25" y="5889"/>
                  <a:pt x="33" y="5947"/>
                </a:cubicBezTo>
                <a:cubicBezTo>
                  <a:pt x="50" y="6049"/>
                  <a:pt x="54" y="6152"/>
                  <a:pt x="54" y="6254"/>
                </a:cubicBezTo>
                <a:cubicBezTo>
                  <a:pt x="50" y="6357"/>
                  <a:pt x="33" y="6460"/>
                  <a:pt x="29" y="6562"/>
                </a:cubicBezTo>
                <a:cubicBezTo>
                  <a:pt x="21" y="6665"/>
                  <a:pt x="21" y="6767"/>
                  <a:pt x="29" y="6870"/>
                </a:cubicBezTo>
                <a:cubicBezTo>
                  <a:pt x="33" y="6968"/>
                  <a:pt x="33" y="7055"/>
                  <a:pt x="33" y="7149"/>
                </a:cubicBezTo>
                <a:cubicBezTo>
                  <a:pt x="33" y="7239"/>
                  <a:pt x="38" y="7330"/>
                  <a:pt x="42" y="7412"/>
                </a:cubicBezTo>
                <a:cubicBezTo>
                  <a:pt x="42" y="7494"/>
                  <a:pt x="46" y="7572"/>
                  <a:pt x="42" y="7641"/>
                </a:cubicBezTo>
                <a:cubicBezTo>
                  <a:pt x="42" y="7715"/>
                  <a:pt x="33" y="7785"/>
                  <a:pt x="29" y="7855"/>
                </a:cubicBezTo>
                <a:cubicBezTo>
                  <a:pt x="25" y="7920"/>
                  <a:pt x="21" y="7986"/>
                  <a:pt x="25" y="8052"/>
                </a:cubicBezTo>
                <a:cubicBezTo>
                  <a:pt x="29" y="8109"/>
                  <a:pt x="33" y="8163"/>
                  <a:pt x="38" y="8212"/>
                </a:cubicBezTo>
                <a:cubicBezTo>
                  <a:pt x="58" y="8405"/>
                  <a:pt x="87" y="8515"/>
                  <a:pt x="136" y="8515"/>
                </a:cubicBezTo>
                <a:cubicBezTo>
                  <a:pt x="189" y="8515"/>
                  <a:pt x="214" y="8405"/>
                  <a:pt x="222" y="8212"/>
                </a:cubicBezTo>
                <a:cubicBezTo>
                  <a:pt x="226" y="8163"/>
                  <a:pt x="222" y="8105"/>
                  <a:pt x="226" y="8052"/>
                </a:cubicBezTo>
                <a:cubicBezTo>
                  <a:pt x="226" y="7998"/>
                  <a:pt x="230" y="7937"/>
                  <a:pt x="239" y="7871"/>
                </a:cubicBezTo>
                <a:cubicBezTo>
                  <a:pt x="243" y="7801"/>
                  <a:pt x="251" y="7732"/>
                  <a:pt x="251" y="7646"/>
                </a:cubicBezTo>
                <a:cubicBezTo>
                  <a:pt x="255" y="7563"/>
                  <a:pt x="247" y="7477"/>
                  <a:pt x="243" y="7395"/>
                </a:cubicBezTo>
                <a:cubicBezTo>
                  <a:pt x="239" y="7313"/>
                  <a:pt x="230" y="7235"/>
                  <a:pt x="226" y="7141"/>
                </a:cubicBezTo>
                <a:cubicBezTo>
                  <a:pt x="226" y="7046"/>
                  <a:pt x="218" y="6948"/>
                  <a:pt x="210" y="6854"/>
                </a:cubicBezTo>
                <a:cubicBezTo>
                  <a:pt x="202" y="6755"/>
                  <a:pt x="202" y="6661"/>
                  <a:pt x="202" y="6562"/>
                </a:cubicBezTo>
                <a:cubicBezTo>
                  <a:pt x="206" y="6464"/>
                  <a:pt x="218" y="6361"/>
                  <a:pt x="218" y="6246"/>
                </a:cubicBezTo>
                <a:cubicBezTo>
                  <a:pt x="214" y="6136"/>
                  <a:pt x="206" y="6021"/>
                  <a:pt x="185" y="5910"/>
                </a:cubicBezTo>
                <a:cubicBezTo>
                  <a:pt x="177" y="5861"/>
                  <a:pt x="173" y="5807"/>
                  <a:pt x="169" y="5758"/>
                </a:cubicBezTo>
                <a:cubicBezTo>
                  <a:pt x="169" y="5705"/>
                  <a:pt x="173" y="5651"/>
                  <a:pt x="177" y="5598"/>
                </a:cubicBezTo>
                <a:cubicBezTo>
                  <a:pt x="185" y="5487"/>
                  <a:pt x="198" y="5364"/>
                  <a:pt x="198" y="5249"/>
                </a:cubicBezTo>
                <a:cubicBezTo>
                  <a:pt x="198" y="5130"/>
                  <a:pt x="193" y="5015"/>
                  <a:pt x="193" y="4905"/>
                </a:cubicBezTo>
                <a:cubicBezTo>
                  <a:pt x="202" y="4486"/>
                  <a:pt x="210" y="4067"/>
                  <a:pt x="222" y="3674"/>
                </a:cubicBezTo>
                <a:cubicBezTo>
                  <a:pt x="222" y="3575"/>
                  <a:pt x="222" y="3468"/>
                  <a:pt x="226" y="3378"/>
                </a:cubicBezTo>
                <a:cubicBezTo>
                  <a:pt x="230" y="3288"/>
                  <a:pt x="239" y="3198"/>
                  <a:pt x="247" y="3103"/>
                </a:cubicBezTo>
                <a:cubicBezTo>
                  <a:pt x="255" y="3009"/>
                  <a:pt x="259" y="2910"/>
                  <a:pt x="259" y="2820"/>
                </a:cubicBezTo>
                <a:lnTo>
                  <a:pt x="259" y="2562"/>
                </a:lnTo>
                <a:cubicBezTo>
                  <a:pt x="259" y="2521"/>
                  <a:pt x="259" y="2479"/>
                  <a:pt x="259" y="2443"/>
                </a:cubicBezTo>
                <a:cubicBezTo>
                  <a:pt x="263" y="2402"/>
                  <a:pt x="263" y="2369"/>
                  <a:pt x="267" y="2328"/>
                </a:cubicBezTo>
                <a:cubicBezTo>
                  <a:pt x="271" y="2254"/>
                  <a:pt x="284" y="2180"/>
                  <a:pt x="292" y="2106"/>
                </a:cubicBezTo>
                <a:cubicBezTo>
                  <a:pt x="296" y="2073"/>
                  <a:pt x="300" y="2036"/>
                  <a:pt x="300" y="1999"/>
                </a:cubicBezTo>
                <a:cubicBezTo>
                  <a:pt x="304" y="1979"/>
                  <a:pt x="304" y="1962"/>
                  <a:pt x="304" y="1942"/>
                </a:cubicBezTo>
                <a:cubicBezTo>
                  <a:pt x="308" y="1926"/>
                  <a:pt x="308" y="1909"/>
                  <a:pt x="308" y="1893"/>
                </a:cubicBezTo>
                <a:cubicBezTo>
                  <a:pt x="312" y="1827"/>
                  <a:pt x="312" y="1766"/>
                  <a:pt x="317" y="1708"/>
                </a:cubicBezTo>
                <a:cubicBezTo>
                  <a:pt x="325" y="1593"/>
                  <a:pt x="325" y="1495"/>
                  <a:pt x="333" y="1413"/>
                </a:cubicBezTo>
                <a:cubicBezTo>
                  <a:pt x="337" y="1331"/>
                  <a:pt x="341" y="1269"/>
                  <a:pt x="345" y="1228"/>
                </a:cubicBezTo>
                <a:cubicBezTo>
                  <a:pt x="353" y="1138"/>
                  <a:pt x="358" y="1052"/>
                  <a:pt x="362" y="969"/>
                </a:cubicBezTo>
                <a:cubicBezTo>
                  <a:pt x="366" y="887"/>
                  <a:pt x="366" y="805"/>
                  <a:pt x="362" y="723"/>
                </a:cubicBezTo>
                <a:cubicBezTo>
                  <a:pt x="358" y="649"/>
                  <a:pt x="358" y="584"/>
                  <a:pt x="358" y="526"/>
                </a:cubicBezTo>
                <a:cubicBezTo>
                  <a:pt x="358" y="469"/>
                  <a:pt x="366" y="411"/>
                  <a:pt x="370" y="358"/>
                </a:cubicBezTo>
                <a:cubicBezTo>
                  <a:pt x="382" y="276"/>
                  <a:pt x="386" y="190"/>
                  <a:pt x="386" y="104"/>
                </a:cubicBezTo>
                <a:cubicBezTo>
                  <a:pt x="382" y="38"/>
                  <a:pt x="374" y="5"/>
                  <a:pt x="349" y="1"/>
                </a:cubicBezTo>
                <a:cubicBezTo>
                  <a:pt x="348" y="1"/>
                  <a:pt x="347" y="1"/>
                  <a:pt x="3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9132;p36"/>
          <p:cNvGrpSpPr/>
          <p:nvPr/>
        </p:nvGrpSpPr>
        <p:grpSpPr>
          <a:xfrm>
            <a:off x="1547664" y="2067694"/>
            <a:ext cx="360040" cy="345571"/>
            <a:chOff x="2581550" y="1973000"/>
            <a:chExt cx="926050" cy="902200"/>
          </a:xfrm>
        </p:grpSpPr>
        <p:sp>
          <p:nvSpPr>
            <p:cNvPr id="20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9132;p36"/>
          <p:cNvGrpSpPr/>
          <p:nvPr/>
        </p:nvGrpSpPr>
        <p:grpSpPr>
          <a:xfrm>
            <a:off x="5796136" y="3795886"/>
            <a:ext cx="360040" cy="345571"/>
            <a:chOff x="2581550" y="1973000"/>
            <a:chExt cx="926050" cy="902200"/>
          </a:xfrm>
        </p:grpSpPr>
        <p:sp>
          <p:nvSpPr>
            <p:cNvPr id="23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132;p36"/>
          <p:cNvGrpSpPr/>
          <p:nvPr/>
        </p:nvGrpSpPr>
        <p:grpSpPr>
          <a:xfrm>
            <a:off x="4932040" y="2859782"/>
            <a:ext cx="360040" cy="345571"/>
            <a:chOff x="2581550" y="1973000"/>
            <a:chExt cx="926050" cy="902200"/>
          </a:xfrm>
        </p:grpSpPr>
        <p:sp>
          <p:nvSpPr>
            <p:cNvPr id="26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9132;p36"/>
          <p:cNvGrpSpPr/>
          <p:nvPr/>
        </p:nvGrpSpPr>
        <p:grpSpPr>
          <a:xfrm>
            <a:off x="2771800" y="1995686"/>
            <a:ext cx="360040" cy="345571"/>
            <a:chOff x="2581550" y="1973000"/>
            <a:chExt cx="926050" cy="902200"/>
          </a:xfrm>
        </p:grpSpPr>
        <p:sp>
          <p:nvSpPr>
            <p:cNvPr id="29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9132;p36"/>
          <p:cNvGrpSpPr/>
          <p:nvPr/>
        </p:nvGrpSpPr>
        <p:grpSpPr>
          <a:xfrm>
            <a:off x="3707904" y="2931790"/>
            <a:ext cx="360040" cy="345571"/>
            <a:chOff x="2581550" y="1973000"/>
            <a:chExt cx="926050" cy="902200"/>
          </a:xfrm>
        </p:grpSpPr>
        <p:sp>
          <p:nvSpPr>
            <p:cNvPr id="32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9132;p36"/>
          <p:cNvGrpSpPr/>
          <p:nvPr/>
        </p:nvGrpSpPr>
        <p:grpSpPr>
          <a:xfrm>
            <a:off x="7668344" y="4011910"/>
            <a:ext cx="360040" cy="345571"/>
            <a:chOff x="2581550" y="1973000"/>
            <a:chExt cx="926050" cy="902200"/>
          </a:xfrm>
        </p:grpSpPr>
        <p:sp>
          <p:nvSpPr>
            <p:cNvPr id="35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Прямокутник 39"/>
          <p:cNvSpPr/>
          <p:nvPr/>
        </p:nvSpPr>
        <p:spPr>
          <a:xfrm>
            <a:off x="107504" y="483518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метою висловлювання</a:t>
            </a:r>
            <a:endParaRPr lang="uk-UA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0" y="1635646"/>
            <a:ext cx="14093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FFFFFF"/>
                </a:solidFill>
              </a:rPr>
              <a:t>-</a:t>
            </a:r>
            <a:r>
              <a:rPr lang="uk-UA" sz="1400" dirty="0" err="1" smtClean="0">
                <a:solidFill>
                  <a:srgbClr val="FFFF00"/>
                </a:solidFill>
              </a:rPr>
              <a:t>Розповідні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err="1" smtClean="0">
                <a:solidFill>
                  <a:srgbClr val="FFFF00"/>
                </a:solidFill>
              </a:rPr>
              <a:t>-Питальні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err="1" smtClean="0">
                <a:solidFill>
                  <a:srgbClr val="FFFF00"/>
                </a:solidFill>
              </a:rPr>
              <a:t>-Спонукальні</a:t>
            </a:r>
            <a:r>
              <a:rPr lang="uk-UA" sz="1400" dirty="0" smtClean="0">
                <a:solidFill>
                  <a:srgbClr val="FFFF00"/>
                </a:solidFill>
              </a:rPr>
              <a:t> </a:t>
            </a:r>
            <a:endParaRPr lang="uk-UA" dirty="0" smtClean="0">
              <a:solidFill>
                <a:srgbClr val="FFFF00"/>
              </a:solidFill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683568" y="2355726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емоційним забарвленням</a:t>
            </a:r>
            <a:endParaRPr lang="uk-UA" dirty="0"/>
          </a:p>
        </p:txBody>
      </p:sp>
      <p:sp>
        <p:nvSpPr>
          <p:cNvPr id="43" name="Прямокутник 42"/>
          <p:cNvSpPr/>
          <p:nvPr/>
        </p:nvSpPr>
        <p:spPr>
          <a:xfrm>
            <a:off x="1331640" y="1203598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err="1" smtClean="0">
                <a:solidFill>
                  <a:srgbClr val="FFFF00"/>
                </a:solidFill>
              </a:rPr>
              <a:t>-Окличні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err="1" smtClean="0">
                <a:solidFill>
                  <a:srgbClr val="FFFF00"/>
                </a:solidFill>
              </a:rPr>
              <a:t>-Неокличні</a:t>
            </a:r>
            <a:r>
              <a:rPr lang="uk-UA" sz="1400" dirty="0" smtClean="0">
                <a:solidFill>
                  <a:srgbClr val="FFFF00"/>
                </a:solidFill>
              </a:rPr>
              <a:t> </a:t>
            </a:r>
            <a:endParaRPr lang="uk-UA" sz="1400" dirty="0">
              <a:solidFill>
                <a:srgbClr val="FFFF00"/>
              </a:solidFill>
            </a:endParaRPr>
          </a:p>
        </p:txBody>
      </p:sp>
      <p:sp>
        <p:nvSpPr>
          <p:cNvPr id="44" name="Прямокутник 43"/>
          <p:cNvSpPr/>
          <p:nvPr/>
        </p:nvSpPr>
        <p:spPr>
          <a:xfrm>
            <a:off x="2555776" y="1635646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за будовою</a:t>
            </a:r>
            <a:endParaRPr lang="uk-UA" dirty="0"/>
          </a:p>
        </p:txBody>
      </p:sp>
      <p:sp>
        <p:nvSpPr>
          <p:cNvPr id="46" name="Прямокутник 45"/>
          <p:cNvSpPr/>
          <p:nvPr/>
        </p:nvSpPr>
        <p:spPr>
          <a:xfrm>
            <a:off x="3059832" y="3219822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складом граматичної основи</a:t>
            </a:r>
            <a:endParaRPr lang="uk-UA" dirty="0"/>
          </a:p>
        </p:txBody>
      </p:sp>
      <p:sp>
        <p:nvSpPr>
          <p:cNvPr id="48" name="Прямокутник 47"/>
          <p:cNvSpPr/>
          <p:nvPr/>
        </p:nvSpPr>
        <p:spPr>
          <a:xfrm>
            <a:off x="4716016" y="1635646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наявністю</a:t>
            </a:r>
            <a:endParaRPr lang="ru-RU" dirty="0" smtClean="0"/>
          </a:p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endParaRPr lang="ru-RU" dirty="0"/>
          </a:p>
        </p:txBody>
      </p:sp>
      <p:sp>
        <p:nvSpPr>
          <p:cNvPr id="50" name="Прямокутник 49"/>
          <p:cNvSpPr/>
          <p:nvPr/>
        </p:nvSpPr>
        <p:spPr>
          <a:xfrm>
            <a:off x="5148064" y="4066282"/>
            <a:ext cx="1853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 </a:t>
            </a:r>
            <a:r>
              <a:rPr lang="ru-RU" sz="1600" dirty="0" err="1" smtClean="0"/>
              <a:t>наявністю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відсутністю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другорядних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членів</a:t>
            </a:r>
            <a:endParaRPr lang="ru-RU" sz="1600" dirty="0"/>
          </a:p>
        </p:txBody>
      </p:sp>
      <p:sp>
        <p:nvSpPr>
          <p:cNvPr id="52" name="Прямокутник 51"/>
          <p:cNvSpPr/>
          <p:nvPr/>
        </p:nvSpPr>
        <p:spPr>
          <a:xfrm>
            <a:off x="6948264" y="2931790"/>
            <a:ext cx="2195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 </a:t>
            </a:r>
            <a:r>
              <a:rPr lang="ru-RU" sz="1600" dirty="0" err="1" smtClean="0"/>
              <a:t>наявністю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відсутністю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ускладнювальних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компонентів</a:t>
            </a:r>
            <a:endParaRPr lang="ru-RU" sz="1600" dirty="0"/>
          </a:p>
        </p:txBody>
      </p:sp>
      <p:sp>
        <p:nvSpPr>
          <p:cNvPr id="54" name="Прямокутник 53"/>
          <p:cNvSpPr/>
          <p:nvPr/>
        </p:nvSpPr>
        <p:spPr>
          <a:xfrm>
            <a:off x="2411760" y="2571750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>
                <a:solidFill>
                  <a:srgbClr val="FFFF00"/>
                </a:solidFill>
              </a:rPr>
              <a:t>-Прості</a:t>
            </a:r>
            <a:r>
              <a:rPr lang="uk-UA" sz="1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sz="1400" dirty="0" err="1" smtClean="0">
                <a:solidFill>
                  <a:srgbClr val="FFFF00"/>
                </a:solidFill>
              </a:rPr>
              <a:t>-Складні</a:t>
            </a:r>
            <a:r>
              <a:rPr lang="uk-UA" sz="14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5" name="Прямокутник 54"/>
          <p:cNvSpPr/>
          <p:nvPr/>
        </p:nvSpPr>
        <p:spPr>
          <a:xfrm>
            <a:off x="3347864" y="2067694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>
                <a:solidFill>
                  <a:srgbClr val="FFFF00"/>
                </a:solidFill>
              </a:rPr>
              <a:t>-Односкладні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err="1" smtClean="0">
                <a:solidFill>
                  <a:srgbClr val="FFFF00"/>
                </a:solidFill>
              </a:rPr>
              <a:t>-Двоскладні</a:t>
            </a:r>
            <a:endParaRPr lang="uk-UA" sz="1400" dirty="0" smtClean="0">
              <a:solidFill>
                <a:srgbClr val="FFFF00"/>
              </a:solidFill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4644008" y="3507854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>
                <a:solidFill>
                  <a:srgbClr val="FFFF00"/>
                </a:solidFill>
              </a:rPr>
              <a:t>-Повні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err="1" smtClean="0">
                <a:solidFill>
                  <a:srgbClr val="FFFF00"/>
                </a:solidFill>
              </a:rPr>
              <a:t>-Неповні</a:t>
            </a:r>
            <a:endParaRPr lang="uk-UA" sz="1400" dirty="0" smtClean="0">
              <a:solidFill>
                <a:srgbClr val="FFFF00"/>
              </a:solidFill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5508104" y="293179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>
                <a:solidFill>
                  <a:srgbClr val="FFFF00"/>
                </a:solidFill>
              </a:rPr>
              <a:t>-Поширені</a:t>
            </a:r>
            <a:r>
              <a:rPr lang="uk-UA" sz="1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sz="1400" dirty="0" err="1" smtClean="0">
                <a:solidFill>
                  <a:srgbClr val="FFFF00"/>
                </a:solidFill>
              </a:rPr>
              <a:t>-Непоширені</a:t>
            </a:r>
            <a:endParaRPr lang="uk-UA" sz="1400" dirty="0" smtClean="0">
              <a:solidFill>
                <a:srgbClr val="FFFF00"/>
              </a:solidFill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6876256" y="4620280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err="1" smtClean="0">
                <a:solidFill>
                  <a:srgbClr val="FFFF00"/>
                </a:solidFill>
              </a:rPr>
              <a:t>-Ускладнені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err="1" smtClean="0">
                <a:solidFill>
                  <a:srgbClr val="FFFF00"/>
                </a:solidFill>
              </a:rPr>
              <a:t>-Неускладнені</a:t>
            </a:r>
            <a:endParaRPr lang="uk-UA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Типи односкладних речень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5976" y="1275606"/>
            <a:ext cx="4546848" cy="576064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Означено-особові</a:t>
            </a:r>
          </a:p>
        </p:txBody>
      </p:sp>
      <p:sp>
        <p:nvSpPr>
          <p:cNvPr id="9" name="Google Shape;9128;p36"/>
          <p:cNvSpPr/>
          <p:nvPr/>
        </p:nvSpPr>
        <p:spPr>
          <a:xfrm rot="5400000" flipV="1">
            <a:off x="3203848" y="2355727"/>
            <a:ext cx="2232248" cy="72008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кутник 9"/>
          <p:cNvSpPr/>
          <p:nvPr/>
        </p:nvSpPr>
        <p:spPr>
          <a:xfrm>
            <a:off x="1475656" y="1347614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 Знаю основні правила.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547664" y="1779662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Тут кують знання.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1475656" y="2859782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Лупайте сю скалу!</a:t>
            </a:r>
          </a:p>
          <a:p>
            <a:r>
              <a:rPr lang="uk-UA" i="1" dirty="0" smtClean="0"/>
              <a:t>Лежачого не б’ють.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475656" y="2211710"/>
            <a:ext cx="2719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 </a:t>
            </a:r>
            <a:r>
              <a:rPr lang="uk-UA" i="1" dirty="0" smtClean="0"/>
              <a:t>Нема на світі добрих </a:t>
            </a:r>
          </a:p>
          <a:p>
            <a:r>
              <a:rPr lang="uk-UA" i="1" dirty="0" smtClean="0"/>
              <a:t> людей. Мені сумно.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179512" y="1419622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(я, ти, ми, ви)</a:t>
            </a:r>
            <a:endParaRPr lang="uk-UA" sz="1400" dirty="0">
              <a:solidFill>
                <a:srgbClr val="FFFF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51520" y="185167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(вони)</a:t>
            </a:r>
            <a:endParaRPr lang="uk-UA" sz="1400" dirty="0">
              <a:solidFill>
                <a:srgbClr val="FFFF0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79512" y="2211710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(незалежна дія від діяча)</a:t>
            </a:r>
            <a:endParaRPr lang="uk-UA" sz="1400" dirty="0">
              <a:solidFill>
                <a:srgbClr val="FFFF0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79512" y="2859782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(усі, прислів’я та приказки) </a:t>
            </a:r>
            <a:endParaRPr lang="uk-UA" sz="1400" dirty="0">
              <a:solidFill>
                <a:srgbClr val="FFFF00"/>
              </a:solidFill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3563888" y="987574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</a:pPr>
            <a:r>
              <a:rPr lang="uk-UA" b="1" dirty="0" smtClean="0">
                <a:solidFill>
                  <a:srgbClr val="FFFF00"/>
                </a:solidFill>
              </a:rPr>
              <a:t>Дієслівні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3707904" y="3435846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</a:pPr>
            <a:r>
              <a:rPr lang="uk-UA" b="1" dirty="0" smtClean="0">
                <a:solidFill>
                  <a:srgbClr val="FFFF00"/>
                </a:solidFill>
              </a:rPr>
              <a:t>Називні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Google Shape;9128;p36"/>
          <p:cNvSpPr/>
          <p:nvPr/>
        </p:nvSpPr>
        <p:spPr>
          <a:xfrm rot="5400000">
            <a:off x="3923927" y="4083919"/>
            <a:ext cx="792089" cy="72008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Прямокутник 20"/>
          <p:cNvSpPr/>
          <p:nvPr/>
        </p:nvSpPr>
        <p:spPr>
          <a:xfrm>
            <a:off x="4355976" y="3723878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Називні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1547664" y="3723878"/>
            <a:ext cx="20505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Сухе надвечір’я. </a:t>
            </a:r>
          </a:p>
          <a:p>
            <a:r>
              <a:rPr lang="uk-UA" i="1" dirty="0" smtClean="0"/>
              <a:t>Океан чистоти </a:t>
            </a:r>
          </a:p>
          <a:p>
            <a:r>
              <a:rPr lang="uk-UA" i="1" dirty="0" smtClean="0"/>
              <a:t>та сяйва.</a:t>
            </a:r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179512" y="3579862"/>
            <a:ext cx="1368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(ствердження існування предмета </a:t>
            </a:r>
          </a:p>
          <a:p>
            <a:r>
              <a:rPr lang="uk-UA" sz="1400" dirty="0" smtClean="0">
                <a:solidFill>
                  <a:srgbClr val="FFFF00"/>
                </a:solidFill>
              </a:rPr>
              <a:t>чи явища)</a:t>
            </a:r>
            <a:endParaRPr lang="uk-UA" sz="1400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4355976" y="2859782"/>
            <a:ext cx="458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Узагальнено-особові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4355976" y="2283718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Безособові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4355976" y="1707654"/>
            <a:ext cx="4378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Неозначено-особові</a:t>
            </a:r>
          </a:p>
        </p:txBody>
      </p:sp>
      <p:sp>
        <p:nvSpPr>
          <p:cNvPr id="27" name="Прямокутник 26"/>
          <p:cNvSpPr/>
          <p:nvPr/>
        </p:nvSpPr>
        <p:spPr>
          <a:xfrm>
            <a:off x="539552" y="4731990"/>
            <a:ext cx="7880684" cy="7386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uk-UA" sz="1400" i="1" dirty="0" smtClean="0">
                <a:solidFill>
                  <a:schemeClr val="accent6">
                    <a:lumMod val="50000"/>
                  </a:schemeClr>
                </a:solidFill>
              </a:rPr>
              <a:t>Граматична будова речення            Форма присудка             Тип односкладного речення</a:t>
            </a:r>
          </a:p>
          <a:p>
            <a:endParaRPr lang="uk-UA" sz="1400" dirty="0" smtClean="0"/>
          </a:p>
          <a:p>
            <a:r>
              <a:rPr lang="uk-UA" sz="1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Google Shape;9128;p36"/>
          <p:cNvSpPr/>
          <p:nvPr/>
        </p:nvSpPr>
        <p:spPr>
          <a:xfrm>
            <a:off x="3203848" y="4876006"/>
            <a:ext cx="423665" cy="63624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9128;p36"/>
          <p:cNvSpPr/>
          <p:nvPr/>
        </p:nvSpPr>
        <p:spPr>
          <a:xfrm>
            <a:off x="5220072" y="4876006"/>
            <a:ext cx="423665" cy="63624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9132;p36"/>
          <p:cNvGrpSpPr/>
          <p:nvPr/>
        </p:nvGrpSpPr>
        <p:grpSpPr>
          <a:xfrm>
            <a:off x="4283968" y="4659982"/>
            <a:ext cx="144016" cy="144016"/>
            <a:chOff x="2581550" y="1973000"/>
            <a:chExt cx="926050" cy="902200"/>
          </a:xfrm>
        </p:grpSpPr>
        <p:sp>
          <p:nvSpPr>
            <p:cNvPr id="33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9132;p36"/>
          <p:cNvGrpSpPr/>
          <p:nvPr/>
        </p:nvGrpSpPr>
        <p:grpSpPr>
          <a:xfrm>
            <a:off x="1691680" y="4659982"/>
            <a:ext cx="144016" cy="144016"/>
            <a:chOff x="2581550" y="1973000"/>
            <a:chExt cx="926050" cy="902200"/>
          </a:xfrm>
        </p:grpSpPr>
        <p:sp>
          <p:nvSpPr>
            <p:cNvPr id="36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9132;p36"/>
          <p:cNvGrpSpPr/>
          <p:nvPr/>
        </p:nvGrpSpPr>
        <p:grpSpPr>
          <a:xfrm>
            <a:off x="6948264" y="4659982"/>
            <a:ext cx="144016" cy="144016"/>
            <a:chOff x="2581550" y="1973000"/>
            <a:chExt cx="926050" cy="902200"/>
          </a:xfrm>
        </p:grpSpPr>
        <p:sp>
          <p:nvSpPr>
            <p:cNvPr id="39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60" y="123478"/>
            <a:ext cx="7560840" cy="93975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Означено-особові речення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03598"/>
            <a:ext cx="3682752" cy="2016224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400" dirty="0" smtClean="0"/>
              <a:t>Дієслово у формі         1-ї особи (</a:t>
            </a:r>
            <a:r>
              <a:rPr lang="uk-UA" sz="2400" dirty="0" smtClean="0">
                <a:solidFill>
                  <a:srgbClr val="FFFF00"/>
                </a:solidFill>
              </a:rPr>
              <a:t>я,ти</a:t>
            </a:r>
            <a:r>
              <a:rPr lang="uk-UA" sz="2400" dirty="0" smtClean="0"/>
              <a:t>)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smtClean="0"/>
              <a:t>чи</a:t>
            </a:r>
          </a:p>
          <a:p>
            <a:pPr>
              <a:buClr>
                <a:srgbClr val="FFFF00"/>
              </a:buClr>
              <a:buNone/>
            </a:pPr>
            <a:r>
              <a:rPr lang="uk-UA" sz="2400" dirty="0" smtClean="0"/>
              <a:t>    2-ї особи (</a:t>
            </a:r>
            <a:r>
              <a:rPr lang="uk-UA" sz="2400" dirty="0" smtClean="0">
                <a:solidFill>
                  <a:srgbClr val="FFFF00"/>
                </a:solidFill>
              </a:rPr>
              <a:t>ми,ви</a:t>
            </a:r>
            <a:r>
              <a:rPr lang="uk-UA" sz="2400" dirty="0" smtClean="0"/>
              <a:t>)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smtClean="0"/>
              <a:t>теперішнього або майбутнього часу;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400" dirty="0" smtClean="0"/>
              <a:t>Дієслово наказового способу 1-ї та 2-ї особи однини(</a:t>
            </a:r>
            <a:r>
              <a:rPr lang="uk-UA" sz="2400" dirty="0" smtClean="0">
                <a:solidFill>
                  <a:srgbClr val="FFFF00"/>
                </a:solidFill>
              </a:rPr>
              <a:t>ти, ми</a:t>
            </a:r>
            <a:r>
              <a:rPr lang="uk-UA" sz="2400" dirty="0" smtClean="0"/>
              <a:t>),</a:t>
            </a:r>
            <a:r>
              <a:rPr lang="uk-UA" sz="2400" dirty="0" smtClean="0">
                <a:solidFill>
                  <a:srgbClr val="FFFF00"/>
                </a:solidFill>
              </a:rPr>
              <a:t>                   </a:t>
            </a:r>
            <a:r>
              <a:rPr lang="uk-UA" sz="2400" dirty="0" smtClean="0"/>
              <a:t>та множини (</a:t>
            </a:r>
            <a:r>
              <a:rPr lang="uk-UA" sz="2400" dirty="0" smtClean="0">
                <a:solidFill>
                  <a:srgbClr val="FFFF00"/>
                </a:solidFill>
              </a:rPr>
              <a:t>ви</a:t>
            </a:r>
            <a:r>
              <a:rPr lang="uk-UA" sz="2400" dirty="0" smtClean="0"/>
              <a:t>).</a:t>
            </a:r>
            <a:endParaRPr lang="uk-UA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uk-UA" sz="2400" dirty="0" smtClean="0"/>
          </a:p>
        </p:txBody>
      </p:sp>
      <p:sp>
        <p:nvSpPr>
          <p:cNvPr id="4" name="Google Shape;9128;p36"/>
          <p:cNvSpPr/>
          <p:nvPr/>
        </p:nvSpPr>
        <p:spPr>
          <a:xfrm rot="5400000" flipV="1">
            <a:off x="2375758" y="2967792"/>
            <a:ext cx="3600398" cy="7201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4283968" y="1275606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1)Так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сумую</a:t>
            </a:r>
            <a:r>
              <a:rPr lang="uk-UA" i="1" dirty="0" smtClean="0"/>
              <a:t> за тобою, мамо.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4283968" y="3291830"/>
            <a:ext cx="30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Нумо</a:t>
            </a:r>
            <a:r>
              <a:rPr lang="uk-UA" i="1" dirty="0" smtClean="0"/>
              <a:t> до танцю, брате!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4139952" y="1635646"/>
            <a:ext cx="5189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 smtClean="0"/>
              <a:t>   2)</a:t>
            </a:r>
            <a:r>
              <a:rPr lang="uk-UA" sz="1600" i="1" dirty="0" smtClean="0">
                <a:solidFill>
                  <a:srgbClr val="FFFF00"/>
                </a:solidFill>
              </a:rPr>
              <a:t>Поверни</a:t>
            </a:r>
            <a:r>
              <a:rPr lang="uk-UA" sz="1600" i="1" dirty="0" smtClean="0"/>
              <a:t> золоті її очі, сині хвилі і вітер весни.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283968" y="401191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Вивчайте</a:t>
            </a:r>
            <a:r>
              <a:rPr lang="uk-UA" i="1" dirty="0" smtClean="0"/>
              <a:t> величну українську мову!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4283968" y="3651870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Запам’ятай </a:t>
            </a:r>
            <a:r>
              <a:rPr lang="uk-UA" i="1" dirty="0" smtClean="0"/>
              <a:t>ці золоті слова!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283968" y="4299942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10)Обов’язково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</a:t>
            </a:r>
            <a:r>
              <a:rPr lang="uk-UA" i="1" dirty="0" smtClean="0"/>
              <a:t> у себе!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283968" y="4587974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Пишайся</a:t>
            </a:r>
            <a:r>
              <a:rPr lang="uk-UA" i="1" dirty="0" smtClean="0"/>
              <a:t> собою завжди!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4283968" y="1923678"/>
            <a:ext cx="453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3)Усоте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прославляю</a:t>
            </a:r>
            <a:r>
              <a:rPr lang="uk-UA" i="1" dirty="0" smtClean="0"/>
              <a:t> </a:t>
            </a:r>
            <a:r>
              <a:rPr lang="uk-UA" i="1" dirty="0" err="1" smtClean="0"/>
              <a:t>буйноту</a:t>
            </a:r>
            <a:r>
              <a:rPr lang="uk-UA" i="1" dirty="0" smtClean="0"/>
              <a:t> життя.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4283968" y="2283718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4)</a:t>
            </a:r>
            <a:r>
              <a:rPr lang="ru-RU" i="1" dirty="0" err="1" smtClean="0"/>
              <a:t>Вечірнє</a:t>
            </a:r>
            <a:r>
              <a:rPr lang="ru-RU" i="1" dirty="0" smtClean="0"/>
              <a:t> </a:t>
            </a:r>
            <a:r>
              <a:rPr lang="ru-RU" i="1" dirty="0" err="1" smtClean="0"/>
              <a:t>сонце</a:t>
            </a:r>
            <a:r>
              <a:rPr lang="ru-RU" i="1" dirty="0" smtClean="0"/>
              <a:t>,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i="1" dirty="0" smtClean="0"/>
              <a:t> за день!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283968" y="2643758"/>
            <a:ext cx="421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Любіть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, як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любіть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283968" y="30037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будемо говорити </a:t>
            </a:r>
            <a:r>
              <a:rPr lang="uk-UA" i="1" dirty="0" smtClean="0"/>
              <a:t>про минуле.</a:t>
            </a:r>
            <a:endParaRPr lang="uk-UA" i="1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107504" y="123478"/>
            <a:ext cx="1512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/>
              <a:t>(</a:t>
            </a:r>
            <a:r>
              <a:rPr lang="uk-UA" sz="1600" i="1" dirty="0" smtClean="0">
                <a:solidFill>
                  <a:srgbClr val="FFFF00"/>
                </a:solidFill>
              </a:rPr>
              <a:t>дію виконує певна особа, яку можна встановити</a:t>
            </a:r>
            <a:r>
              <a:rPr lang="uk-UA" sz="1600" i="1" dirty="0" smtClean="0"/>
              <a:t>)</a:t>
            </a:r>
            <a:endParaRPr lang="uk-UA" sz="1600" i="1" dirty="0"/>
          </a:p>
        </p:txBody>
      </p:sp>
      <p:grpSp>
        <p:nvGrpSpPr>
          <p:cNvPr id="17" name="Google Shape;9132;p36"/>
          <p:cNvGrpSpPr/>
          <p:nvPr/>
        </p:nvGrpSpPr>
        <p:grpSpPr>
          <a:xfrm>
            <a:off x="4067944" y="1347614"/>
            <a:ext cx="144016" cy="144016"/>
            <a:chOff x="2581550" y="1973000"/>
            <a:chExt cx="926050" cy="902200"/>
          </a:xfrm>
        </p:grpSpPr>
        <p:sp>
          <p:nvSpPr>
            <p:cNvPr id="18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132;p36"/>
          <p:cNvGrpSpPr/>
          <p:nvPr/>
        </p:nvGrpSpPr>
        <p:grpSpPr>
          <a:xfrm>
            <a:off x="4067944" y="3363838"/>
            <a:ext cx="144016" cy="144016"/>
            <a:chOff x="2581550" y="1973000"/>
            <a:chExt cx="926050" cy="902200"/>
          </a:xfrm>
        </p:grpSpPr>
        <p:sp>
          <p:nvSpPr>
            <p:cNvPr id="21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7740352" cy="85725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Неозначено-особові речення</a:t>
            </a:r>
            <a:endParaRPr lang="uk-UA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563638"/>
            <a:ext cx="3250704" cy="136815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dirty="0" smtClean="0"/>
              <a:t>Дієслово у формі 3-ї особи множини(</a:t>
            </a:r>
            <a:r>
              <a:rPr lang="uk-UA" dirty="0" smtClean="0">
                <a:solidFill>
                  <a:srgbClr val="FFFF00"/>
                </a:solidFill>
              </a:rPr>
              <a:t>вони</a:t>
            </a:r>
            <a:r>
              <a:rPr lang="uk-UA" dirty="0" smtClean="0"/>
              <a:t>);</a:t>
            </a:r>
          </a:p>
        </p:txBody>
      </p:sp>
      <p:sp>
        <p:nvSpPr>
          <p:cNvPr id="4" name="Google Shape;9128;p36"/>
          <p:cNvSpPr/>
          <p:nvPr/>
        </p:nvSpPr>
        <p:spPr>
          <a:xfrm rot="5400000" flipV="1">
            <a:off x="1593937" y="3101541"/>
            <a:ext cx="4011910" cy="72008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3563888" y="1131590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1)Вже й пороги ось-ось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одягнуть</a:t>
            </a:r>
            <a:r>
              <a:rPr lang="uk-UA" i="1" dirty="0" smtClean="0"/>
              <a:t> в крицю та граніт.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3563888" y="3291830"/>
            <a:ext cx="5120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/>
              <a:t>6)В давнину </a:t>
            </a:r>
            <a:r>
              <a:rPr lang="uk-UA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писали</a:t>
            </a:r>
            <a:r>
              <a:rPr lang="uk-UA" sz="1600" i="1" dirty="0" smtClean="0"/>
              <a:t> на глиняних табличках.</a:t>
            </a:r>
            <a:endParaRPr lang="uk-UA" sz="16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63888" y="2931790"/>
            <a:ext cx="529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5)На другий день тільки про повінь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говорили</a:t>
            </a:r>
            <a:r>
              <a:rPr lang="uk-UA" i="1" dirty="0" smtClean="0"/>
              <a:t>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323528" y="2859782"/>
            <a:ext cx="3312368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700" dirty="0" smtClean="0"/>
              <a:t>Дієслово     минулого часу у формі множини.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563888" y="1707654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2)Мене 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везуть</a:t>
            </a:r>
            <a:r>
              <a:rPr lang="ru-RU" i="1" dirty="0" smtClean="0"/>
              <a:t> у царство трав, </a:t>
            </a:r>
            <a:r>
              <a:rPr lang="ru-RU" i="1" dirty="0" err="1" smtClean="0"/>
              <a:t>річок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таємничих</a:t>
            </a:r>
            <a:r>
              <a:rPr lang="ru-RU" i="1" dirty="0" smtClean="0"/>
              <a:t> озер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563888" y="4227934"/>
            <a:ext cx="5298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9)Наш </a:t>
            </a:r>
            <a:r>
              <a:rPr lang="ru-RU" i="1" dirty="0" err="1" smtClean="0"/>
              <a:t>виступ</a:t>
            </a:r>
            <a:r>
              <a:rPr lang="ru-RU" i="1" dirty="0" smtClean="0"/>
              <a:t> 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покажуть</a:t>
            </a:r>
            <a:r>
              <a:rPr lang="ru-RU" i="1" dirty="0" smtClean="0"/>
              <a:t> на </a:t>
            </a:r>
            <a:r>
              <a:rPr lang="ru-RU" i="1" dirty="0" err="1" smtClean="0"/>
              <a:t>місцевому</a:t>
            </a:r>
            <a:r>
              <a:rPr lang="uk-UA" i="1" dirty="0" smtClean="0"/>
              <a:t>  фестивалі</a:t>
            </a:r>
            <a:r>
              <a:rPr lang="ru-RU" i="1" dirty="0" smtClean="0"/>
              <a:t>.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0" y="123478"/>
            <a:ext cx="1619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/>
              <a:t>(</a:t>
            </a:r>
            <a:r>
              <a:rPr lang="uk-UA" sz="1600" i="1" dirty="0" smtClean="0">
                <a:solidFill>
                  <a:srgbClr val="FFFF00"/>
                </a:solidFill>
              </a:rPr>
              <a:t>дію виконує невизначена особа; акцент на самій дії, її результаті</a:t>
            </a:r>
            <a:r>
              <a:rPr lang="uk-UA" sz="1600" i="1" dirty="0" smtClean="0"/>
              <a:t>)</a:t>
            </a:r>
            <a:endParaRPr lang="uk-UA" sz="1600" i="1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563888" y="480494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</a:t>
            </a:r>
            <a:r>
              <a:rPr lang="ru-RU" sz="1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Задзвонили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/>
              <a:t>у </a:t>
            </a:r>
            <a:r>
              <a:rPr lang="ru-RU" sz="1600" i="1" dirty="0" err="1" smtClean="0"/>
              <a:t>Констанці</a:t>
            </a:r>
            <a:r>
              <a:rPr lang="ru-RU" sz="1600" i="1" dirty="0" smtClean="0"/>
              <a:t> рано в </a:t>
            </a:r>
            <a:r>
              <a:rPr lang="ru-RU" sz="1600" i="1" dirty="0" err="1" smtClean="0"/>
              <a:t>усі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дзвони</a:t>
            </a:r>
            <a:r>
              <a:rPr lang="ru-RU" sz="1600" i="1" dirty="0" smtClean="0"/>
              <a:t>.</a:t>
            </a:r>
            <a:endParaRPr lang="uk-UA" sz="1600" i="1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563888" y="3579862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Везли</a:t>
            </a:r>
            <a:r>
              <a:rPr lang="uk-UA" i="1" dirty="0" smtClean="0"/>
              <a:t> людей на заслання.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3563888" y="2283718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3)</a:t>
            </a:r>
            <a:r>
              <a:rPr lang="ru-RU" i="1" dirty="0" err="1" smtClean="0"/>
              <a:t>Цукрового</a:t>
            </a:r>
            <a:r>
              <a:rPr lang="ru-RU" i="1" dirty="0" smtClean="0"/>
              <a:t> </a:t>
            </a:r>
            <a:r>
              <a:rPr lang="ru-RU" i="1" dirty="0" err="1" smtClean="0"/>
              <a:t>буряку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збирають</a:t>
            </a:r>
            <a:r>
              <a:rPr lang="ru-RU" i="1" dirty="0" smtClean="0"/>
              <a:t> по 45 тон за день.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3491880" y="264375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4)Гостей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зустрічали</a:t>
            </a:r>
            <a:r>
              <a:rPr lang="ru-RU" i="1" dirty="0" smtClean="0"/>
              <a:t> </a:t>
            </a:r>
            <a:r>
              <a:rPr lang="ru-RU" i="1" dirty="0" err="1" smtClean="0"/>
              <a:t>щиро</a:t>
            </a:r>
            <a:r>
              <a:rPr lang="ru-RU" i="1" dirty="0" smtClean="0"/>
              <a:t>,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хлібом-сіллю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3563888" y="386789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Задзвонили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в </a:t>
            </a:r>
            <a:r>
              <a:rPr lang="ru-RU" i="1" dirty="0" err="1" smtClean="0"/>
              <a:t>усі</a:t>
            </a:r>
            <a:r>
              <a:rPr lang="ru-RU" i="1" dirty="0" smtClean="0"/>
              <a:t> </a:t>
            </a:r>
            <a:r>
              <a:rPr lang="ru-RU" i="1" dirty="0" err="1" smtClean="0"/>
              <a:t>дзвони</a:t>
            </a:r>
            <a:r>
              <a:rPr lang="ru-RU" i="1" dirty="0" smtClean="0"/>
              <a:t> по </a:t>
            </a:r>
            <a:r>
              <a:rPr lang="ru-RU" i="1" dirty="0" err="1" smtClean="0"/>
              <a:t>всій</a:t>
            </a:r>
            <a:r>
              <a:rPr lang="ru-RU" i="1" dirty="0" smtClean="0"/>
              <a:t> </a:t>
            </a:r>
            <a:r>
              <a:rPr lang="ru-RU" i="1" dirty="0" err="1" smtClean="0"/>
              <a:t>Україні</a:t>
            </a:r>
            <a:r>
              <a:rPr lang="ru-RU" i="1" dirty="0" smtClean="0"/>
              <a:t>.</a:t>
            </a:r>
            <a:endParaRPr lang="uk-UA" i="1" dirty="0"/>
          </a:p>
        </p:txBody>
      </p:sp>
      <p:grpSp>
        <p:nvGrpSpPr>
          <p:cNvPr id="17" name="Google Shape;9132;p36"/>
          <p:cNvGrpSpPr/>
          <p:nvPr/>
        </p:nvGrpSpPr>
        <p:grpSpPr>
          <a:xfrm>
            <a:off x="3491880" y="1707654"/>
            <a:ext cx="144016" cy="144016"/>
            <a:chOff x="2581550" y="1973000"/>
            <a:chExt cx="926050" cy="902200"/>
          </a:xfrm>
        </p:grpSpPr>
        <p:sp>
          <p:nvSpPr>
            <p:cNvPr id="18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132;p36"/>
          <p:cNvGrpSpPr/>
          <p:nvPr/>
        </p:nvGrpSpPr>
        <p:grpSpPr>
          <a:xfrm>
            <a:off x="3491880" y="3075806"/>
            <a:ext cx="144016" cy="144016"/>
            <a:chOff x="2581550" y="1973000"/>
            <a:chExt cx="926050" cy="902200"/>
          </a:xfrm>
        </p:grpSpPr>
        <p:sp>
          <p:nvSpPr>
            <p:cNvPr id="21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3478"/>
            <a:ext cx="6491064" cy="857250"/>
          </a:xfrm>
        </p:spPr>
        <p:txBody>
          <a:bodyPr/>
          <a:lstStyle/>
          <a:p>
            <a:r>
              <a:rPr lang="uk-UA" b="1" dirty="0" smtClean="0"/>
              <a:t>Безособові речення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749028"/>
            <a:ext cx="4248472" cy="269493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 smtClean="0"/>
              <a:t>Безособове дієслово;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 smtClean="0"/>
              <a:t>Безособові форми на </a:t>
            </a:r>
            <a:r>
              <a:rPr lang="uk-UA" sz="2000" i="1" dirty="0" err="1" smtClean="0"/>
              <a:t>но-</a:t>
            </a:r>
            <a:r>
              <a:rPr lang="uk-UA" sz="2000" i="1" dirty="0" smtClean="0"/>
              <a:t>, </a:t>
            </a:r>
            <a:r>
              <a:rPr lang="uk-UA" sz="2000" i="1" dirty="0" err="1" smtClean="0"/>
              <a:t>то-</a:t>
            </a:r>
            <a:r>
              <a:rPr lang="uk-UA" sz="2000" dirty="0" smtClean="0"/>
              <a:t>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 smtClean="0"/>
              <a:t>Особове дієслово в значенні безособового;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 smtClean="0"/>
              <a:t>Прислівник;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 smtClean="0"/>
              <a:t>Інфінітив;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 smtClean="0"/>
              <a:t>Заперечне слово </a:t>
            </a:r>
            <a:r>
              <a:rPr lang="uk-UA" sz="2000" i="1" dirty="0" smtClean="0"/>
              <a:t>нема</a:t>
            </a:r>
            <a:r>
              <a:rPr lang="uk-UA" sz="2000" dirty="0" smtClean="0"/>
              <a:t>(</a:t>
            </a:r>
            <a:r>
              <a:rPr lang="uk-UA" sz="2000" i="1" dirty="0" smtClean="0"/>
              <a:t>немає</a:t>
            </a:r>
            <a:r>
              <a:rPr lang="uk-UA" sz="2000" dirty="0" smtClean="0"/>
              <a:t>);</a:t>
            </a:r>
            <a:endParaRPr lang="uk-UA" sz="2000" dirty="0"/>
          </a:p>
        </p:txBody>
      </p:sp>
      <p:sp>
        <p:nvSpPr>
          <p:cNvPr id="4" name="Google Shape;9128;p36"/>
          <p:cNvSpPr/>
          <p:nvPr/>
        </p:nvSpPr>
        <p:spPr>
          <a:xfrm rot="5400000" flipV="1">
            <a:off x="2242009" y="3029533"/>
            <a:ext cx="4155926" cy="72008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251520" y="123478"/>
            <a:ext cx="1907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(дію або стан сприймаються незалежно від активного діяча)</a:t>
            </a:r>
            <a:endParaRPr lang="uk-UA" i="1" dirty="0">
              <a:solidFill>
                <a:srgbClr val="FFFF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283968" y="10595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1)Надворі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світає</a:t>
            </a:r>
            <a:r>
              <a:rPr lang="uk-UA" i="1" dirty="0" smtClean="0"/>
              <a:t>. Мені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таланить</a:t>
            </a:r>
            <a:r>
              <a:rPr lang="uk-UA" i="1" dirty="0" smtClean="0"/>
              <a:t>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4283968" y="13476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2)Багато слів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написано</a:t>
            </a:r>
            <a:r>
              <a:rPr lang="uk-UA" i="1" dirty="0" smtClean="0"/>
              <a:t> пером.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4283968" y="16356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3)З поля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тягне</a:t>
            </a:r>
            <a:r>
              <a:rPr lang="uk-UA" i="1" dirty="0" smtClean="0"/>
              <a:t> холодом. 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4283968" y="19236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4)На серці в мене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тихо</a:t>
            </a:r>
            <a:r>
              <a:rPr lang="uk-UA" i="1" dirty="0" smtClean="0"/>
              <a:t>,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невесело.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283968" y="22117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5)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Доволі мовчати!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283968" y="24997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6)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</a:t>
            </a:r>
            <a:r>
              <a:rPr lang="uk-UA" i="1" dirty="0" smtClean="0"/>
              <a:t> на світі Заходу і Сходу.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4283968" y="27877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7)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можливого</a:t>
            </a:r>
            <a:r>
              <a:rPr lang="ru-RU" i="1" dirty="0" smtClean="0"/>
              <a:t> в </a:t>
            </a:r>
            <a:r>
              <a:rPr lang="ru-RU" i="1" dirty="0" err="1" smtClean="0"/>
              <a:t>чудесне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перекинуто </a:t>
            </a:r>
            <a:r>
              <a:rPr lang="ru-RU" i="1" dirty="0" smtClean="0"/>
              <a:t>мости. 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283968" y="3363838"/>
            <a:ext cx="42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8)Для мене без тебе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4283968" y="3651870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9)</a:t>
            </a:r>
            <a:r>
              <a:rPr lang="ru-RU" i="1" dirty="0" err="1" smtClean="0"/>
              <a:t>Мені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невесело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на </a:t>
            </a:r>
            <a:r>
              <a:rPr lang="ru-RU" i="1" dirty="0" err="1" smtClean="0"/>
              <a:t>нашій</a:t>
            </a:r>
            <a:r>
              <a:rPr lang="ru-RU" i="1" dirty="0" smtClean="0"/>
              <a:t> </a:t>
            </a:r>
            <a:r>
              <a:rPr lang="ru-RU" i="1" dirty="0" err="1" smtClean="0"/>
              <a:t>славній</a:t>
            </a:r>
            <a:r>
              <a:rPr lang="ru-RU" i="1" dirty="0" smtClean="0"/>
              <a:t> </a:t>
            </a:r>
            <a:r>
              <a:rPr lang="ru-RU" i="1" dirty="0" err="1" smtClean="0"/>
              <a:t>Україні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4283968" y="4227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10)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</a:t>
            </a:r>
            <a:r>
              <a:rPr lang="ru-RU" i="1" dirty="0" smtClean="0"/>
              <a:t> </a:t>
            </a:r>
            <a:r>
              <a:rPr lang="ru-RU" i="1" dirty="0" err="1" smtClean="0"/>
              <a:t>мені</a:t>
            </a:r>
            <a:r>
              <a:rPr lang="ru-RU" i="1" dirty="0" smtClean="0"/>
              <a:t> та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спокійно</a:t>
            </a:r>
            <a:r>
              <a:rPr lang="ru-RU" i="1" dirty="0" smtClean="0"/>
              <a:t>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тої</a:t>
            </a:r>
            <a:r>
              <a:rPr lang="ru-RU" i="1" dirty="0" smtClean="0"/>
              <a:t> </a:t>
            </a:r>
            <a:r>
              <a:rPr lang="ru-RU" i="1" dirty="0" err="1" smtClean="0"/>
              <a:t>лісової</a:t>
            </a:r>
            <a:r>
              <a:rPr lang="ru-RU" i="1" dirty="0" smtClean="0"/>
              <a:t> </a:t>
            </a:r>
            <a:r>
              <a:rPr lang="ru-RU" i="1" dirty="0" err="1" smtClean="0"/>
              <a:t>тиші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11)</a:t>
            </a:r>
            <a:r>
              <a:rPr lang="ru-RU" i="1" dirty="0" err="1" smtClean="0"/>
              <a:t>Надворі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вечоріти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i="1" dirty="0"/>
          </a:p>
        </p:txBody>
      </p:sp>
      <p:grpSp>
        <p:nvGrpSpPr>
          <p:cNvPr id="17" name="Google Shape;9132;p36"/>
          <p:cNvGrpSpPr/>
          <p:nvPr/>
        </p:nvGrpSpPr>
        <p:grpSpPr>
          <a:xfrm>
            <a:off x="4211960" y="1923678"/>
            <a:ext cx="144016" cy="144016"/>
            <a:chOff x="2581550" y="1973000"/>
            <a:chExt cx="926050" cy="902200"/>
          </a:xfrm>
        </p:grpSpPr>
        <p:sp>
          <p:nvSpPr>
            <p:cNvPr id="18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132;p36"/>
          <p:cNvGrpSpPr/>
          <p:nvPr/>
        </p:nvGrpSpPr>
        <p:grpSpPr>
          <a:xfrm>
            <a:off x="4211960" y="2283718"/>
            <a:ext cx="144016" cy="144016"/>
            <a:chOff x="2581550" y="1973000"/>
            <a:chExt cx="926050" cy="902200"/>
          </a:xfrm>
        </p:grpSpPr>
        <p:sp>
          <p:nvSpPr>
            <p:cNvPr id="21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132;p36"/>
          <p:cNvGrpSpPr/>
          <p:nvPr/>
        </p:nvGrpSpPr>
        <p:grpSpPr>
          <a:xfrm>
            <a:off x="4211960" y="2643758"/>
            <a:ext cx="144016" cy="144016"/>
            <a:chOff x="2581550" y="1973000"/>
            <a:chExt cx="926050" cy="902200"/>
          </a:xfrm>
        </p:grpSpPr>
        <p:sp>
          <p:nvSpPr>
            <p:cNvPr id="24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9132;p36"/>
          <p:cNvGrpSpPr/>
          <p:nvPr/>
        </p:nvGrpSpPr>
        <p:grpSpPr>
          <a:xfrm>
            <a:off x="4211960" y="3363838"/>
            <a:ext cx="144016" cy="144016"/>
            <a:chOff x="2581550" y="1973000"/>
            <a:chExt cx="926050" cy="902200"/>
          </a:xfrm>
        </p:grpSpPr>
        <p:sp>
          <p:nvSpPr>
            <p:cNvPr id="27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9132;p36"/>
          <p:cNvGrpSpPr/>
          <p:nvPr/>
        </p:nvGrpSpPr>
        <p:grpSpPr>
          <a:xfrm>
            <a:off x="4211960" y="3723878"/>
            <a:ext cx="144016" cy="144016"/>
            <a:chOff x="2581550" y="1973000"/>
            <a:chExt cx="926050" cy="902200"/>
          </a:xfrm>
        </p:grpSpPr>
        <p:sp>
          <p:nvSpPr>
            <p:cNvPr id="30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9132;p36"/>
          <p:cNvGrpSpPr/>
          <p:nvPr/>
        </p:nvGrpSpPr>
        <p:grpSpPr>
          <a:xfrm>
            <a:off x="4211960" y="4011910"/>
            <a:ext cx="144016" cy="144016"/>
            <a:chOff x="2581550" y="1973000"/>
            <a:chExt cx="926050" cy="902200"/>
          </a:xfrm>
        </p:grpSpPr>
        <p:sp>
          <p:nvSpPr>
            <p:cNvPr id="33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36" y="195486"/>
            <a:ext cx="7776864" cy="85725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  Узагальнено-особові речення</a:t>
            </a:r>
            <a:endParaRPr lang="uk-UA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491630"/>
            <a:ext cx="3240360" cy="3102993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400" dirty="0" smtClean="0"/>
              <a:t>Дієслово у формі 2-ї особи однини (</a:t>
            </a:r>
            <a:r>
              <a:rPr lang="uk-UA" sz="2400" dirty="0" smtClean="0">
                <a:solidFill>
                  <a:srgbClr val="FFFF00"/>
                </a:solidFill>
              </a:rPr>
              <a:t>ти,ми,ви</a:t>
            </a:r>
            <a:r>
              <a:rPr lang="uk-UA" sz="2400" dirty="0" smtClean="0"/>
              <a:t>);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400" dirty="0" smtClean="0"/>
              <a:t>Дієслово 1-ї або  3-ї (</a:t>
            </a:r>
            <a:r>
              <a:rPr lang="uk-UA" sz="2400" dirty="0" smtClean="0">
                <a:solidFill>
                  <a:srgbClr val="FFFF00"/>
                </a:solidFill>
              </a:rPr>
              <a:t>ми</a:t>
            </a:r>
            <a:r>
              <a:rPr lang="uk-UA" sz="2400" dirty="0" smtClean="0"/>
              <a:t>,</a:t>
            </a:r>
            <a:r>
              <a:rPr lang="uk-UA" sz="2400" dirty="0" smtClean="0">
                <a:solidFill>
                  <a:srgbClr val="FFFF00"/>
                </a:solidFill>
              </a:rPr>
              <a:t>вони</a:t>
            </a:r>
            <a:r>
              <a:rPr lang="uk-UA" sz="2400" dirty="0" smtClean="0"/>
              <a:t>) особи множини;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400" dirty="0" smtClean="0"/>
              <a:t>Фразеологізми, прислів’я, приказки.</a:t>
            </a: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07504" y="123478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/>
              <a:t>(</a:t>
            </a:r>
            <a:r>
              <a:rPr lang="uk-UA" sz="1600" i="1" dirty="0" smtClean="0">
                <a:solidFill>
                  <a:srgbClr val="FFFF00"/>
                </a:solidFill>
              </a:rPr>
              <a:t>дію сприймається узагальнено як властива будь-якій особі</a:t>
            </a:r>
            <a:r>
              <a:rPr lang="uk-UA" sz="1600" i="1" dirty="0" smtClean="0"/>
              <a:t>)</a:t>
            </a:r>
            <a:endParaRPr lang="uk-UA" sz="1600" i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3563888" y="105958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1)</a:t>
            </a:r>
            <a:r>
              <a:rPr lang="ru-RU" i="1" dirty="0" err="1" smtClean="0"/>
              <a:t>Багато</a:t>
            </a:r>
            <a:r>
              <a:rPr lang="ru-RU" i="1" dirty="0" smtClean="0"/>
              <a:t> 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будеш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знати</a:t>
            </a:r>
            <a:r>
              <a:rPr lang="ru-RU" i="1" dirty="0" smtClean="0"/>
              <a:t> — </a:t>
            </a:r>
            <a:r>
              <a:rPr lang="ru-RU" i="1" dirty="0" err="1" smtClean="0"/>
              <a:t>швидко</a:t>
            </a:r>
            <a:r>
              <a:rPr lang="ru-RU" i="1" dirty="0" smtClean="0"/>
              <a:t> 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постарієш</a:t>
            </a:r>
            <a:r>
              <a:rPr lang="ru-RU" i="1" dirty="0" smtClean="0"/>
              <a:t>.</a:t>
            </a:r>
            <a:endParaRPr lang="uk-UA" dirty="0"/>
          </a:p>
        </p:txBody>
      </p:sp>
      <p:sp>
        <p:nvSpPr>
          <p:cNvPr id="6" name="Google Shape;9128;p36"/>
          <p:cNvSpPr/>
          <p:nvPr/>
        </p:nvSpPr>
        <p:spPr>
          <a:xfrm rot="5400000" flipV="1">
            <a:off x="1691683" y="3075806"/>
            <a:ext cx="3816422" cy="72009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кутник 6"/>
          <p:cNvSpPr/>
          <p:nvPr/>
        </p:nvSpPr>
        <p:spPr>
          <a:xfrm>
            <a:off x="3563888" y="141962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2)</a:t>
            </a:r>
            <a:r>
              <a:rPr lang="ru-RU" i="1" dirty="0" err="1" smtClean="0"/>
              <a:t>Хоч</a:t>
            </a:r>
            <a:r>
              <a:rPr lang="ru-RU" i="1" dirty="0" smtClean="0"/>
              <a:t> </a:t>
            </a:r>
            <a:r>
              <a:rPr lang="ru-RU" i="1" dirty="0" err="1" smtClean="0"/>
              <a:t>вовком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</a:t>
            </a:r>
            <a:r>
              <a:rPr lang="ru-RU" i="1" dirty="0" smtClean="0"/>
              <a:t>!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3563888" y="170765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3)</a:t>
            </a:r>
            <a:r>
              <a:rPr lang="ru-RU" i="1" dirty="0" err="1" smtClean="0"/>
              <a:t>Лежачого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б’ють</a:t>
            </a:r>
            <a:r>
              <a:rPr lang="ru-RU" i="1" dirty="0" smtClean="0"/>
              <a:t>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3491880" y="1995686"/>
            <a:ext cx="5881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4) </a:t>
            </a:r>
            <a:r>
              <a:rPr lang="ru-RU" i="1" dirty="0" err="1" smtClean="0"/>
              <a:t>Лінивим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находишся</a:t>
            </a:r>
            <a:r>
              <a:rPr lang="ru-RU" i="1" dirty="0" smtClean="0"/>
              <a:t> </a:t>
            </a:r>
            <a:r>
              <a:rPr lang="ru-RU" dirty="0" smtClean="0"/>
              <a:t>–</a:t>
            </a:r>
            <a:r>
              <a:rPr lang="ru-RU" i="1" dirty="0" smtClean="0"/>
              <a:t> </a:t>
            </a:r>
            <a:r>
              <a:rPr lang="ru-RU" i="1" dirty="0" err="1" smtClean="0"/>
              <a:t>ледачим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наробишся</a:t>
            </a:r>
            <a:r>
              <a:rPr lang="ru-RU" i="1" dirty="0" smtClean="0"/>
              <a:t>.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563888" y="22837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5)</a:t>
            </a:r>
            <a:r>
              <a:rPr lang="ru-RU" i="1" dirty="0" err="1" smtClean="0"/>
              <a:t>Раніше</a:t>
            </a:r>
            <a:r>
              <a:rPr lang="ru-RU" i="1" dirty="0" smtClean="0"/>
              <a:t>, </a:t>
            </a:r>
            <a:r>
              <a:rPr lang="ru-RU" i="1" dirty="0" err="1" smtClean="0"/>
              <a:t>аніж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наказувати</a:t>
            </a:r>
            <a:r>
              <a:rPr lang="ru-RU" i="1" dirty="0" smtClean="0"/>
              <a:t>,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навчись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коритися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563888" y="2859782"/>
            <a:ext cx="430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6)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</a:t>
            </a:r>
            <a:r>
              <a:rPr lang="ru-RU" i="1" dirty="0" smtClean="0"/>
              <a:t> </a:t>
            </a:r>
            <a:r>
              <a:rPr lang="ru-RU" i="1" dirty="0" err="1" smtClean="0"/>
              <a:t>дітей</a:t>
            </a:r>
            <a:r>
              <a:rPr lang="ru-RU" i="1" dirty="0" smtClean="0"/>
              <a:t> не </a:t>
            </a:r>
            <a:r>
              <a:rPr lang="ru-RU" i="1" dirty="0" err="1" smtClean="0"/>
              <a:t>страшкою</a:t>
            </a:r>
            <a:r>
              <a:rPr lang="ru-RU" i="1" dirty="0" smtClean="0"/>
              <a:t>, а ласкою.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563888" y="3219822"/>
            <a:ext cx="4357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7)Друга </a:t>
            </a:r>
            <a:r>
              <a:rPr lang="ru-RU" i="1" dirty="0" err="1" smtClean="0">
                <a:solidFill>
                  <a:srgbClr val="FFFF00"/>
                </a:solidFill>
              </a:rPr>
              <a:t>шукай</a:t>
            </a:r>
            <a:r>
              <a:rPr lang="ru-RU" i="1" dirty="0" smtClean="0"/>
              <a:t>, а </a:t>
            </a:r>
            <a:r>
              <a:rPr lang="ru-RU" i="1" dirty="0" err="1" smtClean="0">
                <a:solidFill>
                  <a:srgbClr val="FFFF00"/>
                </a:solidFill>
              </a:rPr>
              <a:t>знайдеш</a:t>
            </a:r>
            <a:r>
              <a:rPr lang="ru-RU" i="1" dirty="0" smtClean="0"/>
              <a:t> – </a:t>
            </a:r>
            <a:r>
              <a:rPr lang="ru-RU" i="1" dirty="0" err="1" smtClean="0">
                <a:solidFill>
                  <a:srgbClr val="FFFF00"/>
                </a:solidFill>
              </a:rPr>
              <a:t>тримай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563888" y="35798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8)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Умій</a:t>
            </a:r>
            <a:r>
              <a:rPr lang="ru-RU" i="1" dirty="0" smtClean="0"/>
              <a:t> </a:t>
            </a:r>
            <a:r>
              <a:rPr lang="ru-RU" i="1" dirty="0" err="1" smtClean="0"/>
              <a:t>вчасно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сказати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вчасно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замовкнути</a:t>
            </a:r>
            <a:r>
              <a:rPr lang="ru-RU" i="1" dirty="0" smtClean="0"/>
              <a:t>.</a:t>
            </a:r>
          </a:p>
          <a:p>
            <a:endParaRPr lang="uk-UA" i="1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3563888" y="4155926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9)</a:t>
            </a:r>
            <a:r>
              <a:rPr lang="ru-RU" i="1" dirty="0" err="1" smtClean="0"/>
              <a:t>Свого</a:t>
            </a:r>
            <a:r>
              <a:rPr lang="ru-RU" i="1" dirty="0" smtClean="0"/>
              <a:t> </a:t>
            </a:r>
            <a:r>
              <a:rPr lang="ru-RU" i="1" dirty="0" err="1" smtClean="0"/>
              <a:t>щастя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конем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об’їдеш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563888" y="4443958"/>
            <a:ext cx="47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10)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хвали </a:t>
            </a:r>
            <a:r>
              <a:rPr lang="ru-RU" i="1" dirty="0" smtClean="0"/>
              <a:t>мене в </a:t>
            </a:r>
            <a:r>
              <a:rPr lang="ru-RU" i="1" dirty="0" err="1" smtClean="0"/>
              <a:t>вічі</a:t>
            </a:r>
            <a:r>
              <a:rPr lang="ru-RU" i="1" dirty="0" smtClean="0"/>
              <a:t>,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гудь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поза </a:t>
            </a:r>
            <a:r>
              <a:rPr lang="ru-RU" i="1" dirty="0" err="1" smtClean="0"/>
              <a:t>очі</a:t>
            </a:r>
            <a:r>
              <a:rPr lang="ru-RU" i="1" dirty="0" smtClean="0"/>
              <a:t>.</a:t>
            </a:r>
            <a:endParaRPr lang="uk-UA" i="1" dirty="0"/>
          </a:p>
        </p:txBody>
      </p:sp>
      <p:grpSp>
        <p:nvGrpSpPr>
          <p:cNvPr id="16" name="Google Shape;9132;p36"/>
          <p:cNvGrpSpPr/>
          <p:nvPr/>
        </p:nvGrpSpPr>
        <p:grpSpPr>
          <a:xfrm>
            <a:off x="3491880" y="1707654"/>
            <a:ext cx="144016" cy="144016"/>
            <a:chOff x="2581550" y="1973000"/>
            <a:chExt cx="926050" cy="902200"/>
          </a:xfrm>
        </p:grpSpPr>
        <p:sp>
          <p:nvSpPr>
            <p:cNvPr id="17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9132;p36"/>
          <p:cNvGrpSpPr/>
          <p:nvPr/>
        </p:nvGrpSpPr>
        <p:grpSpPr>
          <a:xfrm>
            <a:off x="3491880" y="2859782"/>
            <a:ext cx="144016" cy="144016"/>
            <a:chOff x="2581550" y="1973000"/>
            <a:chExt cx="926050" cy="902200"/>
          </a:xfrm>
        </p:grpSpPr>
        <p:sp>
          <p:nvSpPr>
            <p:cNvPr id="20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9132;p36"/>
          <p:cNvGrpSpPr/>
          <p:nvPr/>
        </p:nvGrpSpPr>
        <p:grpSpPr>
          <a:xfrm>
            <a:off x="3491880" y="4083918"/>
            <a:ext cx="144016" cy="144016"/>
            <a:chOff x="2581550" y="1973000"/>
            <a:chExt cx="926050" cy="902200"/>
          </a:xfrm>
        </p:grpSpPr>
        <p:sp>
          <p:nvSpPr>
            <p:cNvPr id="23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8229600" cy="857250"/>
          </a:xfrm>
        </p:spPr>
        <p:txBody>
          <a:bodyPr/>
          <a:lstStyle/>
          <a:p>
            <a:r>
              <a:rPr lang="uk-UA" b="1" dirty="0" smtClean="0"/>
              <a:t>Називні речення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749028"/>
            <a:ext cx="2962672" cy="327099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 smtClean="0"/>
              <a:t>Іменник у формі називного відмінка(</a:t>
            </a:r>
            <a:r>
              <a:rPr lang="uk-UA" sz="2000" dirty="0" err="1" smtClean="0">
                <a:solidFill>
                  <a:srgbClr val="FFFF00"/>
                </a:solidFill>
              </a:rPr>
              <a:t>Н.в</a:t>
            </a:r>
            <a:r>
              <a:rPr lang="uk-UA" sz="2000" dirty="0" smtClean="0">
                <a:solidFill>
                  <a:srgbClr val="FFFF00"/>
                </a:solidFill>
              </a:rPr>
              <a:t>.</a:t>
            </a:r>
            <a:r>
              <a:rPr lang="uk-UA" sz="2000" dirty="0" smtClean="0"/>
              <a:t>).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000" dirty="0" err="1"/>
              <a:t>Інколи</a:t>
            </a:r>
            <a:r>
              <a:rPr lang="ru-RU" sz="2000" dirty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/>
              <a:t>починатися</a:t>
            </a:r>
            <a:r>
              <a:rPr lang="ru-RU" sz="2000" dirty="0"/>
              <a:t> </a:t>
            </a:r>
            <a:r>
              <a:rPr lang="ru-RU" sz="2000" dirty="0" err="1" smtClean="0"/>
              <a:t>вказівними</a:t>
            </a:r>
            <a:r>
              <a:rPr lang="ru-RU" sz="2000" dirty="0" smtClean="0"/>
              <a:t> </a:t>
            </a:r>
            <a:r>
              <a:rPr lang="ru-RU" sz="2000" dirty="0" err="1"/>
              <a:t>частками</a:t>
            </a:r>
            <a:r>
              <a:rPr lang="ru-RU" sz="2000" dirty="0"/>
              <a:t> </a:t>
            </a:r>
            <a:r>
              <a:rPr lang="ru-RU" sz="2000" i="1" dirty="0"/>
              <a:t>ось, от, </a:t>
            </a:r>
            <a:r>
              <a:rPr lang="ru-RU" sz="2000" i="1" dirty="0" smtClean="0"/>
              <a:t>он</a:t>
            </a:r>
            <a:r>
              <a:rPr lang="ru-RU" sz="2000" dirty="0" smtClean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uk-UA" sz="2000" dirty="0"/>
              <a:t>Емоційно-оцінні </a:t>
            </a:r>
            <a:r>
              <a:rPr lang="uk-UA" sz="2000" dirty="0" smtClean="0"/>
              <a:t>речення зі </a:t>
            </a:r>
            <a:r>
              <a:rPr lang="uk-UA" sz="2000" dirty="0"/>
              <a:t>словами </a:t>
            </a:r>
            <a:r>
              <a:rPr lang="uk-UA" sz="2000" i="1" dirty="0"/>
              <a:t>який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>(</a:t>
            </a:r>
            <a:r>
              <a:rPr lang="uk-UA" sz="2000" i="1" dirty="0"/>
              <a:t>яка, яке, які</a:t>
            </a:r>
            <a:r>
              <a:rPr lang="uk-UA" sz="2000" dirty="0"/>
              <a:t>), </a:t>
            </a:r>
            <a:r>
              <a:rPr lang="uk-UA" sz="2000" i="1" dirty="0"/>
              <a:t>такий</a:t>
            </a:r>
            <a:r>
              <a:rPr lang="uk-UA" sz="2000" dirty="0"/>
              <a:t> (</a:t>
            </a:r>
            <a:r>
              <a:rPr lang="uk-UA" sz="2000" i="1" dirty="0"/>
              <a:t>така, </a:t>
            </a:r>
            <a:r>
              <a:rPr lang="uk-UA" sz="2000" i="1" dirty="0" smtClean="0"/>
              <a:t>та­ке</a:t>
            </a:r>
            <a:r>
              <a:rPr lang="uk-UA" sz="2000" i="1" dirty="0"/>
              <a:t>, такі</a:t>
            </a:r>
            <a:r>
              <a:rPr lang="uk-UA" sz="2000" dirty="0"/>
              <a:t>), </a:t>
            </a:r>
            <a:r>
              <a:rPr lang="uk-UA" sz="2000" i="1" dirty="0"/>
              <a:t>що за</a:t>
            </a:r>
            <a:r>
              <a:rPr lang="uk-UA" sz="2000" dirty="0"/>
              <a:t>, </a:t>
            </a:r>
            <a:r>
              <a:rPr lang="uk-UA" sz="2000" i="1" dirty="0"/>
              <a:t>ну </a:t>
            </a:r>
            <a:r>
              <a:rPr lang="uk-UA" sz="2000" dirty="0"/>
              <a:t>й </a:t>
            </a:r>
            <a:r>
              <a:rPr lang="uk-UA" sz="2000" i="1" dirty="0"/>
              <a:t>та</a:t>
            </a:r>
            <a:r>
              <a:rPr lang="uk-UA" sz="2000" dirty="0"/>
              <a:t> окличною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інтонацією.</a:t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79512" y="123478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(</a:t>
            </a:r>
            <a:r>
              <a:rPr lang="uk-UA" i="1" dirty="0" smtClean="0">
                <a:solidFill>
                  <a:srgbClr val="FFFF00"/>
                </a:solidFill>
              </a:rPr>
              <a:t>ствердження існування предмета чи явища;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 них </a:t>
            </a:r>
            <a:r>
              <a:rPr lang="ru-RU" dirty="0" err="1" smtClean="0">
                <a:solidFill>
                  <a:srgbClr val="FFFF00"/>
                </a:solidFill>
              </a:rPr>
              <a:t>немає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не </a:t>
            </a:r>
            <a:r>
              <a:rPr lang="ru-RU" dirty="0" err="1" smtClean="0">
                <a:solidFill>
                  <a:srgbClr val="FFFF00"/>
                </a:solidFill>
              </a:rPr>
              <a:t>може</a:t>
            </a:r>
            <a:r>
              <a:rPr lang="ru-RU" dirty="0" smtClean="0">
                <a:solidFill>
                  <a:srgbClr val="FFFF00"/>
                </a:solidFill>
              </a:rPr>
              <a:t> бути </a:t>
            </a:r>
            <a:r>
              <a:rPr lang="ru-RU" dirty="0" err="1" smtClean="0">
                <a:solidFill>
                  <a:srgbClr val="FFFF00"/>
                </a:solidFill>
              </a:rPr>
              <a:t>дієслова</a:t>
            </a:r>
            <a:r>
              <a:rPr lang="uk-UA" i="1" dirty="0" smtClean="0"/>
              <a:t>)</a:t>
            </a:r>
            <a:endParaRPr lang="uk-UA" i="1" dirty="0"/>
          </a:p>
        </p:txBody>
      </p:sp>
      <p:sp>
        <p:nvSpPr>
          <p:cNvPr id="6" name="Google Shape;9128;p36"/>
          <p:cNvSpPr/>
          <p:nvPr/>
        </p:nvSpPr>
        <p:spPr>
          <a:xfrm rot="5400000" flipV="1">
            <a:off x="1557933" y="3209553"/>
            <a:ext cx="3795886" cy="72008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кутник 6"/>
          <p:cNvSpPr/>
          <p:nvPr/>
        </p:nvSpPr>
        <p:spPr>
          <a:xfrm>
            <a:off x="3491880" y="1347615"/>
            <a:ext cx="56521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1)</a:t>
            </a:r>
            <a:r>
              <a:rPr lang="ru-RU" i="1" dirty="0" err="1" smtClean="0"/>
              <a:t>Сухе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надвечір’я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2)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 </a:t>
            </a:r>
            <a:r>
              <a:rPr lang="ru-RU" i="1" dirty="0" err="1" smtClean="0"/>
              <a:t>чистоти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сяйва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3)</a:t>
            </a:r>
            <a:r>
              <a:rPr lang="uk-UA" i="1" dirty="0" smtClean="0"/>
              <a:t> </a:t>
            </a:r>
            <a:r>
              <a:rPr lang="uk-UA" i="1" dirty="0" err="1" smtClean="0"/>
              <a:t>Світлая</a:t>
            </a:r>
            <a:r>
              <a:rPr lang="uk-UA" i="1" dirty="0" smtClean="0"/>
              <a:t>, </a:t>
            </a:r>
            <a:r>
              <a:rPr lang="uk-UA" i="1" dirty="0" err="1" smtClean="0"/>
              <a:t>дивная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uk-UA" i="1" dirty="0" smtClean="0"/>
              <a:t>.</a:t>
            </a:r>
          </a:p>
          <a:p>
            <a:r>
              <a:rPr lang="uk-UA" i="1" dirty="0" smtClean="0"/>
              <a:t>4) Глибокі 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борозни</a:t>
            </a:r>
            <a:r>
              <a:rPr lang="uk-UA" i="1" dirty="0" smtClean="0"/>
              <a:t> літ.</a:t>
            </a:r>
          </a:p>
          <a:p>
            <a:r>
              <a:rPr lang="uk-UA" i="1" dirty="0" smtClean="0"/>
              <a:t>5)</a:t>
            </a:r>
            <a:r>
              <a:rPr lang="ru-RU" i="1" dirty="0" smtClean="0"/>
              <a:t> Ось </a:t>
            </a:r>
            <a:r>
              <a:rPr lang="ru-RU" i="1" dirty="0" err="1" smtClean="0"/>
              <a:t>і</a:t>
            </a:r>
            <a:r>
              <a:rPr lang="ru-RU" i="1" dirty="0" smtClean="0"/>
              <a:t> 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Каховка</a:t>
            </a:r>
            <a:r>
              <a:rPr lang="ru-RU" i="1" dirty="0" smtClean="0"/>
              <a:t>.</a:t>
            </a:r>
            <a:r>
              <a:rPr lang="uk-UA" i="1" dirty="0" smtClean="0"/>
              <a:t> Ось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uk-UA" i="1" dirty="0" smtClean="0"/>
              <a:t>,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uk-UA" i="1" dirty="0" smtClean="0"/>
              <a:t>,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солов’ї</a:t>
            </a:r>
            <a:r>
              <a:rPr lang="uk-UA" i="1" dirty="0" smtClean="0"/>
              <a:t>..</a:t>
            </a:r>
            <a:endParaRPr lang="ru-RU" i="1" dirty="0" smtClean="0"/>
          </a:p>
          <a:p>
            <a:r>
              <a:rPr lang="ru-RU" i="1" dirty="0" smtClean="0"/>
              <a:t>6) От </a:t>
            </a:r>
            <a:r>
              <a:rPr lang="ru-RU" i="1" dirty="0" err="1" smtClean="0"/>
              <a:t>тобі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 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</a:t>
            </a:r>
            <a:r>
              <a:rPr lang="ru-RU" i="1" dirty="0" smtClean="0"/>
              <a:t>! Ну </a:t>
            </a:r>
            <a:r>
              <a:rPr lang="ru-RU" i="1" dirty="0" err="1" smtClean="0"/>
              <a:t>й</a:t>
            </a:r>
            <a:r>
              <a:rPr lang="ru-RU" i="1" dirty="0" smtClean="0"/>
              <a:t> 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i="1" dirty="0" smtClean="0"/>
              <a:t>! </a:t>
            </a:r>
            <a:r>
              <a:rPr lang="ru-RU" i="1" dirty="0" err="1" smtClean="0"/>
              <a:t>Що</a:t>
            </a:r>
            <a:r>
              <a:rPr lang="ru-RU" i="1" dirty="0" smtClean="0"/>
              <a:t> за 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нахаба</a:t>
            </a:r>
            <a:r>
              <a:rPr lang="ru-RU" i="1" dirty="0" smtClean="0"/>
              <a:t>!</a:t>
            </a:r>
          </a:p>
          <a:p>
            <a:r>
              <a:rPr lang="ru-RU" i="1" dirty="0" smtClean="0"/>
              <a:t>7)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Вечір</a:t>
            </a:r>
            <a:r>
              <a:rPr lang="uk-UA" i="1" dirty="0" smtClean="0"/>
              <a:t>. 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Тиша</a:t>
            </a:r>
            <a:r>
              <a:rPr lang="uk-UA" i="1" dirty="0" smtClean="0"/>
              <a:t>. 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uk-UA" i="1" dirty="0" smtClean="0"/>
              <a:t>.</a:t>
            </a:r>
          </a:p>
          <a:p>
            <a:r>
              <a:rPr lang="uk-UA" i="1" dirty="0" smtClean="0"/>
              <a:t>8) Вічності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r>
              <a:rPr lang="uk-UA" i="1" dirty="0" smtClean="0"/>
              <a:t> золоте.</a:t>
            </a:r>
          </a:p>
          <a:p>
            <a:r>
              <a:rPr lang="uk-UA" i="1" dirty="0" smtClean="0"/>
              <a:t>9) Довга, затяжна волинська 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осінь</a:t>
            </a:r>
            <a:r>
              <a:rPr lang="uk-UA" i="1" dirty="0" smtClean="0"/>
              <a:t>.</a:t>
            </a:r>
          </a:p>
          <a:p>
            <a:r>
              <a:rPr lang="uk-UA" i="1" dirty="0" smtClean="0"/>
              <a:t>10) Тернистий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</a:t>
            </a:r>
            <a:r>
              <a:rPr lang="uk-UA" i="1" dirty="0" smtClean="0"/>
              <a:t> людини.</a:t>
            </a:r>
          </a:p>
          <a:p>
            <a:r>
              <a:rPr lang="uk-UA" i="1" dirty="0" smtClean="0"/>
              <a:t>11) Ну й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</a:t>
            </a:r>
            <a:r>
              <a:rPr lang="uk-UA" i="1" dirty="0" smtClean="0"/>
              <a:t>! Яка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краса</a:t>
            </a:r>
            <a:r>
              <a:rPr lang="uk-UA" i="1" dirty="0" smtClean="0"/>
              <a:t>! Яка ж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заметіль</a:t>
            </a:r>
            <a:r>
              <a:rPr lang="uk-UA" i="1" dirty="0" smtClean="0"/>
              <a:t>! </a:t>
            </a:r>
          </a:p>
          <a:p>
            <a:r>
              <a:rPr lang="uk-UA" i="1" dirty="0" smtClean="0"/>
              <a:t>Що за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диво</a:t>
            </a:r>
            <a:r>
              <a:rPr lang="uk-UA" i="1" dirty="0" smtClean="0"/>
              <a:t>? Такі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візерунки</a:t>
            </a:r>
            <a:r>
              <a:rPr lang="uk-UA" i="1" dirty="0" smtClean="0"/>
              <a:t>…</a:t>
            </a:r>
          </a:p>
          <a:p>
            <a:endParaRPr lang="uk-UA" i="1" dirty="0" smtClean="0"/>
          </a:p>
          <a:p>
            <a:endParaRPr lang="ru-RU" i="1" dirty="0" smtClean="0"/>
          </a:p>
          <a:p>
            <a:endParaRPr lang="uk-UA" i="1" dirty="0"/>
          </a:p>
        </p:txBody>
      </p:sp>
      <p:grpSp>
        <p:nvGrpSpPr>
          <p:cNvPr id="8" name="Google Shape;9132;p36"/>
          <p:cNvGrpSpPr/>
          <p:nvPr/>
        </p:nvGrpSpPr>
        <p:grpSpPr>
          <a:xfrm>
            <a:off x="3347864" y="3075806"/>
            <a:ext cx="144016" cy="144016"/>
            <a:chOff x="2581550" y="1973000"/>
            <a:chExt cx="926050" cy="902200"/>
          </a:xfrm>
        </p:grpSpPr>
        <p:sp>
          <p:nvSpPr>
            <p:cNvPr id="9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132;p36"/>
          <p:cNvGrpSpPr/>
          <p:nvPr/>
        </p:nvGrpSpPr>
        <p:grpSpPr>
          <a:xfrm>
            <a:off x="3347864" y="2427734"/>
            <a:ext cx="144016" cy="144016"/>
            <a:chOff x="2581550" y="1973000"/>
            <a:chExt cx="926050" cy="902200"/>
          </a:xfrm>
        </p:grpSpPr>
        <p:sp>
          <p:nvSpPr>
            <p:cNvPr id="12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9132;p36"/>
          <p:cNvGrpSpPr/>
          <p:nvPr/>
        </p:nvGrpSpPr>
        <p:grpSpPr>
          <a:xfrm>
            <a:off x="3347864" y="1779662"/>
            <a:ext cx="144016" cy="144016"/>
            <a:chOff x="2581550" y="1973000"/>
            <a:chExt cx="926050" cy="902200"/>
          </a:xfrm>
        </p:grpSpPr>
        <p:sp>
          <p:nvSpPr>
            <p:cNvPr id="15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14492" t="24923" r="39241" b="33382"/>
          <a:stretch>
            <a:fillRect/>
          </a:stretch>
        </p:blipFill>
        <p:spPr bwMode="auto">
          <a:xfrm>
            <a:off x="971600" y="771550"/>
            <a:ext cx="710605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oogle Shape;9132;p36"/>
          <p:cNvGrpSpPr/>
          <p:nvPr/>
        </p:nvGrpSpPr>
        <p:grpSpPr>
          <a:xfrm>
            <a:off x="3851920" y="483518"/>
            <a:ext cx="144016" cy="144016"/>
            <a:chOff x="2581550" y="1973000"/>
            <a:chExt cx="926050" cy="902200"/>
          </a:xfrm>
        </p:grpSpPr>
        <p:sp>
          <p:nvSpPr>
            <p:cNvPr id="6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132;p36"/>
          <p:cNvGrpSpPr/>
          <p:nvPr/>
        </p:nvGrpSpPr>
        <p:grpSpPr>
          <a:xfrm>
            <a:off x="4355976" y="483518"/>
            <a:ext cx="144016" cy="144016"/>
            <a:chOff x="2581550" y="1973000"/>
            <a:chExt cx="926050" cy="902200"/>
          </a:xfrm>
        </p:grpSpPr>
        <p:sp>
          <p:nvSpPr>
            <p:cNvPr id="9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132;p36"/>
          <p:cNvGrpSpPr/>
          <p:nvPr/>
        </p:nvGrpSpPr>
        <p:grpSpPr>
          <a:xfrm>
            <a:off x="4860032" y="483518"/>
            <a:ext cx="144016" cy="144016"/>
            <a:chOff x="2581550" y="1973000"/>
            <a:chExt cx="926050" cy="902200"/>
          </a:xfrm>
        </p:grpSpPr>
        <p:sp>
          <p:nvSpPr>
            <p:cNvPr id="12" name="Google Shape;9133;p36"/>
            <p:cNvSpPr/>
            <p:nvPr/>
          </p:nvSpPr>
          <p:spPr>
            <a:xfrm>
              <a:off x="2581550" y="1973000"/>
              <a:ext cx="926050" cy="902200"/>
            </a:xfrm>
            <a:custGeom>
              <a:avLst/>
              <a:gdLst/>
              <a:ahLst/>
              <a:cxnLst/>
              <a:rect l="l" t="t" r="r" b="b"/>
              <a:pathLst>
                <a:path w="37042" h="36088" fill="none" extrusionOk="0">
                  <a:moveTo>
                    <a:pt x="6668" y="31659"/>
                  </a:moveTo>
                  <a:cubicBezTo>
                    <a:pt x="9526" y="34600"/>
                    <a:pt x="12419" y="36088"/>
                    <a:pt x="15265" y="36088"/>
                  </a:cubicBezTo>
                  <a:cubicBezTo>
                    <a:pt x="15491" y="36088"/>
                    <a:pt x="15729" y="36076"/>
                    <a:pt x="15967" y="36052"/>
                  </a:cubicBezTo>
                  <a:cubicBezTo>
                    <a:pt x="16467" y="36016"/>
                    <a:pt x="17027" y="35993"/>
                    <a:pt x="17706" y="35993"/>
                  </a:cubicBezTo>
                  <a:cubicBezTo>
                    <a:pt x="18075" y="35993"/>
                    <a:pt x="18456" y="35993"/>
                    <a:pt x="18813" y="36016"/>
                  </a:cubicBezTo>
                  <a:cubicBezTo>
                    <a:pt x="19182" y="36016"/>
                    <a:pt x="19551" y="36028"/>
                    <a:pt x="19920" y="36028"/>
                  </a:cubicBezTo>
                  <a:cubicBezTo>
                    <a:pt x="20932" y="36028"/>
                    <a:pt x="22111" y="35993"/>
                    <a:pt x="23301" y="35731"/>
                  </a:cubicBezTo>
                  <a:cubicBezTo>
                    <a:pt x="28635" y="34540"/>
                    <a:pt x="32410" y="31016"/>
                    <a:pt x="35196" y="24622"/>
                  </a:cubicBezTo>
                  <a:cubicBezTo>
                    <a:pt x="36089" y="22598"/>
                    <a:pt x="36565" y="20253"/>
                    <a:pt x="36696" y="17455"/>
                  </a:cubicBezTo>
                  <a:cubicBezTo>
                    <a:pt x="37041" y="9561"/>
                    <a:pt x="30910" y="1965"/>
                    <a:pt x="23051" y="488"/>
                  </a:cubicBezTo>
                  <a:cubicBezTo>
                    <a:pt x="21313" y="155"/>
                    <a:pt x="19599" y="0"/>
                    <a:pt x="17956" y="0"/>
                  </a:cubicBezTo>
                  <a:cubicBezTo>
                    <a:pt x="11157" y="0"/>
                    <a:pt x="5918" y="2858"/>
                    <a:pt x="2811" y="8287"/>
                  </a:cubicBezTo>
                  <a:cubicBezTo>
                    <a:pt x="846" y="11704"/>
                    <a:pt x="1" y="16371"/>
                    <a:pt x="453" y="21050"/>
                  </a:cubicBezTo>
                  <a:cubicBezTo>
                    <a:pt x="870" y="25384"/>
                    <a:pt x="3882" y="28801"/>
                    <a:pt x="6668" y="31659"/>
                  </a:cubicBezTo>
                  <a:close/>
                  <a:moveTo>
                    <a:pt x="3537" y="8704"/>
                  </a:moveTo>
                  <a:cubicBezTo>
                    <a:pt x="7264" y="2215"/>
                    <a:pt x="13419" y="845"/>
                    <a:pt x="17944" y="845"/>
                  </a:cubicBezTo>
                  <a:cubicBezTo>
                    <a:pt x="19527" y="845"/>
                    <a:pt x="21170" y="1012"/>
                    <a:pt x="22873" y="1322"/>
                  </a:cubicBezTo>
                  <a:cubicBezTo>
                    <a:pt x="30326" y="2715"/>
                    <a:pt x="36148" y="9930"/>
                    <a:pt x="35815" y="17395"/>
                  </a:cubicBezTo>
                  <a:cubicBezTo>
                    <a:pt x="35696" y="20086"/>
                    <a:pt x="35243" y="22324"/>
                    <a:pt x="34386" y="24253"/>
                  </a:cubicBezTo>
                  <a:cubicBezTo>
                    <a:pt x="31731" y="30361"/>
                    <a:pt x="28135" y="33719"/>
                    <a:pt x="23099" y="34850"/>
                  </a:cubicBezTo>
                  <a:cubicBezTo>
                    <a:pt x="21992" y="35112"/>
                    <a:pt x="20861" y="35135"/>
                    <a:pt x="19908" y="35135"/>
                  </a:cubicBezTo>
                  <a:cubicBezTo>
                    <a:pt x="19539" y="35135"/>
                    <a:pt x="19170" y="35135"/>
                    <a:pt x="18813" y="35124"/>
                  </a:cubicBezTo>
                  <a:cubicBezTo>
                    <a:pt x="18432" y="35124"/>
                    <a:pt x="18063" y="35100"/>
                    <a:pt x="17694" y="35100"/>
                  </a:cubicBezTo>
                  <a:cubicBezTo>
                    <a:pt x="16979" y="35100"/>
                    <a:pt x="16396" y="35124"/>
                    <a:pt x="15872" y="35183"/>
                  </a:cubicBezTo>
                  <a:cubicBezTo>
                    <a:pt x="13038" y="35433"/>
                    <a:pt x="10181" y="34016"/>
                    <a:pt x="7276" y="31040"/>
                  </a:cubicBezTo>
                  <a:cubicBezTo>
                    <a:pt x="4597" y="28289"/>
                    <a:pt x="1704" y="25015"/>
                    <a:pt x="1311" y="20955"/>
                  </a:cubicBezTo>
                  <a:cubicBezTo>
                    <a:pt x="846" y="16443"/>
                    <a:pt x="1668" y="11978"/>
                    <a:pt x="3537" y="8704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34;p36"/>
            <p:cNvSpPr/>
            <p:nvPr/>
          </p:nvSpPr>
          <p:spPr>
            <a:xfrm>
              <a:off x="2679200" y="2069425"/>
              <a:ext cx="719450" cy="713500"/>
            </a:xfrm>
            <a:custGeom>
              <a:avLst/>
              <a:gdLst/>
              <a:ahLst/>
              <a:cxnLst/>
              <a:rect l="l" t="t" r="r" b="b"/>
              <a:pathLst>
                <a:path w="28778" h="28540" fill="none" extrusionOk="0">
                  <a:moveTo>
                    <a:pt x="13930" y="1"/>
                  </a:moveTo>
                  <a:cubicBezTo>
                    <a:pt x="15216" y="1"/>
                    <a:pt x="16574" y="120"/>
                    <a:pt x="17955" y="394"/>
                  </a:cubicBezTo>
                  <a:cubicBezTo>
                    <a:pt x="23932" y="1572"/>
                    <a:pt x="28778" y="7680"/>
                    <a:pt x="28480" y="13657"/>
                  </a:cubicBezTo>
                  <a:cubicBezTo>
                    <a:pt x="28373" y="15872"/>
                    <a:pt x="28004" y="17729"/>
                    <a:pt x="27313" y="19325"/>
                  </a:cubicBezTo>
                  <a:cubicBezTo>
                    <a:pt x="25146" y="24361"/>
                    <a:pt x="22229" y="27147"/>
                    <a:pt x="18133" y="28076"/>
                  </a:cubicBezTo>
                  <a:cubicBezTo>
                    <a:pt x="17240" y="28290"/>
                    <a:pt x="16336" y="28302"/>
                    <a:pt x="15538" y="28302"/>
                  </a:cubicBezTo>
                  <a:cubicBezTo>
                    <a:pt x="15240" y="28302"/>
                    <a:pt x="14931" y="28302"/>
                    <a:pt x="14633" y="28290"/>
                  </a:cubicBezTo>
                  <a:cubicBezTo>
                    <a:pt x="14323" y="28290"/>
                    <a:pt x="14026" y="28266"/>
                    <a:pt x="13716" y="28266"/>
                  </a:cubicBezTo>
                  <a:cubicBezTo>
                    <a:pt x="13133" y="28266"/>
                    <a:pt x="12657" y="28290"/>
                    <a:pt x="12228" y="28326"/>
                  </a:cubicBezTo>
                  <a:cubicBezTo>
                    <a:pt x="9918" y="28540"/>
                    <a:pt x="7608" y="27373"/>
                    <a:pt x="5239" y="24921"/>
                  </a:cubicBezTo>
                  <a:cubicBezTo>
                    <a:pt x="3060" y="22646"/>
                    <a:pt x="703" y="19932"/>
                    <a:pt x="381" y="16586"/>
                  </a:cubicBezTo>
                  <a:cubicBezTo>
                    <a:pt x="0" y="12848"/>
                    <a:pt x="679" y="9180"/>
                    <a:pt x="2203" y="6466"/>
                  </a:cubicBezTo>
                  <a:cubicBezTo>
                    <a:pt x="5263" y="1132"/>
                    <a:pt x="10275" y="1"/>
                    <a:pt x="13930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FFFF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Прямокутник 13"/>
          <p:cNvSpPr/>
          <p:nvPr/>
        </p:nvSpPr>
        <p:spPr>
          <a:xfrm>
            <a:off x="323528" y="2674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616</Words>
  <Application>Microsoft Office PowerPoint</Application>
  <PresentationFormat>Экран (16:9)</PresentationFormat>
  <Paragraphs>142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Синтаксис.  Односкладні речення</vt:lpstr>
      <vt:lpstr> Класифікація речень</vt:lpstr>
      <vt:lpstr>Типи односкладних речень</vt:lpstr>
      <vt:lpstr>Означено-особові речення</vt:lpstr>
      <vt:lpstr>Неозначено-особові речення</vt:lpstr>
      <vt:lpstr>Безособові речення</vt:lpstr>
      <vt:lpstr>  Узагальнено-особові речення</vt:lpstr>
      <vt:lpstr>Називні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речень</dc:title>
  <dc:creator>Анна Гебеш</dc:creator>
  <cp:lastModifiedBy>Comp</cp:lastModifiedBy>
  <cp:revision>77</cp:revision>
  <dcterms:created xsi:type="dcterms:W3CDTF">2022-01-16T17:39:31Z</dcterms:created>
  <dcterms:modified xsi:type="dcterms:W3CDTF">2023-01-20T21:52:51Z</dcterms:modified>
</cp:coreProperties>
</file>